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5"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95C20538-1FF8-4730-A7DD-F5023164543F}" type="datetimeFigureOut">
              <a:rPr lang="en-AU" smtClean="0"/>
              <a:t>2/09/2020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22F9B5C-C4B7-4E0A-B670-C3FA0C0B163E}" type="slidenum">
              <a:rPr lang="en-AU" smtClean="0"/>
              <a:t>‹#›</a:t>
            </a:fld>
            <a:endParaRPr lang="en-AU"/>
          </a:p>
        </p:txBody>
      </p:sp>
    </p:spTree>
    <p:extLst>
      <p:ext uri="{BB962C8B-B14F-4D97-AF65-F5344CB8AC3E}">
        <p14:creationId xmlns:p14="http://schemas.microsoft.com/office/powerpoint/2010/main" val="3140416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5C20538-1FF8-4730-A7DD-F5023164543F}" type="datetimeFigureOut">
              <a:rPr lang="en-AU" smtClean="0"/>
              <a:t>2/09/2020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22F9B5C-C4B7-4E0A-B670-C3FA0C0B163E}" type="slidenum">
              <a:rPr lang="en-AU" smtClean="0"/>
              <a:t>‹#›</a:t>
            </a:fld>
            <a:endParaRPr lang="en-AU"/>
          </a:p>
        </p:txBody>
      </p:sp>
    </p:spTree>
    <p:extLst>
      <p:ext uri="{BB962C8B-B14F-4D97-AF65-F5344CB8AC3E}">
        <p14:creationId xmlns:p14="http://schemas.microsoft.com/office/powerpoint/2010/main" val="3448767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5C20538-1FF8-4730-A7DD-F5023164543F}" type="datetimeFigureOut">
              <a:rPr lang="en-AU" smtClean="0"/>
              <a:t>2/09/2020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22F9B5C-C4B7-4E0A-B670-C3FA0C0B163E}" type="slidenum">
              <a:rPr lang="en-AU" smtClean="0"/>
              <a:t>‹#›</a:t>
            </a:fld>
            <a:endParaRPr lang="en-AU"/>
          </a:p>
        </p:txBody>
      </p:sp>
    </p:spTree>
    <p:extLst>
      <p:ext uri="{BB962C8B-B14F-4D97-AF65-F5344CB8AC3E}">
        <p14:creationId xmlns:p14="http://schemas.microsoft.com/office/powerpoint/2010/main" val="3534933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95C20538-1FF8-4730-A7DD-F5023164543F}" type="datetimeFigureOut">
              <a:rPr lang="en-AU" smtClean="0"/>
              <a:t>2/09/2020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22F9B5C-C4B7-4E0A-B670-C3FA0C0B163E}" type="slidenum">
              <a:rPr lang="en-AU" smtClean="0"/>
              <a:t>‹#›</a:t>
            </a:fld>
            <a:endParaRPr lang="en-AU"/>
          </a:p>
        </p:txBody>
      </p:sp>
    </p:spTree>
    <p:extLst>
      <p:ext uri="{BB962C8B-B14F-4D97-AF65-F5344CB8AC3E}">
        <p14:creationId xmlns:p14="http://schemas.microsoft.com/office/powerpoint/2010/main" val="476390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95C20538-1FF8-4730-A7DD-F5023164543F}" type="datetimeFigureOut">
              <a:rPr lang="en-AU" smtClean="0"/>
              <a:t>2/09/2020</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A22F9B5C-C4B7-4E0A-B670-C3FA0C0B163E}" type="slidenum">
              <a:rPr lang="en-AU" smtClean="0"/>
              <a:t>‹#›</a:t>
            </a:fld>
            <a:endParaRPr lang="en-AU"/>
          </a:p>
        </p:txBody>
      </p:sp>
    </p:spTree>
    <p:extLst>
      <p:ext uri="{BB962C8B-B14F-4D97-AF65-F5344CB8AC3E}">
        <p14:creationId xmlns:p14="http://schemas.microsoft.com/office/powerpoint/2010/main" val="1095752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95C20538-1FF8-4730-A7DD-F5023164543F}" type="datetimeFigureOut">
              <a:rPr lang="en-AU" smtClean="0"/>
              <a:t>2/09/2020</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A22F9B5C-C4B7-4E0A-B670-C3FA0C0B163E}" type="slidenum">
              <a:rPr lang="en-AU" smtClean="0"/>
              <a:t>‹#›</a:t>
            </a:fld>
            <a:endParaRPr lang="en-AU"/>
          </a:p>
        </p:txBody>
      </p:sp>
    </p:spTree>
    <p:extLst>
      <p:ext uri="{BB962C8B-B14F-4D97-AF65-F5344CB8AC3E}">
        <p14:creationId xmlns:p14="http://schemas.microsoft.com/office/powerpoint/2010/main" val="3571439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C20538-1FF8-4730-A7DD-F5023164543F}" type="datetimeFigureOut">
              <a:rPr lang="en-AU" smtClean="0"/>
              <a:t>2/09/2020</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A22F9B5C-C4B7-4E0A-B670-C3FA0C0B163E}" type="slidenum">
              <a:rPr lang="en-AU" smtClean="0"/>
              <a:t>‹#›</a:t>
            </a:fld>
            <a:endParaRPr lang="en-AU"/>
          </a:p>
        </p:txBody>
      </p:sp>
    </p:spTree>
    <p:extLst>
      <p:ext uri="{BB962C8B-B14F-4D97-AF65-F5344CB8AC3E}">
        <p14:creationId xmlns:p14="http://schemas.microsoft.com/office/powerpoint/2010/main" val="2923660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C20538-1FF8-4730-A7DD-F5023164543F}" type="datetimeFigureOut">
              <a:rPr lang="en-AU" smtClean="0"/>
              <a:t>2/09/2020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22F9B5C-C4B7-4E0A-B670-C3FA0C0B163E}" type="slidenum">
              <a:rPr lang="en-AU" smtClean="0"/>
              <a:t>‹#›</a:t>
            </a:fld>
            <a:endParaRPr lang="en-AU"/>
          </a:p>
        </p:txBody>
      </p:sp>
    </p:spTree>
    <p:extLst>
      <p:ext uri="{BB962C8B-B14F-4D97-AF65-F5344CB8AC3E}">
        <p14:creationId xmlns:p14="http://schemas.microsoft.com/office/powerpoint/2010/main" val="1144609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C20538-1FF8-4730-A7DD-F5023164543F}" type="datetimeFigureOut">
              <a:rPr lang="en-AU" smtClean="0"/>
              <a:t>2/09/2020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22F9B5C-C4B7-4E0A-B670-C3FA0C0B163E}" type="slidenum">
              <a:rPr lang="en-AU" smtClean="0"/>
              <a:t>‹#›</a:t>
            </a:fld>
            <a:endParaRPr lang="en-AU"/>
          </a:p>
        </p:txBody>
      </p:sp>
    </p:spTree>
    <p:extLst>
      <p:ext uri="{BB962C8B-B14F-4D97-AF65-F5344CB8AC3E}">
        <p14:creationId xmlns:p14="http://schemas.microsoft.com/office/powerpoint/2010/main" val="1423248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5C20538-1FF8-4730-A7DD-F5023164543F}" type="datetimeFigureOut">
              <a:rPr lang="en-AU" smtClean="0"/>
              <a:t>2/09/2020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22F9B5C-C4B7-4E0A-B670-C3FA0C0B163E}" type="slidenum">
              <a:rPr lang="en-AU" smtClean="0"/>
              <a:t>‹#›</a:t>
            </a:fld>
            <a:endParaRPr lang="en-AU"/>
          </a:p>
        </p:txBody>
      </p:sp>
    </p:spTree>
    <p:extLst>
      <p:ext uri="{BB962C8B-B14F-4D97-AF65-F5344CB8AC3E}">
        <p14:creationId xmlns:p14="http://schemas.microsoft.com/office/powerpoint/2010/main" val="3053226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5C20538-1FF8-4730-A7DD-F5023164543F}" type="datetimeFigureOut">
              <a:rPr lang="en-AU" smtClean="0"/>
              <a:t>2/09/2020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22F9B5C-C4B7-4E0A-B670-C3FA0C0B163E}" type="slidenum">
              <a:rPr lang="en-AU" smtClean="0"/>
              <a:t>‹#›</a:t>
            </a:fld>
            <a:endParaRPr lang="en-AU"/>
          </a:p>
        </p:txBody>
      </p:sp>
    </p:spTree>
    <p:extLst>
      <p:ext uri="{BB962C8B-B14F-4D97-AF65-F5344CB8AC3E}">
        <p14:creationId xmlns:p14="http://schemas.microsoft.com/office/powerpoint/2010/main" val="734422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C20538-1FF8-4730-A7DD-F5023164543F}" type="datetimeFigureOut">
              <a:rPr lang="en-AU" smtClean="0"/>
              <a:t>2/09/2020</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2F9B5C-C4B7-4E0A-B670-C3FA0C0B163E}" type="slidenum">
              <a:rPr lang="en-AU" smtClean="0"/>
              <a:t>‹#›</a:t>
            </a:fld>
            <a:endParaRPr lang="en-AU"/>
          </a:p>
        </p:txBody>
      </p:sp>
    </p:spTree>
    <p:extLst>
      <p:ext uri="{BB962C8B-B14F-4D97-AF65-F5344CB8AC3E}">
        <p14:creationId xmlns:p14="http://schemas.microsoft.com/office/powerpoint/2010/main" val="3808902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err="1" smtClean="0"/>
              <a:t>Moja</a:t>
            </a:r>
            <a:r>
              <a:rPr lang="en-AU" dirty="0" smtClean="0"/>
              <a:t> Nana</a:t>
            </a:r>
            <a:endParaRPr lang="en-AU" dirty="0"/>
          </a:p>
        </p:txBody>
      </p:sp>
      <p:sp>
        <p:nvSpPr>
          <p:cNvPr id="3" name="Subtitle 2"/>
          <p:cNvSpPr>
            <a:spLocks noGrp="1"/>
          </p:cNvSpPr>
          <p:nvPr>
            <p:ph type="subTitle" idx="1"/>
          </p:nvPr>
        </p:nvSpPr>
        <p:spPr/>
        <p:txBody>
          <a:bodyPr/>
          <a:lstStyle/>
          <a:p>
            <a:r>
              <a:rPr lang="en-AU" dirty="0" smtClean="0"/>
              <a:t>By Tahlia Vosnakis</a:t>
            </a:r>
            <a:endParaRPr lang="en-AU" dirty="0"/>
          </a:p>
        </p:txBody>
      </p:sp>
    </p:spTree>
    <p:extLst>
      <p:ext uri="{BB962C8B-B14F-4D97-AF65-F5344CB8AC3E}">
        <p14:creationId xmlns:p14="http://schemas.microsoft.com/office/powerpoint/2010/main" val="303011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5146964" cy="4351338"/>
          </a:xfrm>
        </p:spPr>
        <p:txBody>
          <a:bodyPr>
            <a:normAutofit/>
          </a:bodyPr>
          <a:lstStyle/>
          <a:p>
            <a:r>
              <a:rPr lang="en-AU" dirty="0" smtClean="0"/>
              <a:t>This is my grandmother, </a:t>
            </a:r>
            <a:r>
              <a:rPr lang="en-AU" dirty="0" err="1" smtClean="0"/>
              <a:t>Ljubi</a:t>
            </a:r>
            <a:r>
              <a:rPr lang="en-AU" altLang="en-US" dirty="0" err="1" smtClean="0">
                <a:solidFill>
                  <a:srgbClr val="222222"/>
                </a:solidFill>
              </a:rPr>
              <a:t>c</a:t>
            </a:r>
            <a:r>
              <a:rPr lang="en-AU" dirty="0" err="1" smtClean="0"/>
              <a:t>a</a:t>
            </a:r>
            <a:r>
              <a:rPr lang="en-AU" dirty="0" smtClean="0"/>
              <a:t> </a:t>
            </a:r>
            <a:r>
              <a:rPr lang="en-AU" dirty="0" err="1" smtClean="0"/>
              <a:t>Šango</a:t>
            </a:r>
            <a:r>
              <a:rPr lang="en-AU" dirty="0"/>
              <a:t> </a:t>
            </a:r>
            <a:r>
              <a:rPr lang="en-AU" dirty="0" smtClean="0"/>
              <a:t>(but we all call her ‘nana’).</a:t>
            </a:r>
          </a:p>
          <a:p>
            <a:r>
              <a:rPr lang="en-AU" dirty="0" smtClean="0"/>
              <a:t>After leaving Croatia and coming to Australia, an untreated medical issue led to her developing chronic lung problems. Thus, with COVID-19, we’ve had to keep away from her for her safety.</a:t>
            </a:r>
            <a:endParaRPr lang="en-AU" dirty="0"/>
          </a:p>
        </p:txBody>
      </p:sp>
    </p:spTree>
    <p:extLst>
      <p:ext uri="{BB962C8B-B14F-4D97-AF65-F5344CB8AC3E}">
        <p14:creationId xmlns:p14="http://schemas.microsoft.com/office/powerpoint/2010/main" val="22152429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48226"/>
            <a:ext cx="5775036" cy="5032375"/>
          </a:xfrm>
        </p:spPr>
        <p:txBody>
          <a:bodyPr>
            <a:normAutofit lnSpcReduction="10000"/>
          </a:bodyPr>
          <a:lstStyle/>
          <a:p>
            <a:r>
              <a:rPr lang="en-AU" dirty="0"/>
              <a:t>B</a:t>
            </a:r>
            <a:r>
              <a:rPr lang="en-AU" dirty="0" smtClean="0"/>
              <a:t>eing a proficient baker, we love her desserts. </a:t>
            </a:r>
            <a:r>
              <a:rPr lang="en-AU" dirty="0"/>
              <a:t>Croatians culturally are similar to Italians- so food is a big deal. </a:t>
            </a:r>
            <a:r>
              <a:rPr lang="en-AU" dirty="0" smtClean="0"/>
              <a:t>Every time she makes a new batch of banana cake or </a:t>
            </a:r>
            <a:r>
              <a:rPr lang="en-AU" dirty="0" err="1" smtClean="0"/>
              <a:t>kiflice</a:t>
            </a:r>
            <a:r>
              <a:rPr lang="en-AU" dirty="0" smtClean="0"/>
              <a:t>, it doesn’t last much longer than a day or two. At shops we will never see the things she bakes, and often when I bring her funny-shaped Croatian biscuits to school, people ask me what it is. It makes us feel like we have our own unique little delights- all to ourselves.</a:t>
            </a:r>
          </a:p>
        </p:txBody>
      </p:sp>
      <p:pic>
        <p:nvPicPr>
          <p:cNvPr id="8" name="Picture 2" descr="A Cookie for Every Country: Croatia: Fanjki (Kroštule) | Croation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29143" y="4582171"/>
            <a:ext cx="3132710" cy="208467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roatian walnut cookies"/>
          <p:cNvPicPr>
            <a:picLocks noChangeAspect="1" noChangeArrowheads="1"/>
          </p:cNvPicPr>
          <p:nvPr/>
        </p:nvPicPr>
        <p:blipFill rotWithShape="1">
          <a:blip r:embed="rId3">
            <a:extLst>
              <a:ext uri="{28A0092B-C50C-407E-A947-70E740481C1C}">
                <a14:useLocalDpi xmlns:a14="http://schemas.microsoft.com/office/drawing/2010/main" val="0"/>
              </a:ext>
            </a:extLst>
          </a:blip>
          <a:srcRect t="36071" r="10871" b="21480"/>
          <a:stretch/>
        </p:blipFill>
        <p:spPr bwMode="auto">
          <a:xfrm>
            <a:off x="7009822" y="424872"/>
            <a:ext cx="3638641" cy="260648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Croatian Kiflice (Jam Filled Crescent Cookies) Recipe - Sustain My ..."/>
          <p:cNvPicPr>
            <a:picLocks noChangeAspect="1" noChangeArrowheads="1"/>
          </p:cNvPicPr>
          <p:nvPr/>
        </p:nvPicPr>
        <p:blipFill rotWithShape="1">
          <a:blip r:embed="rId4">
            <a:extLst>
              <a:ext uri="{28A0092B-C50C-407E-A947-70E740481C1C}">
                <a14:useLocalDpi xmlns:a14="http://schemas.microsoft.com/office/drawing/2010/main" val="0"/>
              </a:ext>
            </a:extLst>
          </a:blip>
          <a:srcRect t="5717"/>
          <a:stretch/>
        </p:blipFill>
        <p:spPr bwMode="auto">
          <a:xfrm>
            <a:off x="9047696" y="177322"/>
            <a:ext cx="3004109" cy="377787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Croatian Christmas recipe: Kiflice | Croatia Wee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65976" y="2441804"/>
            <a:ext cx="4385829" cy="2923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25830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95952"/>
            <a:ext cx="6033655" cy="5563466"/>
          </a:xfrm>
        </p:spPr>
        <p:txBody>
          <a:bodyPr>
            <a:normAutofit/>
          </a:bodyPr>
          <a:lstStyle/>
          <a:p>
            <a:r>
              <a:rPr lang="en-AU" dirty="0" smtClean="0"/>
              <a:t>When the coronavirus started to become a large problem and people were visiting her less and less, I started wondering how she must have felt at a time like this. A few days later, our whole family received a fresh batch of some of her well-loved biscuits, and I was struck with an idea.</a:t>
            </a:r>
          </a:p>
          <a:p>
            <a:r>
              <a:rPr lang="en-AU" dirty="0" smtClean="0"/>
              <a:t>About </a:t>
            </a:r>
            <a:r>
              <a:rPr lang="en-AU" dirty="0"/>
              <a:t>a</a:t>
            </a:r>
            <a:r>
              <a:rPr lang="en-AU" dirty="0" smtClean="0"/>
              <a:t> month ago, when we could still visit, I went to my Nana’s and she taught me how to make her delicious jam </a:t>
            </a:r>
            <a:r>
              <a:rPr lang="en-AU" dirty="0" err="1" smtClean="0"/>
              <a:t>kiflice</a:t>
            </a:r>
            <a:r>
              <a:rPr lang="en-AU" dirty="0" smtClean="0"/>
              <a:t> or ‘rolls’. She seemed very excited to see me.</a:t>
            </a:r>
            <a:endParaRPr lang="en-AU"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433994" y="1169844"/>
            <a:ext cx="6089072" cy="4566804"/>
          </a:xfrm>
          <a:prstGeom prst="rect">
            <a:avLst/>
          </a:prstGeom>
        </p:spPr>
      </p:pic>
    </p:spTree>
    <p:extLst>
      <p:ext uri="{BB962C8B-B14F-4D97-AF65-F5344CB8AC3E}">
        <p14:creationId xmlns:p14="http://schemas.microsoft.com/office/powerpoint/2010/main" val="14576612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0491" y="652604"/>
            <a:ext cx="5996709" cy="5614267"/>
          </a:xfrm>
        </p:spPr>
        <p:txBody>
          <a:bodyPr>
            <a:normAutofit lnSpcReduction="10000"/>
          </a:bodyPr>
          <a:lstStyle/>
          <a:p>
            <a:r>
              <a:rPr lang="en-AU" dirty="0" smtClean="0"/>
              <a:t>As we worked, we told each other jokes- sometimes slowly because of the language barrier- and I took photos along the way so I didn’t forget how to do it. I was determined to be able to make them on my own some time.</a:t>
            </a:r>
          </a:p>
          <a:p>
            <a:r>
              <a:rPr lang="en-AU" dirty="0" smtClean="0"/>
              <a:t>Overall, the experience was much more than just spending time with her- it was about passing down tradition (since it wasn’t passed to the generation above mine), learning new things, and remembering that we are family and will be there for each other, even through pandemics.</a:t>
            </a:r>
            <a:endParaRPr lang="en-AU"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9023"/>
          <a:stretch/>
        </p:blipFill>
        <p:spPr>
          <a:xfrm rot="5400000">
            <a:off x="6846220" y="1313640"/>
            <a:ext cx="5283198" cy="4355413"/>
          </a:xfrm>
          <a:prstGeom prst="rect">
            <a:avLst/>
          </a:prstGeom>
        </p:spPr>
      </p:pic>
    </p:spTree>
    <p:extLst>
      <p:ext uri="{BB962C8B-B14F-4D97-AF65-F5344CB8AC3E}">
        <p14:creationId xmlns:p14="http://schemas.microsoft.com/office/powerpoint/2010/main" val="21022917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AU" dirty="0" smtClean="0"/>
              <a:t>Our shared culture enabled us to find a common ground and entertain each other during an unlikely time. We became closer during those two days of baking than ever before, and at the same time, a much-loved Croatian tradition was passed down the generations so that we can continue to embrace our diversity….</a:t>
            </a:r>
          </a:p>
          <a:p>
            <a:endParaRPr lang="en-AU" dirty="0"/>
          </a:p>
          <a:p>
            <a:r>
              <a:rPr lang="en-AU" dirty="0" smtClean="0"/>
              <a:t>Though the word ‘diversity’ itself refers to variations or divergence, in this case, our diversity brought us together.</a:t>
            </a:r>
            <a:endParaRPr lang="en-AU" dirty="0"/>
          </a:p>
        </p:txBody>
      </p:sp>
    </p:spTree>
    <p:extLst>
      <p:ext uri="{BB962C8B-B14F-4D97-AF65-F5344CB8AC3E}">
        <p14:creationId xmlns:p14="http://schemas.microsoft.com/office/powerpoint/2010/main" val="3593687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AU" dirty="0" smtClean="0"/>
              <a:t>Caught in the act...</a:t>
            </a:r>
            <a:endParaRPr lang="en-AU"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3143" t="1" r="61714" b="40154"/>
          <a:stretch/>
        </p:blipFill>
        <p:spPr>
          <a:xfrm>
            <a:off x="660970" y="1421093"/>
            <a:ext cx="5435030" cy="520370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289713" y="1383481"/>
            <a:ext cx="5990076" cy="4492557"/>
          </a:xfrm>
          <a:prstGeom prst="rect">
            <a:avLst/>
          </a:prstGeom>
        </p:spPr>
      </p:pic>
    </p:spTree>
    <p:extLst>
      <p:ext uri="{BB962C8B-B14F-4D97-AF65-F5344CB8AC3E}">
        <p14:creationId xmlns:p14="http://schemas.microsoft.com/office/powerpoint/2010/main" val="33988557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42084"/>
          <a:stretch/>
        </p:blipFill>
        <p:spPr>
          <a:xfrm>
            <a:off x="2062834" y="370726"/>
            <a:ext cx="4707421" cy="6096000"/>
          </a:xfrm>
          <a:prstGeom prst="rect">
            <a:avLst/>
          </a:prstGeom>
        </p:spPr>
      </p:pic>
    </p:spTree>
    <p:extLst>
      <p:ext uri="{BB962C8B-B14F-4D97-AF65-F5344CB8AC3E}">
        <p14:creationId xmlns:p14="http://schemas.microsoft.com/office/powerpoint/2010/main" val="25238888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TotalTime>
  <Words>432</Words>
  <Application>Microsoft Office PowerPoint</Application>
  <PresentationFormat>Widescreen</PresentationFormat>
  <Paragraphs>13</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Moja Nana</vt:lpstr>
      <vt:lpstr>PowerPoint Presentation</vt:lpstr>
      <vt:lpstr>PowerPoint Presentation</vt:lpstr>
      <vt:lpstr>PowerPoint Presentation</vt:lpstr>
      <vt:lpstr>PowerPoint Presentation</vt:lpstr>
      <vt:lpstr>PowerPoint Presentation</vt:lpstr>
      <vt:lpstr>Caught in the act...</vt:lpstr>
      <vt:lpstr>PowerPoint Presentation</vt:lpstr>
    </vt:vector>
  </TitlesOfParts>
  <Company>Department of Education and Training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Tahlia Vosnakis</dc:creator>
  <cp:lastModifiedBy>Stephanie Grant</cp:lastModifiedBy>
  <cp:revision>18</cp:revision>
  <dcterms:created xsi:type="dcterms:W3CDTF">2020-08-17T02:53:07Z</dcterms:created>
  <dcterms:modified xsi:type="dcterms:W3CDTF">2020-09-01T22:59:26Z</dcterms:modified>
</cp:coreProperties>
</file>