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8CFF"/>
    <a:srgbClr val="4AFF5C"/>
    <a:srgbClr val="00DDFF"/>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6" autoAdjust="0"/>
    <p:restoredTop sz="94660"/>
  </p:normalViewPr>
  <p:slideViewPr>
    <p:cSldViewPr snapToGrid="0">
      <p:cViewPr>
        <p:scale>
          <a:sx n="79" d="100"/>
          <a:sy n="79" d="100"/>
        </p:scale>
        <p:origin x="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A49A6B-02FC-4428-8D28-0D747EF2916D}" type="datetimeFigureOut">
              <a:rPr lang="en-AU" smtClean="0"/>
              <a:t>30/08/2023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5D5764-A8D6-426F-8B2F-E97619B6AEF8}" type="slidenum">
              <a:rPr lang="en-AU" smtClean="0"/>
              <a:t>‹#›</a:t>
            </a:fld>
            <a:endParaRPr lang="en-AU"/>
          </a:p>
        </p:txBody>
      </p:sp>
    </p:spTree>
    <p:extLst>
      <p:ext uri="{BB962C8B-B14F-4D97-AF65-F5344CB8AC3E}">
        <p14:creationId xmlns:p14="http://schemas.microsoft.com/office/powerpoint/2010/main" val="3776081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9A6B-02FC-4428-8D28-0D747EF2916D}" type="datetimeFigureOut">
              <a:rPr lang="en-AU" smtClean="0"/>
              <a:t>30/08/2023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5D5764-A8D6-426F-8B2F-E97619B6AEF8}" type="slidenum">
              <a:rPr lang="en-AU" smtClean="0"/>
              <a:t>‹#›</a:t>
            </a:fld>
            <a:endParaRPr lang="en-AU"/>
          </a:p>
        </p:txBody>
      </p:sp>
    </p:spTree>
    <p:extLst>
      <p:ext uri="{BB962C8B-B14F-4D97-AF65-F5344CB8AC3E}">
        <p14:creationId xmlns:p14="http://schemas.microsoft.com/office/powerpoint/2010/main" val="83890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9A6B-02FC-4428-8D28-0D747EF2916D}" type="datetimeFigureOut">
              <a:rPr lang="en-AU" smtClean="0"/>
              <a:t>30/08/2023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5D5764-A8D6-426F-8B2F-E97619B6AEF8}" type="slidenum">
              <a:rPr lang="en-AU" smtClean="0"/>
              <a:t>‹#›</a:t>
            </a:fld>
            <a:endParaRPr lang="en-AU"/>
          </a:p>
        </p:txBody>
      </p:sp>
    </p:spTree>
    <p:extLst>
      <p:ext uri="{BB962C8B-B14F-4D97-AF65-F5344CB8AC3E}">
        <p14:creationId xmlns:p14="http://schemas.microsoft.com/office/powerpoint/2010/main" val="298491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9A6B-02FC-4428-8D28-0D747EF2916D}" type="datetimeFigureOut">
              <a:rPr lang="en-AU" smtClean="0"/>
              <a:t>30/08/2023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5D5764-A8D6-426F-8B2F-E97619B6AEF8}" type="slidenum">
              <a:rPr lang="en-AU" smtClean="0"/>
              <a:t>‹#›</a:t>
            </a:fld>
            <a:endParaRPr lang="en-AU"/>
          </a:p>
        </p:txBody>
      </p:sp>
    </p:spTree>
    <p:extLst>
      <p:ext uri="{BB962C8B-B14F-4D97-AF65-F5344CB8AC3E}">
        <p14:creationId xmlns:p14="http://schemas.microsoft.com/office/powerpoint/2010/main" val="180431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A49A6B-02FC-4428-8D28-0D747EF2916D}" type="datetimeFigureOut">
              <a:rPr lang="en-AU" smtClean="0"/>
              <a:t>30/08/2023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5D5764-A8D6-426F-8B2F-E97619B6AEF8}" type="slidenum">
              <a:rPr lang="en-AU" smtClean="0"/>
              <a:t>‹#›</a:t>
            </a:fld>
            <a:endParaRPr lang="en-AU"/>
          </a:p>
        </p:txBody>
      </p:sp>
    </p:spTree>
    <p:extLst>
      <p:ext uri="{BB962C8B-B14F-4D97-AF65-F5344CB8AC3E}">
        <p14:creationId xmlns:p14="http://schemas.microsoft.com/office/powerpoint/2010/main" val="337372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A49A6B-02FC-4428-8D28-0D747EF2916D}" type="datetimeFigureOut">
              <a:rPr lang="en-AU" smtClean="0"/>
              <a:t>30/08/2023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15D5764-A8D6-426F-8B2F-E97619B6AEF8}" type="slidenum">
              <a:rPr lang="en-AU" smtClean="0"/>
              <a:t>‹#›</a:t>
            </a:fld>
            <a:endParaRPr lang="en-AU"/>
          </a:p>
        </p:txBody>
      </p:sp>
    </p:spTree>
    <p:extLst>
      <p:ext uri="{BB962C8B-B14F-4D97-AF65-F5344CB8AC3E}">
        <p14:creationId xmlns:p14="http://schemas.microsoft.com/office/powerpoint/2010/main" val="106161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A49A6B-02FC-4428-8D28-0D747EF2916D}" type="datetimeFigureOut">
              <a:rPr lang="en-AU" smtClean="0"/>
              <a:t>30/08/2023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15D5764-A8D6-426F-8B2F-E97619B6AEF8}" type="slidenum">
              <a:rPr lang="en-AU" smtClean="0"/>
              <a:t>‹#›</a:t>
            </a:fld>
            <a:endParaRPr lang="en-AU"/>
          </a:p>
        </p:txBody>
      </p:sp>
    </p:spTree>
    <p:extLst>
      <p:ext uri="{BB962C8B-B14F-4D97-AF65-F5344CB8AC3E}">
        <p14:creationId xmlns:p14="http://schemas.microsoft.com/office/powerpoint/2010/main" val="300072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A49A6B-02FC-4428-8D28-0D747EF2916D}" type="datetimeFigureOut">
              <a:rPr lang="en-AU" smtClean="0"/>
              <a:t>30/08/2023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15D5764-A8D6-426F-8B2F-E97619B6AEF8}" type="slidenum">
              <a:rPr lang="en-AU" smtClean="0"/>
              <a:t>‹#›</a:t>
            </a:fld>
            <a:endParaRPr lang="en-AU"/>
          </a:p>
        </p:txBody>
      </p:sp>
    </p:spTree>
    <p:extLst>
      <p:ext uri="{BB962C8B-B14F-4D97-AF65-F5344CB8AC3E}">
        <p14:creationId xmlns:p14="http://schemas.microsoft.com/office/powerpoint/2010/main" val="92123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49A6B-02FC-4428-8D28-0D747EF2916D}" type="datetimeFigureOut">
              <a:rPr lang="en-AU" smtClean="0"/>
              <a:t>30/08/2023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15D5764-A8D6-426F-8B2F-E97619B6AEF8}" type="slidenum">
              <a:rPr lang="en-AU" smtClean="0"/>
              <a:t>‹#›</a:t>
            </a:fld>
            <a:endParaRPr lang="en-AU"/>
          </a:p>
        </p:txBody>
      </p:sp>
    </p:spTree>
    <p:extLst>
      <p:ext uri="{BB962C8B-B14F-4D97-AF65-F5344CB8AC3E}">
        <p14:creationId xmlns:p14="http://schemas.microsoft.com/office/powerpoint/2010/main" val="862081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B6A49A6B-02FC-4428-8D28-0D747EF2916D}" type="datetimeFigureOut">
              <a:rPr lang="en-AU" smtClean="0"/>
              <a:t>30/08/2023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15D5764-A8D6-426F-8B2F-E97619B6AEF8}" type="slidenum">
              <a:rPr lang="en-AU" smtClean="0"/>
              <a:t>‹#›</a:t>
            </a:fld>
            <a:endParaRPr lang="en-AU"/>
          </a:p>
        </p:txBody>
      </p:sp>
    </p:spTree>
    <p:extLst>
      <p:ext uri="{BB962C8B-B14F-4D97-AF65-F5344CB8AC3E}">
        <p14:creationId xmlns:p14="http://schemas.microsoft.com/office/powerpoint/2010/main" val="3689824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B6A49A6B-02FC-4428-8D28-0D747EF2916D}" type="datetimeFigureOut">
              <a:rPr lang="en-AU" smtClean="0"/>
              <a:t>30/08/2023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15D5764-A8D6-426F-8B2F-E97619B6AEF8}" type="slidenum">
              <a:rPr lang="en-AU" smtClean="0"/>
              <a:t>‹#›</a:t>
            </a:fld>
            <a:endParaRPr lang="en-AU"/>
          </a:p>
        </p:txBody>
      </p:sp>
    </p:spTree>
    <p:extLst>
      <p:ext uri="{BB962C8B-B14F-4D97-AF65-F5344CB8AC3E}">
        <p14:creationId xmlns:p14="http://schemas.microsoft.com/office/powerpoint/2010/main" val="895379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6A49A6B-02FC-4428-8D28-0D747EF2916D}" type="datetimeFigureOut">
              <a:rPr lang="en-AU" smtClean="0"/>
              <a:t>30/08/2023</a:t>
            </a:fld>
            <a:endParaRPr lang="en-AU"/>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B15D5764-A8D6-426F-8B2F-E97619B6AEF8}" type="slidenum">
              <a:rPr lang="en-AU" smtClean="0"/>
              <a:t>‹#›</a:t>
            </a:fld>
            <a:endParaRPr lang="en-AU"/>
          </a:p>
        </p:txBody>
      </p:sp>
    </p:spTree>
    <p:extLst>
      <p:ext uri="{BB962C8B-B14F-4D97-AF65-F5344CB8AC3E}">
        <p14:creationId xmlns:p14="http://schemas.microsoft.com/office/powerpoint/2010/main" val="3305930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hyperlink" Target="https://campaust.sharepoint.com/:f:/s/PhotoLibrary/EsuPUFYSx3RJiR57Z7Ff7HUB4isY_nagBHmhN96a0hDXWg?e=dwpRcP" TargetMode="External"/><Relationship Id="rId1" Type="http://schemas.openxmlformats.org/officeDocument/2006/relationships/slideLayout" Target="../slideLayouts/slideLayout1.xml"/><Relationship Id="rId6" Type="http://schemas.openxmlformats.org/officeDocument/2006/relationships/hyperlink" Target="https://campaust.sharepoint.com/:u:/s/PhotoLibrary/Ebk-Gq3GrbNOtr-iw3hDjucBLMIocU3CGZnPiBUdWGeJ9g?e=C2vqdL" TargetMode="External"/><Relationship Id="rId5" Type="http://schemas.openxmlformats.org/officeDocument/2006/relationships/hyperlink" Target="https://campaust.sharepoint.com/:u:/s/PhotoLibrary/EQqFu8d14FFLgnBArmetMv0BFAbsoDbwZGpeTXysj3M1rQ?e=KQWHMw" TargetMode="External"/><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AEB14C-B1BF-2319-4278-C3678E996130}"/>
              </a:ext>
            </a:extLst>
          </p:cNvPr>
          <p:cNvSpPr txBox="1"/>
          <p:nvPr/>
        </p:nvSpPr>
        <p:spPr>
          <a:xfrm>
            <a:off x="8096039" y="8820214"/>
            <a:ext cx="3545496" cy="338554"/>
          </a:xfrm>
          <a:prstGeom prst="rect">
            <a:avLst/>
          </a:prstGeom>
          <a:noFill/>
        </p:spPr>
        <p:txBody>
          <a:bodyPr wrap="square" rtlCol="0">
            <a:spAutoFit/>
          </a:bodyPr>
          <a:lstStyle/>
          <a:p>
            <a:r>
              <a:rPr lang="en-AU" sz="1600" b="1" dirty="0">
                <a:latin typeface="ABC Whyte Book" panose="020B0004040202060203" pitchFamily="34" charset="0"/>
              </a:rPr>
              <a:t>Save as a PDF when finished.</a:t>
            </a:r>
          </a:p>
        </p:txBody>
      </p:sp>
      <p:sp>
        <p:nvSpPr>
          <p:cNvPr id="6" name="TextBox 5">
            <a:extLst>
              <a:ext uri="{FF2B5EF4-FFF2-40B4-BE49-F238E27FC236}">
                <a16:creationId xmlns:a16="http://schemas.microsoft.com/office/drawing/2014/main" id="{C736A8D3-C783-1DA7-62FA-45E9E812997A}"/>
              </a:ext>
            </a:extLst>
          </p:cNvPr>
          <p:cNvSpPr txBox="1"/>
          <p:nvPr/>
        </p:nvSpPr>
        <p:spPr>
          <a:xfrm>
            <a:off x="8019839" y="6478601"/>
            <a:ext cx="3124411" cy="553998"/>
          </a:xfrm>
          <a:prstGeom prst="rect">
            <a:avLst/>
          </a:prstGeom>
          <a:noFill/>
        </p:spPr>
        <p:txBody>
          <a:bodyPr wrap="square" rtlCol="0">
            <a:spAutoFit/>
          </a:bodyPr>
          <a:lstStyle/>
          <a:p>
            <a:r>
              <a:rPr lang="en-AU" sz="1500" dirty="0">
                <a:latin typeface="ABC Whyte Book" panose="020B0004040202060203" pitchFamily="34" charset="0"/>
              </a:rPr>
              <a:t>To change photo, right click on photo and click “Change Picture” </a:t>
            </a:r>
          </a:p>
        </p:txBody>
      </p:sp>
      <p:sp>
        <p:nvSpPr>
          <p:cNvPr id="51" name="TextBox 50">
            <a:extLst>
              <a:ext uri="{FF2B5EF4-FFF2-40B4-BE49-F238E27FC236}">
                <a16:creationId xmlns:a16="http://schemas.microsoft.com/office/drawing/2014/main" id="{6D4E6852-B777-34F3-77DB-982468980713}"/>
              </a:ext>
            </a:extLst>
          </p:cNvPr>
          <p:cNvSpPr txBox="1"/>
          <p:nvPr/>
        </p:nvSpPr>
        <p:spPr>
          <a:xfrm>
            <a:off x="8019839" y="4285613"/>
            <a:ext cx="3438737" cy="1846659"/>
          </a:xfrm>
          <a:prstGeom prst="rect">
            <a:avLst/>
          </a:prstGeom>
          <a:noFill/>
        </p:spPr>
        <p:txBody>
          <a:bodyPr wrap="square" rtlCol="0">
            <a:spAutoFit/>
          </a:bodyPr>
          <a:lstStyle/>
          <a:p>
            <a:r>
              <a:rPr lang="en-AU" sz="1500" dirty="0">
                <a:latin typeface="ABC Whyte Book" panose="020B0004040202060203" pitchFamily="34" charset="0"/>
              </a:rPr>
              <a:t>Click here to select photos:</a:t>
            </a:r>
          </a:p>
          <a:p>
            <a:r>
              <a:rPr lang="en-AU" sz="1400" dirty="0">
                <a:latin typeface="ABC Whyte Book" panose="020B0004040202060203" pitchFamily="34" charset="0"/>
                <a:hlinkClick r:id="rId2"/>
              </a:rPr>
              <a:t>33 Menu Enhancement - July 2023</a:t>
            </a:r>
            <a:endParaRPr lang="en-AU" sz="1400" dirty="0">
              <a:latin typeface="ABC Whyte Book" panose="020B0004040202060203" pitchFamily="34" charset="0"/>
            </a:endParaRPr>
          </a:p>
          <a:p>
            <a:endParaRPr lang="en-AU" sz="1400" dirty="0">
              <a:latin typeface="ABC Whyte Book" panose="020B0004040202060203" pitchFamily="34" charset="0"/>
            </a:endParaRPr>
          </a:p>
          <a:p>
            <a:r>
              <a:rPr lang="en-AU" sz="1400" dirty="0">
                <a:latin typeface="ABC Whyte Book" panose="020B0004040202060203" pitchFamily="34" charset="0"/>
                <a:hlinkClick r:id="rId2"/>
              </a:rPr>
              <a:t>https://campaust.sharepoint.com/:f:/s/PhotoLibrary/EsuPUFYSx3RJiR57Z7Ff7HUB4isY_nagBHmhN96a0hDXWg?e=dwpRcP</a:t>
            </a:r>
            <a:endParaRPr lang="en-AU" sz="1400" dirty="0">
              <a:latin typeface="ABC Whyte Book" panose="020B0004040202060203" pitchFamily="34" charset="0"/>
            </a:endParaRPr>
          </a:p>
          <a:p>
            <a:endParaRPr lang="en-AU" sz="1500" dirty="0">
              <a:latin typeface="ABC Whyte Book" panose="020B0004040202060203" pitchFamily="34" charset="0"/>
            </a:endParaRPr>
          </a:p>
        </p:txBody>
      </p:sp>
      <p:pic>
        <p:nvPicPr>
          <p:cNvPr id="54" name="Picture 53">
            <a:extLst>
              <a:ext uri="{FF2B5EF4-FFF2-40B4-BE49-F238E27FC236}">
                <a16:creationId xmlns:a16="http://schemas.microsoft.com/office/drawing/2014/main" id="{30F384E0-395F-00C0-58F0-AE5B22D9FC1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789"/>
            <a:ext cx="7559675" cy="10690233"/>
          </a:xfrm>
          <a:prstGeom prst="rect">
            <a:avLst/>
          </a:prstGeom>
        </p:spPr>
      </p:pic>
      <p:pic>
        <p:nvPicPr>
          <p:cNvPr id="56" name="Picture 55">
            <a:extLst>
              <a:ext uri="{FF2B5EF4-FFF2-40B4-BE49-F238E27FC236}">
                <a16:creationId xmlns:a16="http://schemas.microsoft.com/office/drawing/2014/main" id="{4BC9FAD5-C40B-9D4A-FB31-67D06151B314}"/>
              </a:ext>
            </a:extLst>
          </p:cNvPr>
          <p:cNvPicPr>
            <a:picLocks noChangeAspect="1"/>
          </p:cNvPicPr>
          <p:nvPr/>
        </p:nvPicPr>
        <p:blipFill rotWithShape="1">
          <a:blip r:embed="rId4"/>
          <a:srcRect l="9380" r="4304"/>
          <a:stretch/>
        </p:blipFill>
        <p:spPr>
          <a:xfrm>
            <a:off x="4180113" y="4285613"/>
            <a:ext cx="2863781" cy="2213819"/>
          </a:xfrm>
          <a:prstGeom prst="rect">
            <a:avLst/>
          </a:prstGeom>
        </p:spPr>
      </p:pic>
      <p:sp>
        <p:nvSpPr>
          <p:cNvPr id="57" name="TextBox 56">
            <a:extLst>
              <a:ext uri="{FF2B5EF4-FFF2-40B4-BE49-F238E27FC236}">
                <a16:creationId xmlns:a16="http://schemas.microsoft.com/office/drawing/2014/main" id="{293B2E46-FB84-2D6F-97DF-50BB10C75924}"/>
              </a:ext>
            </a:extLst>
          </p:cNvPr>
          <p:cNvSpPr txBox="1">
            <a:spLocks noGrp="1" noRot="1" noMove="1" noResize="1" noEditPoints="1" noAdjustHandles="1" noChangeArrowheads="1" noChangeShapeType="1"/>
          </p:cNvSpPr>
          <p:nvPr/>
        </p:nvSpPr>
        <p:spPr>
          <a:xfrm>
            <a:off x="443191" y="4266564"/>
            <a:ext cx="3500159" cy="2185214"/>
          </a:xfrm>
          <a:prstGeom prst="rect">
            <a:avLst/>
          </a:prstGeom>
          <a:noFill/>
        </p:spPr>
        <p:txBody>
          <a:bodyPr wrap="square" rtlCol="0">
            <a:spAutoFit/>
          </a:bodyPr>
          <a:lstStyle/>
          <a:p>
            <a:r>
              <a:rPr lang="en-AU" sz="1400" b="1" dirty="0">
                <a:latin typeface="ABC Whyte Book" panose="020B0004040202060203" pitchFamily="34" charset="0"/>
              </a:rPr>
              <a:t>We’re upgrading our food options!</a:t>
            </a:r>
          </a:p>
          <a:p>
            <a:r>
              <a:rPr lang="en-AU" sz="1300" dirty="0">
                <a:latin typeface="ABC Whyte Book" panose="020B0004040202060203" pitchFamily="34" charset="0"/>
              </a:rPr>
              <a:t>Discover a whole new world of flavours and nourishment for your child's growing mind and body. We're thrilled to invite you and your family to an exclusive Open Day at Oatlands Primary School. Come and experience our revamped menu, carefully curated in collaboration with a leading nutritionist, to delight your child's taste buds and cultivate a love for healthy eating.​</a:t>
            </a:r>
          </a:p>
        </p:txBody>
      </p:sp>
      <p:sp>
        <p:nvSpPr>
          <p:cNvPr id="58" name="TextBox 57">
            <a:extLst>
              <a:ext uri="{FF2B5EF4-FFF2-40B4-BE49-F238E27FC236}">
                <a16:creationId xmlns:a16="http://schemas.microsoft.com/office/drawing/2014/main" id="{0A4C7CF2-AD9A-D08C-6C5F-741E5920BAD8}"/>
              </a:ext>
            </a:extLst>
          </p:cNvPr>
          <p:cNvSpPr txBox="1"/>
          <p:nvPr/>
        </p:nvSpPr>
        <p:spPr>
          <a:xfrm>
            <a:off x="8019839" y="2666405"/>
            <a:ext cx="3621696" cy="923330"/>
          </a:xfrm>
          <a:prstGeom prst="rect">
            <a:avLst/>
          </a:prstGeom>
          <a:noFill/>
        </p:spPr>
        <p:txBody>
          <a:bodyPr wrap="square" rtlCol="0">
            <a:spAutoFit/>
          </a:bodyPr>
          <a:lstStyle/>
          <a:p>
            <a:r>
              <a:rPr lang="en-US" dirty="0"/>
              <a:t>Download Fonts</a:t>
            </a:r>
          </a:p>
          <a:p>
            <a:r>
              <a:rPr lang="en-AU" dirty="0">
                <a:hlinkClick r:id="rId5"/>
              </a:rPr>
              <a:t>ABCWhyte-Book.otf</a:t>
            </a:r>
            <a:endParaRPr lang="en-AU" dirty="0"/>
          </a:p>
          <a:p>
            <a:r>
              <a:rPr lang="en-AU" dirty="0">
                <a:hlinkClick r:id="rId6"/>
              </a:rPr>
              <a:t>ABCWhyte-Medium.otf</a:t>
            </a:r>
            <a:endParaRPr lang="en-AU" dirty="0"/>
          </a:p>
        </p:txBody>
      </p:sp>
      <p:sp>
        <p:nvSpPr>
          <p:cNvPr id="59" name="TextBox 58">
            <a:extLst>
              <a:ext uri="{FF2B5EF4-FFF2-40B4-BE49-F238E27FC236}">
                <a16:creationId xmlns:a16="http://schemas.microsoft.com/office/drawing/2014/main" id="{BDB8E633-6029-B043-77C6-E3623AEA7373}"/>
              </a:ext>
            </a:extLst>
          </p:cNvPr>
          <p:cNvSpPr txBox="1">
            <a:spLocks noGrp="1" noRot="1" noMove="1" noResize="1" noEditPoints="1" noAdjustHandles="1" noChangeArrowheads="1" noChangeShapeType="1"/>
          </p:cNvSpPr>
          <p:nvPr/>
        </p:nvSpPr>
        <p:spPr>
          <a:xfrm rot="21480000">
            <a:off x="504595" y="2007493"/>
            <a:ext cx="5243234" cy="492443"/>
          </a:xfrm>
          <a:prstGeom prst="rect">
            <a:avLst/>
          </a:prstGeom>
          <a:noFill/>
        </p:spPr>
        <p:txBody>
          <a:bodyPr wrap="square" rtlCol="0">
            <a:spAutoFit/>
          </a:bodyPr>
          <a:lstStyle/>
          <a:p>
            <a:r>
              <a:rPr lang="en-AU" sz="1300" dirty="0">
                <a:latin typeface="ABC Whyte Book" panose="020B0004040202060203" pitchFamily="34" charset="0"/>
              </a:rPr>
              <a:t>Join us for an exciting Open Day at Oatlands Primary School</a:t>
            </a:r>
          </a:p>
          <a:p>
            <a:r>
              <a:rPr lang="en-AU" sz="1300" dirty="0">
                <a:latin typeface="ABC Whyte Book" panose="020B0004040202060203" pitchFamily="34" charset="0"/>
              </a:rPr>
              <a:t>to sample our brand-new menu for Your OSHC and Rocketeers.</a:t>
            </a:r>
          </a:p>
        </p:txBody>
      </p:sp>
      <p:sp>
        <p:nvSpPr>
          <p:cNvPr id="64" name="TextBox 63">
            <a:extLst>
              <a:ext uri="{FF2B5EF4-FFF2-40B4-BE49-F238E27FC236}">
                <a16:creationId xmlns:a16="http://schemas.microsoft.com/office/drawing/2014/main" id="{C096838A-AEBD-474A-4C6F-253F0E032EC4}"/>
              </a:ext>
            </a:extLst>
          </p:cNvPr>
          <p:cNvSpPr txBox="1"/>
          <p:nvPr/>
        </p:nvSpPr>
        <p:spPr>
          <a:xfrm>
            <a:off x="757794" y="7394179"/>
            <a:ext cx="3255894" cy="1538883"/>
          </a:xfrm>
          <a:prstGeom prst="rect">
            <a:avLst/>
          </a:prstGeom>
          <a:noFill/>
        </p:spPr>
        <p:txBody>
          <a:bodyPr wrap="square">
            <a:spAutoFit/>
          </a:bodyPr>
          <a:lstStyle/>
          <a:p>
            <a:pPr>
              <a:lnSpc>
                <a:spcPct val="150000"/>
              </a:lnSpc>
            </a:pPr>
            <a:r>
              <a:rPr lang="en-AU" sz="1600" b="1" dirty="0">
                <a:solidFill>
                  <a:schemeClr val="bg1"/>
                </a:solidFill>
                <a:latin typeface="Bradley Hand ITC" panose="03070402050302030203" pitchFamily="66" charset="0"/>
                <a:cs typeface="Arial" panose="020B0604020202020204" pitchFamily="34" charset="0"/>
              </a:rPr>
              <a:t>Sliced cucumber with hummus</a:t>
            </a:r>
          </a:p>
          <a:p>
            <a:pPr>
              <a:lnSpc>
                <a:spcPct val="150000"/>
              </a:lnSpc>
            </a:pPr>
            <a:r>
              <a:rPr lang="en-AU" sz="1600" b="1" dirty="0">
                <a:solidFill>
                  <a:schemeClr val="bg1"/>
                </a:solidFill>
                <a:latin typeface="Bradley Hand ITC" panose="03070402050302030203" pitchFamily="66" charset="0"/>
                <a:cs typeface="Arial" panose="020B0604020202020204" pitchFamily="34" charset="0"/>
              </a:rPr>
              <a:t>Cabbage and apple salad wrap</a:t>
            </a:r>
          </a:p>
          <a:p>
            <a:pPr>
              <a:lnSpc>
                <a:spcPct val="150000"/>
              </a:lnSpc>
            </a:pPr>
            <a:r>
              <a:rPr lang="en-AU" sz="1600" b="1" dirty="0">
                <a:solidFill>
                  <a:schemeClr val="bg1"/>
                </a:solidFill>
                <a:latin typeface="Bradley Hand ITC" panose="03070402050302030203" pitchFamily="66" charset="0"/>
                <a:cs typeface="Arial" panose="020B0604020202020204" pitchFamily="34" charset="0"/>
              </a:rPr>
              <a:t>Corn chips with avocado salsa </a:t>
            </a:r>
          </a:p>
          <a:p>
            <a:pPr>
              <a:lnSpc>
                <a:spcPct val="150000"/>
              </a:lnSpc>
            </a:pPr>
            <a:r>
              <a:rPr lang="en-AU" sz="1600" b="1" dirty="0">
                <a:solidFill>
                  <a:schemeClr val="bg1"/>
                </a:solidFill>
                <a:latin typeface="Bradley Hand ITC" panose="03070402050302030203" pitchFamily="66" charset="0"/>
                <a:cs typeface="Arial" panose="020B0604020202020204" pitchFamily="34" charset="0"/>
              </a:rPr>
              <a:t>Potato </a:t>
            </a:r>
            <a:r>
              <a:rPr lang="en-AU" sz="1600" b="1" dirty="0" err="1">
                <a:solidFill>
                  <a:schemeClr val="bg1"/>
                </a:solidFill>
                <a:latin typeface="Bradley Hand ITC" panose="03070402050302030203" pitchFamily="66" charset="0"/>
                <a:cs typeface="Arial" panose="020B0604020202020204" pitchFamily="34" charset="0"/>
              </a:rPr>
              <a:t>rosti</a:t>
            </a:r>
            <a:endParaRPr lang="en-AU" sz="1600" b="1" dirty="0">
              <a:solidFill>
                <a:schemeClr val="bg1"/>
              </a:solidFill>
              <a:latin typeface="Bradley Hand ITC" panose="03070402050302030203" pitchFamily="66" charset="0"/>
              <a:cs typeface="Arial" panose="020B0604020202020204" pitchFamily="34" charset="0"/>
            </a:endParaRPr>
          </a:p>
        </p:txBody>
      </p:sp>
      <p:sp>
        <p:nvSpPr>
          <p:cNvPr id="65" name="TextBox 64">
            <a:extLst>
              <a:ext uri="{FF2B5EF4-FFF2-40B4-BE49-F238E27FC236}">
                <a16:creationId xmlns:a16="http://schemas.microsoft.com/office/drawing/2014/main" id="{E093226A-CF00-0B0B-A25F-CBC0FA3EEB9B}"/>
              </a:ext>
            </a:extLst>
          </p:cNvPr>
          <p:cNvSpPr txBox="1"/>
          <p:nvPr/>
        </p:nvSpPr>
        <p:spPr>
          <a:xfrm>
            <a:off x="3943350" y="7394179"/>
            <a:ext cx="2929723" cy="1524007"/>
          </a:xfrm>
          <a:prstGeom prst="rect">
            <a:avLst/>
          </a:prstGeom>
          <a:noFill/>
        </p:spPr>
        <p:txBody>
          <a:bodyPr wrap="square">
            <a:spAutoFit/>
          </a:bodyPr>
          <a:lstStyle/>
          <a:p>
            <a:pPr>
              <a:lnSpc>
                <a:spcPct val="150000"/>
              </a:lnSpc>
            </a:pPr>
            <a:r>
              <a:rPr lang="en-AU" sz="1600" b="1" dirty="0">
                <a:solidFill>
                  <a:schemeClr val="bg1"/>
                </a:solidFill>
                <a:latin typeface="Bradley Hand ITC" panose="03070402050302030203" pitchFamily="66" charset="0"/>
                <a:cs typeface="Arial" panose="020B0604020202020204" pitchFamily="34" charset="0"/>
              </a:rPr>
              <a:t>Pan-fried bananas with yogurt</a:t>
            </a:r>
          </a:p>
          <a:p>
            <a:pPr>
              <a:lnSpc>
                <a:spcPct val="150000"/>
              </a:lnSpc>
            </a:pPr>
            <a:r>
              <a:rPr lang="en-AU" sz="1600" b="1" dirty="0">
                <a:solidFill>
                  <a:schemeClr val="bg1"/>
                </a:solidFill>
                <a:latin typeface="Bradley Hand ITC" panose="03070402050302030203" pitchFamily="66" charset="0"/>
                <a:cs typeface="Arial" panose="020B0604020202020204" pitchFamily="34" charset="0"/>
              </a:rPr>
              <a:t>Pancakes</a:t>
            </a:r>
          </a:p>
          <a:p>
            <a:pPr>
              <a:lnSpc>
                <a:spcPct val="150000"/>
              </a:lnSpc>
            </a:pPr>
            <a:r>
              <a:rPr lang="en-AU" sz="1600" b="1" dirty="0">
                <a:solidFill>
                  <a:schemeClr val="bg1"/>
                </a:solidFill>
                <a:latin typeface="Bradley Hand ITC" panose="03070402050302030203" pitchFamily="66" charset="0"/>
                <a:cs typeface="Arial" panose="020B0604020202020204" pitchFamily="34" charset="0"/>
              </a:rPr>
              <a:t>One-pot pasta</a:t>
            </a:r>
          </a:p>
          <a:p>
            <a:pPr>
              <a:lnSpc>
                <a:spcPct val="150000"/>
              </a:lnSpc>
            </a:pPr>
            <a:r>
              <a:rPr lang="en-AU" sz="1600" b="1" dirty="0">
                <a:solidFill>
                  <a:schemeClr val="bg1"/>
                </a:solidFill>
                <a:latin typeface="Bradley Hand ITC" panose="03070402050302030203" pitchFamily="66" charset="0"/>
                <a:cs typeface="Arial" panose="020B0604020202020204" pitchFamily="34" charset="0"/>
              </a:rPr>
              <a:t>Bean burrito bowl</a:t>
            </a:r>
          </a:p>
        </p:txBody>
      </p:sp>
      <p:sp>
        <p:nvSpPr>
          <p:cNvPr id="66" name="TextBox 65">
            <a:extLst>
              <a:ext uri="{FF2B5EF4-FFF2-40B4-BE49-F238E27FC236}">
                <a16:creationId xmlns:a16="http://schemas.microsoft.com/office/drawing/2014/main" id="{D37FC547-2173-05DF-8355-B94FD654DC0A}"/>
              </a:ext>
            </a:extLst>
          </p:cNvPr>
          <p:cNvSpPr txBox="1"/>
          <p:nvPr/>
        </p:nvSpPr>
        <p:spPr>
          <a:xfrm>
            <a:off x="443191" y="3537826"/>
            <a:ext cx="2390444" cy="307777"/>
          </a:xfrm>
          <a:prstGeom prst="rect">
            <a:avLst/>
          </a:prstGeom>
          <a:noFill/>
        </p:spPr>
        <p:txBody>
          <a:bodyPr wrap="square" rtlCol="0">
            <a:spAutoFit/>
          </a:bodyPr>
          <a:lstStyle/>
          <a:p>
            <a:pPr algn="ctr"/>
            <a:r>
              <a:rPr lang="en-AU" sz="1400" b="1" dirty="0">
                <a:latin typeface="ABC Whyte Book" panose="020B0004040202060203" pitchFamily="34" charset="0"/>
              </a:rPr>
              <a:t>Thursday 3 August, 2023</a:t>
            </a:r>
          </a:p>
        </p:txBody>
      </p:sp>
      <p:sp>
        <p:nvSpPr>
          <p:cNvPr id="67" name="TextBox 66">
            <a:extLst>
              <a:ext uri="{FF2B5EF4-FFF2-40B4-BE49-F238E27FC236}">
                <a16:creationId xmlns:a16="http://schemas.microsoft.com/office/drawing/2014/main" id="{A9281DCF-7765-9BD5-26D4-51705C58CCC1}"/>
              </a:ext>
            </a:extLst>
          </p:cNvPr>
          <p:cNvSpPr txBox="1"/>
          <p:nvPr/>
        </p:nvSpPr>
        <p:spPr>
          <a:xfrm>
            <a:off x="2748128" y="3535516"/>
            <a:ext cx="2390444" cy="307777"/>
          </a:xfrm>
          <a:prstGeom prst="rect">
            <a:avLst/>
          </a:prstGeom>
          <a:noFill/>
        </p:spPr>
        <p:txBody>
          <a:bodyPr wrap="square" rtlCol="0">
            <a:spAutoFit/>
          </a:bodyPr>
          <a:lstStyle/>
          <a:p>
            <a:pPr algn="ctr"/>
            <a:r>
              <a:rPr lang="en-AU" sz="1400" b="1" dirty="0">
                <a:latin typeface="ABC Whyte Book" panose="020B0004040202060203" pitchFamily="34" charset="0"/>
              </a:rPr>
              <a:t>3:00pm – 6:00pm</a:t>
            </a:r>
          </a:p>
        </p:txBody>
      </p:sp>
      <p:sp>
        <p:nvSpPr>
          <p:cNvPr id="68" name="TextBox 67">
            <a:extLst>
              <a:ext uri="{FF2B5EF4-FFF2-40B4-BE49-F238E27FC236}">
                <a16:creationId xmlns:a16="http://schemas.microsoft.com/office/drawing/2014/main" id="{180BA8DC-4952-C5C4-1124-5F76724FF890}"/>
              </a:ext>
            </a:extLst>
          </p:cNvPr>
          <p:cNvSpPr txBox="1"/>
          <p:nvPr/>
        </p:nvSpPr>
        <p:spPr>
          <a:xfrm>
            <a:off x="4726040" y="3533206"/>
            <a:ext cx="2390444" cy="307777"/>
          </a:xfrm>
          <a:prstGeom prst="rect">
            <a:avLst/>
          </a:prstGeom>
          <a:noFill/>
        </p:spPr>
        <p:txBody>
          <a:bodyPr wrap="square" rtlCol="0">
            <a:spAutoFit/>
          </a:bodyPr>
          <a:lstStyle/>
          <a:p>
            <a:pPr algn="ctr"/>
            <a:r>
              <a:rPr lang="en-AU" sz="1400" b="1" dirty="0">
                <a:latin typeface="ABC Whyte Book" panose="020B0004040202060203" pitchFamily="34" charset="0"/>
              </a:rPr>
              <a:t>The OSHC Room</a:t>
            </a:r>
          </a:p>
        </p:txBody>
      </p:sp>
      <p:pic>
        <p:nvPicPr>
          <p:cNvPr id="70" name="Picture 69" descr="A green and purple calendar&#10;&#10;Description automatically generated">
            <a:extLst>
              <a:ext uri="{FF2B5EF4-FFF2-40B4-BE49-F238E27FC236}">
                <a16:creationId xmlns:a16="http://schemas.microsoft.com/office/drawing/2014/main" id="{123EA00A-30C0-9E77-2D87-EE0FDB7A98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6870" y="3058406"/>
            <a:ext cx="400071" cy="381020"/>
          </a:xfrm>
          <a:prstGeom prst="rect">
            <a:avLst/>
          </a:prstGeom>
        </p:spPr>
      </p:pic>
      <p:pic>
        <p:nvPicPr>
          <p:cNvPr id="72" name="Picture 71" descr="A clock with a black background&#10;&#10;Description automatically generated">
            <a:extLst>
              <a:ext uri="{FF2B5EF4-FFF2-40B4-BE49-F238E27FC236}">
                <a16:creationId xmlns:a16="http://schemas.microsoft.com/office/drawing/2014/main" id="{E3440AA5-D69C-52F3-BB32-C8E4D86E74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3789" y="3042531"/>
            <a:ext cx="419122" cy="412771"/>
          </a:xfrm>
          <a:prstGeom prst="rect">
            <a:avLst/>
          </a:prstGeom>
        </p:spPr>
      </p:pic>
      <p:pic>
        <p:nvPicPr>
          <p:cNvPr id="74" name="Picture 73">
            <a:extLst>
              <a:ext uri="{FF2B5EF4-FFF2-40B4-BE49-F238E27FC236}">
                <a16:creationId xmlns:a16="http://schemas.microsoft.com/office/drawing/2014/main" id="{B24860E9-1C48-B042-15CA-D47F6837885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49705" y="3045706"/>
            <a:ext cx="273064" cy="406421"/>
          </a:xfrm>
          <a:prstGeom prst="rect">
            <a:avLst/>
          </a:prstGeom>
        </p:spPr>
      </p:pic>
    </p:spTree>
    <p:extLst>
      <p:ext uri="{BB962C8B-B14F-4D97-AF65-F5344CB8AC3E}">
        <p14:creationId xmlns:p14="http://schemas.microsoft.com/office/powerpoint/2010/main" val="17491666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123</TotalTime>
  <Words>193</Words>
  <Application>Microsoft Office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ABC Whyte Book</vt:lpstr>
      <vt:lpstr>Arial</vt:lpstr>
      <vt:lpstr>Bradley Hand ITC</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 Australia (Oatlands Primary School OSHC)</dc:creator>
  <cp:lastModifiedBy>Oatlands PS Camp Australia</cp:lastModifiedBy>
  <cp:revision>12</cp:revision>
  <dcterms:created xsi:type="dcterms:W3CDTF">2023-03-20T04:20:44Z</dcterms:created>
  <dcterms:modified xsi:type="dcterms:W3CDTF">2023-08-30T01:20:14Z</dcterms:modified>
</cp:coreProperties>
</file>