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Lato" panose="020B0604020202020204" charset="0"/>
      <p:regular r:id="rId21"/>
      <p:bold r:id="rId22"/>
      <p:italic r:id="rId23"/>
      <p:boldItalic r:id="rId24"/>
    </p:embeddedFont>
    <p:embeddedFont>
      <p:font typeface="Merriweather" panose="020B0604020202020204" charset="0"/>
      <p:regular r:id="rId25"/>
      <p:bold r:id="rId26"/>
      <p:italic r:id="rId27"/>
      <p:boldItalic r:id="rId28"/>
    </p:embeddedFont>
    <p:embeddedFont>
      <p:font typeface="Montserrat" panose="020B0604020202020204" charset="0"/>
      <p:regular r:id="rId29"/>
      <p:bold r:id="rId30"/>
      <p:italic r:id="rId31"/>
      <p:boldItalic r:id="rId32"/>
    </p:embeddedFont>
    <p:embeddedFont>
      <p:font typeface="Verdana" panose="020B060403050404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50" d="100"/>
          <a:sy n="150" d="100"/>
        </p:scale>
        <p:origin x="510"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theme" Target="theme/theme1.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cdfca66d53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cdfca66d5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cd42d938a2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cd42d938a2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cd42d938a2_1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cd42d938a2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d59417ee0c_1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d59417ee0c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cd42d938a2_1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cd42d938a2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cd42d938a2_1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cd42d938a2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d027754c9c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d027754c9c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cd42d938a2_1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cd42d938a2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d027754c9c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d027754c9c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d027754c9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d027754c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d027754c9c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d027754c9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d027754c9c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d027754c9c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d59417ee0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d59417ee0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d027754c9c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d027754c9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cdfca66d53_0_1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cdfca66d53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d7631c2328_2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d7631c2328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d7631c2328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d7631c2328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history.com/topics/history-of-jerusalem"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Rehoboam" TargetMode="External"/><Relationship Id="rId7" Type="http://schemas.openxmlformats.org/officeDocument/2006/relationships/hyperlink" Target="https://en.wikipedia.org/wiki/Kingdom_of_Judah"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en.wikipedia.org/wiki/Samaria" TargetMode="External"/><Relationship Id="rId5" Type="http://schemas.openxmlformats.org/officeDocument/2006/relationships/hyperlink" Target="https://en.wikipedia.org/wiki/Shechem" TargetMode="External"/><Relationship Id="rId4" Type="http://schemas.openxmlformats.org/officeDocument/2006/relationships/hyperlink" Target="https://en.wikipedia.org/wiki/Kingdom_of_Israel_(Samaria)"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history.com/topics/religion/judaism"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hyperlink" Target="https://en.wikipedia.org/wiki/Kingdom_of_Israel_(united_monarchy)#:~:text=When%20Solomon's%20successor%2C%20Rehoboam%2C%20dealt,of%20Shechem%20and%20Samaria%2C%20and" TargetMode="External"/><Relationship Id="rId4" Type="http://schemas.openxmlformats.org/officeDocument/2006/relationships/hyperlink" Target="https://www.dummies.com/religion/judaism/a-brief-time-line-of-jewish-history/"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bbc.co.uk/religion/religions/judaism/beliefs/beliefs_1.shtml"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www.britannica.com/topic/Jew-people" TargetMode="External"/><Relationship Id="rId5" Type="http://schemas.openxmlformats.org/officeDocument/2006/relationships/hyperlink" Target="https://en.wikipedia.org/wiki/List_of_religious_populations#Judaism" TargetMode="External"/><Relationship Id="rId4" Type="http://schemas.openxmlformats.org/officeDocument/2006/relationships/hyperlink" Target="https://en.wikipedia.org/wiki/Jew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bbc.co.uk/religion/religions/christianity/beliefs/trinity_1.shtml"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190900" y="1429450"/>
            <a:ext cx="5017500" cy="15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135" name="Google Shape;135;p13"/>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pic>
        <p:nvPicPr>
          <p:cNvPr id="136" name="Google Shape;136;p13"/>
          <p:cNvPicPr preferRelativeResize="0"/>
          <p:nvPr/>
        </p:nvPicPr>
        <p:blipFill>
          <a:blip r:embed="rId3">
            <a:alphaModFix/>
          </a:blip>
          <a:stretch>
            <a:fillRect/>
          </a:stretch>
        </p:blipFill>
        <p:spPr>
          <a:xfrm>
            <a:off x="0" y="0"/>
            <a:ext cx="9144000" cy="5143500"/>
          </a:xfrm>
          <a:prstGeom prst="rect">
            <a:avLst/>
          </a:prstGeom>
          <a:noFill/>
          <a:ln>
            <a:noFill/>
          </a:ln>
        </p:spPr>
      </p:pic>
      <p:sp>
        <p:nvSpPr>
          <p:cNvPr id="137" name="Google Shape;137;p13"/>
          <p:cNvSpPr txBox="1"/>
          <p:nvPr/>
        </p:nvSpPr>
        <p:spPr>
          <a:xfrm>
            <a:off x="585850" y="307825"/>
            <a:ext cx="3733500" cy="89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600">
                <a:solidFill>
                  <a:srgbClr val="FFFFFF"/>
                </a:solidFill>
                <a:latin typeface="Merriweather"/>
                <a:ea typeface="Merriweather"/>
                <a:cs typeface="Merriweather"/>
                <a:sym typeface="Merriweather"/>
              </a:rPr>
              <a:t>Judaism</a:t>
            </a:r>
            <a:endParaRPr sz="4600">
              <a:solidFill>
                <a:srgbClr val="FFFFFF"/>
              </a:solidFill>
              <a:latin typeface="Merriweather"/>
              <a:ea typeface="Merriweather"/>
              <a:cs typeface="Merriweather"/>
              <a:sym typeface="Merriweathe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2"/>
          <p:cNvSpPr txBox="1">
            <a:spLocks noGrp="1"/>
          </p:cNvSpPr>
          <p:nvPr>
            <p:ph type="title"/>
          </p:nvPr>
        </p:nvSpPr>
        <p:spPr>
          <a:xfrm>
            <a:off x="2522100" y="185250"/>
            <a:ext cx="70356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2700" b="1">
                <a:latin typeface="Merriweather"/>
                <a:ea typeface="Merriweather"/>
                <a:cs typeface="Merriweather"/>
                <a:sym typeface="Merriweather"/>
              </a:rPr>
              <a:t>Significant dates</a:t>
            </a:r>
            <a:endParaRPr sz="2700" b="1">
              <a:latin typeface="Merriweather"/>
              <a:ea typeface="Merriweather"/>
              <a:cs typeface="Merriweather"/>
              <a:sym typeface="Merriweather"/>
            </a:endParaRPr>
          </a:p>
        </p:txBody>
      </p:sp>
      <p:sp>
        <p:nvSpPr>
          <p:cNvPr id="192" name="Google Shape;192;p22"/>
          <p:cNvSpPr txBox="1">
            <a:spLocks noGrp="1"/>
          </p:cNvSpPr>
          <p:nvPr>
            <p:ph type="body" idx="1"/>
          </p:nvPr>
        </p:nvSpPr>
        <p:spPr>
          <a:xfrm>
            <a:off x="393900" y="733500"/>
            <a:ext cx="8493000" cy="3676500"/>
          </a:xfrm>
          <a:prstGeom prst="rect">
            <a:avLst/>
          </a:prstGeom>
        </p:spPr>
        <p:txBody>
          <a:bodyPr spcFirstLastPara="1" wrap="square" lIns="91425" tIns="91425" rIns="91425" bIns="91425" anchor="t" anchorCtr="0">
            <a:noAutofit/>
          </a:bodyPr>
          <a:lstStyle/>
          <a:p>
            <a:pPr marL="457200" lvl="0" indent="-381000" algn="l" rtl="0">
              <a:lnSpc>
                <a:spcPct val="122857"/>
              </a:lnSpc>
              <a:spcBef>
                <a:spcPts val="0"/>
              </a:spcBef>
              <a:spcAft>
                <a:spcPts val="0"/>
              </a:spcAft>
              <a:buClr>
                <a:srgbClr val="FFFFFF"/>
              </a:buClr>
              <a:buSzPts val="2400"/>
              <a:buFont typeface="Merriweather"/>
              <a:buChar char="●"/>
            </a:pPr>
            <a:r>
              <a:rPr lang="en-GB" sz="2400">
                <a:solidFill>
                  <a:srgbClr val="FFFFFF"/>
                </a:solidFill>
                <a:latin typeface="Merriweather"/>
                <a:ea typeface="Merriweather"/>
                <a:cs typeface="Merriweather"/>
                <a:sym typeface="Merriweather"/>
              </a:rPr>
              <a:t>1800 BCE: Abraham (Founder) and Sarah (his wife) begin the Journey to Judaism</a:t>
            </a:r>
            <a:endParaRPr sz="2400">
              <a:solidFill>
                <a:srgbClr val="FFFFFF"/>
              </a:solidFill>
              <a:latin typeface="Merriweather"/>
              <a:ea typeface="Merriweather"/>
              <a:cs typeface="Merriweather"/>
              <a:sym typeface="Merriweather"/>
            </a:endParaRPr>
          </a:p>
          <a:p>
            <a:pPr marL="457200" lvl="0" indent="-381000" algn="l" rtl="0">
              <a:lnSpc>
                <a:spcPct val="122857"/>
              </a:lnSpc>
              <a:spcBef>
                <a:spcPts val="0"/>
              </a:spcBef>
              <a:spcAft>
                <a:spcPts val="0"/>
              </a:spcAft>
              <a:buClr>
                <a:srgbClr val="FFFFFF"/>
              </a:buClr>
              <a:buSzPts val="2400"/>
              <a:buFont typeface="Merriweather"/>
              <a:buChar char="●"/>
            </a:pPr>
            <a:r>
              <a:rPr lang="en-GB" sz="2400">
                <a:solidFill>
                  <a:srgbClr val="FFFFFF"/>
                </a:solidFill>
                <a:latin typeface="Merriweather"/>
                <a:ea typeface="Merriweather"/>
                <a:cs typeface="Merriweather"/>
                <a:sym typeface="Merriweather"/>
              </a:rPr>
              <a:t>1250 BCE: Moses ( Hebrew prophet) leads Hebrews out of Egyptian bondage (</a:t>
            </a:r>
            <a:r>
              <a:rPr lang="en-GB" sz="2400">
                <a:solidFill>
                  <a:srgbClr val="FFFFFF"/>
                </a:solidFill>
                <a:latin typeface="Arial"/>
                <a:ea typeface="Arial"/>
                <a:cs typeface="Arial"/>
                <a:sym typeface="Arial"/>
              </a:rPr>
              <a:t>the state of being a slave) </a:t>
            </a:r>
            <a:endParaRPr sz="2400">
              <a:solidFill>
                <a:srgbClr val="FFFFFF"/>
              </a:solidFill>
              <a:latin typeface="Merriweather"/>
              <a:ea typeface="Merriweather"/>
              <a:cs typeface="Merriweather"/>
              <a:sym typeface="Merriweather"/>
            </a:endParaRPr>
          </a:p>
          <a:p>
            <a:pPr marL="457200" lvl="0" indent="-381000" algn="l" rtl="0">
              <a:lnSpc>
                <a:spcPct val="122857"/>
              </a:lnSpc>
              <a:spcBef>
                <a:spcPts val="0"/>
              </a:spcBef>
              <a:spcAft>
                <a:spcPts val="0"/>
              </a:spcAft>
              <a:buClr>
                <a:srgbClr val="FFFFFF"/>
              </a:buClr>
              <a:buSzPts val="2400"/>
              <a:buFont typeface="Merriweather"/>
              <a:buChar char="●"/>
            </a:pPr>
            <a:r>
              <a:rPr lang="en-GB" sz="2400">
                <a:solidFill>
                  <a:srgbClr val="FFFFFF"/>
                </a:solidFill>
                <a:latin typeface="Merriweather"/>
                <a:ea typeface="Merriweather"/>
                <a:cs typeface="Merriweather"/>
                <a:sym typeface="Merriweather"/>
              </a:rPr>
              <a:t>1000 BCE: King David ( founded the </a:t>
            </a:r>
            <a:r>
              <a:rPr lang="en-GB" sz="2400">
                <a:solidFill>
                  <a:srgbClr val="FFFFFF"/>
                </a:solidFill>
                <a:latin typeface="Arial"/>
                <a:ea typeface="Arial"/>
                <a:cs typeface="Arial"/>
                <a:sym typeface="Arial"/>
              </a:rPr>
              <a:t>Judaean dynasty</a:t>
            </a:r>
            <a:r>
              <a:rPr lang="en-GB" sz="2400">
                <a:solidFill>
                  <a:srgbClr val="FFFFFF"/>
                </a:solidFill>
                <a:latin typeface="Merriweather"/>
                <a:ea typeface="Merriweather"/>
                <a:cs typeface="Merriweather"/>
                <a:sym typeface="Merriweather"/>
              </a:rPr>
              <a:t>) unites the people and grows the Kingdom.</a:t>
            </a:r>
            <a:endParaRPr sz="2400">
              <a:solidFill>
                <a:srgbClr val="FFFFFF"/>
              </a:solidFill>
              <a:latin typeface="Merriweather"/>
              <a:ea typeface="Merriweather"/>
              <a:cs typeface="Merriweather"/>
              <a:sym typeface="Merriweather"/>
            </a:endParaRPr>
          </a:p>
          <a:p>
            <a:pPr marL="457200" lvl="0" indent="-381000" algn="l" rtl="0">
              <a:lnSpc>
                <a:spcPct val="122857"/>
              </a:lnSpc>
              <a:spcBef>
                <a:spcPts val="0"/>
              </a:spcBef>
              <a:spcAft>
                <a:spcPts val="0"/>
              </a:spcAft>
              <a:buClr>
                <a:srgbClr val="FFFFFF"/>
              </a:buClr>
              <a:buSzPts val="2400"/>
              <a:buFont typeface="Merriweather"/>
              <a:buChar char="●"/>
            </a:pPr>
            <a:r>
              <a:rPr lang="en-GB" sz="2400">
                <a:solidFill>
                  <a:srgbClr val="FFFFFF"/>
                </a:solidFill>
                <a:latin typeface="Merriweather"/>
                <a:ea typeface="Merriweather"/>
                <a:cs typeface="Merriweather"/>
                <a:sym typeface="Merriweather"/>
              </a:rPr>
              <a:t>950 BCE: King Solomon ( David’s son &amp; Last King) builds First Temple in Jerusalem</a:t>
            </a:r>
            <a:endParaRPr sz="2400">
              <a:solidFill>
                <a:srgbClr val="707070"/>
              </a:solidFill>
              <a:highlight>
                <a:srgbClr val="FFFFFF"/>
              </a:highlight>
              <a:latin typeface="Arial"/>
              <a:ea typeface="Arial"/>
              <a:cs typeface="Arial"/>
              <a:sym typeface="Arial"/>
            </a:endParaRPr>
          </a:p>
          <a:p>
            <a:pPr marL="0" lvl="0" indent="0" algn="l" rtl="0">
              <a:lnSpc>
                <a:spcPct val="95000"/>
              </a:lnSpc>
              <a:spcBef>
                <a:spcPts val="1500"/>
              </a:spcBef>
              <a:spcAft>
                <a:spcPts val="1200"/>
              </a:spcAft>
              <a:buSzPts val="275"/>
              <a:buNone/>
            </a:pPr>
            <a:endParaRPr sz="2437">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3"/>
          <p:cNvSpPr txBox="1">
            <a:spLocks noGrp="1"/>
          </p:cNvSpPr>
          <p:nvPr>
            <p:ph type="body" idx="1"/>
          </p:nvPr>
        </p:nvSpPr>
        <p:spPr>
          <a:xfrm>
            <a:off x="367375" y="158875"/>
            <a:ext cx="7284000" cy="4731600"/>
          </a:xfrm>
          <a:prstGeom prst="rect">
            <a:avLst/>
          </a:prstGeom>
        </p:spPr>
        <p:txBody>
          <a:bodyPr spcFirstLastPara="1" wrap="square" lIns="91425" tIns="91425" rIns="91425" bIns="91425" anchor="t" anchorCtr="0">
            <a:noAutofit/>
          </a:bodyPr>
          <a:lstStyle/>
          <a:p>
            <a:pPr marL="457200" lvl="0" indent="-381000" algn="l" rtl="0">
              <a:lnSpc>
                <a:spcPct val="122857"/>
              </a:lnSpc>
              <a:spcBef>
                <a:spcPts val="0"/>
              </a:spcBef>
              <a:spcAft>
                <a:spcPts val="0"/>
              </a:spcAft>
              <a:buSzPts val="2400"/>
              <a:buFont typeface="Merriweather"/>
              <a:buChar char="●"/>
            </a:pPr>
            <a:r>
              <a:rPr lang="en-GB" sz="2400">
                <a:latin typeface="Merriweather"/>
                <a:ea typeface="Merriweather"/>
                <a:cs typeface="Merriweather"/>
                <a:sym typeface="Merriweather"/>
              </a:rPr>
              <a:t>722 BCE: Assyrians (From present day northern Iraq) destroy Northern Israelite Kingdom, disperse ten tribes</a:t>
            </a:r>
            <a:endParaRPr sz="2400">
              <a:latin typeface="Merriweather"/>
              <a:ea typeface="Merriweather"/>
              <a:cs typeface="Merriweather"/>
              <a:sym typeface="Merriweather"/>
            </a:endParaRPr>
          </a:p>
          <a:p>
            <a:pPr marL="457200" lvl="0" indent="-381000" algn="l" rtl="0">
              <a:lnSpc>
                <a:spcPct val="102857"/>
              </a:lnSpc>
              <a:spcBef>
                <a:spcPts val="0"/>
              </a:spcBef>
              <a:spcAft>
                <a:spcPts val="0"/>
              </a:spcAft>
              <a:buClr>
                <a:srgbClr val="FFFFFF"/>
              </a:buClr>
              <a:buSzPts val="2400"/>
              <a:buFont typeface="Merriweather"/>
              <a:buChar char="●"/>
            </a:pPr>
            <a:r>
              <a:rPr lang="en-GB" sz="2400">
                <a:latin typeface="Merriweather"/>
                <a:ea typeface="Merriweather"/>
                <a:cs typeface="Merriweather"/>
                <a:sym typeface="Merriweather"/>
              </a:rPr>
              <a:t>586 BCE: Babylonians ( From present day Iraq) overthrow Southern Kingdom, destroy first Temple</a:t>
            </a:r>
            <a:endParaRPr sz="2400">
              <a:latin typeface="Merriweather"/>
              <a:ea typeface="Merriweather"/>
              <a:cs typeface="Merriweather"/>
              <a:sym typeface="Merriweather"/>
            </a:endParaRPr>
          </a:p>
          <a:p>
            <a:pPr marL="457200" lvl="0" indent="-381000" algn="l" rtl="0">
              <a:lnSpc>
                <a:spcPct val="102857"/>
              </a:lnSpc>
              <a:spcBef>
                <a:spcPts val="0"/>
              </a:spcBef>
              <a:spcAft>
                <a:spcPts val="0"/>
              </a:spcAft>
              <a:buClr>
                <a:srgbClr val="FFFFFF"/>
              </a:buClr>
              <a:buSzPts val="2400"/>
              <a:buFont typeface="Merriweather"/>
              <a:buChar char="●"/>
            </a:pPr>
            <a:r>
              <a:rPr lang="en-GB" sz="2400">
                <a:solidFill>
                  <a:srgbClr val="FFFFFF"/>
                </a:solidFill>
                <a:latin typeface="Merriweather"/>
                <a:ea typeface="Merriweather"/>
                <a:cs typeface="Merriweather"/>
                <a:sym typeface="Merriweather"/>
              </a:rPr>
              <a:t>428 BCE: Second Temple dedicated by Ezra and Nehemiah (</a:t>
            </a:r>
            <a:r>
              <a:rPr lang="en-GB" sz="2400">
                <a:latin typeface="Arial"/>
                <a:ea typeface="Arial"/>
                <a:cs typeface="Arial"/>
                <a:sym typeface="Arial"/>
              </a:rPr>
              <a:t>religious leaders of the Jews)</a:t>
            </a:r>
            <a:endParaRPr sz="2400">
              <a:latin typeface="Arial"/>
              <a:ea typeface="Arial"/>
              <a:cs typeface="Arial"/>
              <a:sym typeface="Arial"/>
            </a:endParaRPr>
          </a:p>
          <a:p>
            <a:pPr marL="457200" lvl="0" indent="-381000" algn="l" rtl="0">
              <a:lnSpc>
                <a:spcPct val="102857"/>
              </a:lnSpc>
              <a:spcBef>
                <a:spcPts val="0"/>
              </a:spcBef>
              <a:spcAft>
                <a:spcPts val="0"/>
              </a:spcAft>
              <a:buSzPts val="2400"/>
              <a:buFont typeface="Arial"/>
              <a:buChar char="●"/>
            </a:pPr>
            <a:endParaRPr sz="2400">
              <a:latin typeface="Arial"/>
              <a:ea typeface="Arial"/>
              <a:cs typeface="Arial"/>
              <a:sym typeface="Arial"/>
            </a:endParaRPr>
          </a:p>
          <a:p>
            <a:pPr marL="457200" lvl="0" indent="-381000" algn="l" rtl="0">
              <a:lnSpc>
                <a:spcPct val="102857"/>
              </a:lnSpc>
              <a:spcBef>
                <a:spcPts val="0"/>
              </a:spcBef>
              <a:spcAft>
                <a:spcPts val="0"/>
              </a:spcAft>
              <a:buClr>
                <a:srgbClr val="FFFFFF"/>
              </a:buClr>
              <a:buSzPts val="2400"/>
              <a:buFont typeface="Merriweather"/>
              <a:buChar char="●"/>
            </a:pPr>
            <a:r>
              <a:rPr lang="en-GB" sz="2400">
                <a:solidFill>
                  <a:srgbClr val="FFFFFF"/>
                </a:solidFill>
                <a:latin typeface="Merriweather"/>
                <a:ea typeface="Merriweather"/>
                <a:cs typeface="Merriweather"/>
                <a:sym typeface="Merriweather"/>
              </a:rPr>
              <a:t>164 BCE: Hasmonean revolt against Greek rule (celebrated by Chanukkah)</a:t>
            </a:r>
            <a:endParaRPr sz="2090">
              <a:solidFill>
                <a:srgbClr val="FFFFFF"/>
              </a:solidFill>
              <a:latin typeface="Arial"/>
              <a:ea typeface="Arial"/>
              <a:cs typeface="Arial"/>
              <a:sym typeface="Arial"/>
            </a:endParaRPr>
          </a:p>
          <a:p>
            <a:pPr marL="0" lvl="0" indent="0" algn="l" rtl="0">
              <a:lnSpc>
                <a:spcPct val="95000"/>
              </a:lnSpc>
              <a:spcBef>
                <a:spcPts val="1500"/>
              </a:spcBef>
              <a:spcAft>
                <a:spcPts val="1200"/>
              </a:spcAft>
              <a:buSzPts val="275"/>
              <a:buNone/>
            </a:pPr>
            <a:endParaRPr sz="225"/>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4"/>
          <p:cNvSpPr txBox="1">
            <a:spLocks noGrp="1"/>
          </p:cNvSpPr>
          <p:nvPr>
            <p:ph type="body" idx="1"/>
          </p:nvPr>
        </p:nvSpPr>
        <p:spPr>
          <a:xfrm>
            <a:off x="367350" y="317750"/>
            <a:ext cx="7978800" cy="5481000"/>
          </a:xfrm>
          <a:prstGeom prst="rect">
            <a:avLst/>
          </a:prstGeom>
        </p:spPr>
        <p:txBody>
          <a:bodyPr spcFirstLastPara="1" wrap="square" lIns="91425" tIns="91425" rIns="91425" bIns="91425" anchor="t" anchorCtr="0">
            <a:normAutofit fontScale="25000" lnSpcReduction="20000"/>
          </a:bodyPr>
          <a:lstStyle/>
          <a:p>
            <a:pPr marL="457200" lvl="0" indent="-419100" algn="l" rtl="0">
              <a:lnSpc>
                <a:spcPct val="102857"/>
              </a:lnSpc>
              <a:spcBef>
                <a:spcPts val="0"/>
              </a:spcBef>
              <a:spcAft>
                <a:spcPts val="0"/>
              </a:spcAft>
              <a:buSzPct val="100000"/>
              <a:buFont typeface="Merriweather"/>
              <a:buChar char="●"/>
            </a:pPr>
            <a:r>
              <a:rPr lang="en-GB" sz="12000">
                <a:latin typeface="Merriweather"/>
                <a:ea typeface="Merriweather"/>
                <a:cs typeface="Merriweather"/>
                <a:sym typeface="Merriweather"/>
              </a:rPr>
              <a:t>70: Second Temple destroyed by Romans</a:t>
            </a:r>
            <a:endParaRPr sz="12000">
              <a:latin typeface="Merriweather"/>
              <a:ea typeface="Merriweather"/>
              <a:cs typeface="Merriweather"/>
              <a:sym typeface="Merriweather"/>
            </a:endParaRPr>
          </a:p>
          <a:p>
            <a:pPr marL="457200" lvl="0" indent="-419100" algn="l" rtl="0">
              <a:lnSpc>
                <a:spcPct val="102857"/>
              </a:lnSpc>
              <a:spcBef>
                <a:spcPts val="0"/>
              </a:spcBef>
              <a:spcAft>
                <a:spcPts val="0"/>
              </a:spcAft>
              <a:buSzPct val="100000"/>
              <a:buFont typeface="Merriweather"/>
              <a:buChar char="●"/>
            </a:pPr>
            <a:r>
              <a:rPr lang="en-GB" sz="12000">
                <a:latin typeface="Merriweather"/>
                <a:ea typeface="Merriweather"/>
                <a:cs typeface="Merriweather"/>
                <a:sym typeface="Merriweather"/>
              </a:rPr>
              <a:t>135: Bar Kochba (</a:t>
            </a:r>
            <a:r>
              <a:rPr lang="en-GB" sz="12000">
                <a:latin typeface="Arial"/>
                <a:ea typeface="Arial"/>
                <a:cs typeface="Arial"/>
                <a:sym typeface="Arial"/>
              </a:rPr>
              <a:t>Jewish leader who led a bitter but unsuccessful revolt) </a:t>
            </a:r>
            <a:r>
              <a:rPr lang="en-GB" sz="12000">
                <a:latin typeface="Merriweather"/>
                <a:ea typeface="Merriweather"/>
                <a:cs typeface="Merriweather"/>
                <a:sym typeface="Merriweather"/>
              </a:rPr>
              <a:t>rebellion </a:t>
            </a:r>
            <a:endParaRPr sz="12000">
              <a:latin typeface="Merriweather"/>
              <a:ea typeface="Merriweather"/>
              <a:cs typeface="Merriweather"/>
              <a:sym typeface="Merriweather"/>
            </a:endParaRPr>
          </a:p>
          <a:p>
            <a:pPr marL="457200" lvl="0" indent="-419100" algn="l" rtl="0">
              <a:lnSpc>
                <a:spcPct val="102857"/>
              </a:lnSpc>
              <a:spcBef>
                <a:spcPts val="0"/>
              </a:spcBef>
              <a:spcAft>
                <a:spcPts val="0"/>
              </a:spcAft>
              <a:buSzPct val="100000"/>
              <a:buFont typeface="Merriweather"/>
              <a:buChar char="●"/>
            </a:pPr>
            <a:r>
              <a:rPr lang="en-GB" sz="12000">
                <a:latin typeface="Merriweather"/>
                <a:ea typeface="Merriweather"/>
                <a:cs typeface="Merriweather"/>
                <a:sym typeface="Merriweather"/>
              </a:rPr>
              <a:t>200: Mishnah(</a:t>
            </a:r>
            <a:r>
              <a:rPr lang="en-GB" sz="12000">
                <a:latin typeface="Arial"/>
                <a:ea typeface="Arial"/>
                <a:cs typeface="Arial"/>
                <a:sym typeface="Arial"/>
              </a:rPr>
              <a:t>repetition)</a:t>
            </a:r>
            <a:r>
              <a:rPr lang="en-GB" sz="12000">
                <a:latin typeface="Merriweather"/>
                <a:ea typeface="Merriweather"/>
                <a:cs typeface="Merriweather"/>
                <a:sym typeface="Merriweather"/>
              </a:rPr>
              <a:t> codified(</a:t>
            </a:r>
            <a:r>
              <a:rPr lang="en-GB" sz="12000">
                <a:latin typeface="Arial"/>
                <a:ea typeface="Arial"/>
                <a:cs typeface="Arial"/>
                <a:sym typeface="Arial"/>
              </a:rPr>
              <a:t>arrange laws or rules into a systematic code.)</a:t>
            </a:r>
            <a:endParaRPr sz="12000">
              <a:latin typeface="Merriweather"/>
              <a:ea typeface="Merriweather"/>
              <a:cs typeface="Merriweather"/>
              <a:sym typeface="Merriweather"/>
            </a:endParaRPr>
          </a:p>
          <a:p>
            <a:pPr marL="457200" lvl="0" indent="-419100" algn="l" rtl="0">
              <a:lnSpc>
                <a:spcPct val="122857"/>
              </a:lnSpc>
              <a:spcBef>
                <a:spcPts val="0"/>
              </a:spcBef>
              <a:spcAft>
                <a:spcPts val="0"/>
              </a:spcAft>
              <a:buClr>
                <a:srgbClr val="FFFFFF"/>
              </a:buClr>
              <a:buSzPct val="100000"/>
              <a:buFont typeface="Merriweather"/>
              <a:buChar char="●"/>
            </a:pPr>
            <a:r>
              <a:rPr lang="en-GB" sz="12000">
                <a:solidFill>
                  <a:srgbClr val="FFFFFF"/>
                </a:solidFill>
                <a:latin typeface="Merriweather"/>
                <a:ea typeface="Merriweather"/>
                <a:cs typeface="Merriweather"/>
                <a:sym typeface="Merriweather"/>
              </a:rPr>
              <a:t> 500: Babylonian Talmud</a:t>
            </a:r>
            <a:r>
              <a:rPr lang="en-GB" sz="12000">
                <a:latin typeface="Merriweather"/>
                <a:ea typeface="Merriweather"/>
                <a:cs typeface="Merriweather"/>
                <a:sym typeface="Merriweather"/>
              </a:rPr>
              <a:t>(</a:t>
            </a:r>
            <a:r>
              <a:rPr lang="en-GB" sz="12000">
                <a:latin typeface="Arial"/>
                <a:ea typeface="Arial"/>
                <a:cs typeface="Arial"/>
                <a:sym typeface="Arial"/>
              </a:rPr>
              <a:t>central text of Rabbinic Judaism)</a:t>
            </a:r>
            <a:r>
              <a:rPr lang="en-GB" sz="12000">
                <a:latin typeface="Merriweather"/>
                <a:ea typeface="Merriweather"/>
                <a:cs typeface="Merriweather"/>
                <a:sym typeface="Merriweather"/>
              </a:rPr>
              <a:t> </a:t>
            </a:r>
            <a:r>
              <a:rPr lang="en-GB" sz="12000">
                <a:solidFill>
                  <a:srgbClr val="FFFFFF"/>
                </a:solidFill>
                <a:latin typeface="Merriweather"/>
                <a:ea typeface="Merriweather"/>
                <a:cs typeface="Merriweather"/>
                <a:sym typeface="Merriweather"/>
              </a:rPr>
              <a:t>codified</a:t>
            </a:r>
            <a:endParaRPr sz="12000">
              <a:solidFill>
                <a:srgbClr val="FFFFFF"/>
              </a:solidFill>
              <a:latin typeface="Merriweather"/>
              <a:ea typeface="Merriweather"/>
              <a:cs typeface="Merriweather"/>
              <a:sym typeface="Merriweather"/>
            </a:endParaRPr>
          </a:p>
          <a:p>
            <a:pPr marL="457200" lvl="0" indent="-419100" algn="l" rtl="0">
              <a:lnSpc>
                <a:spcPct val="122857"/>
              </a:lnSpc>
              <a:spcBef>
                <a:spcPts val="0"/>
              </a:spcBef>
              <a:spcAft>
                <a:spcPts val="0"/>
              </a:spcAft>
              <a:buClr>
                <a:srgbClr val="FFFFFF"/>
              </a:buClr>
              <a:buSzPct val="100000"/>
              <a:buFont typeface="Merriweather"/>
              <a:buChar char="●"/>
            </a:pPr>
            <a:r>
              <a:rPr lang="en-GB" sz="12000">
                <a:solidFill>
                  <a:srgbClr val="FFFFFF"/>
                </a:solidFill>
                <a:latin typeface="Merriweather"/>
                <a:ea typeface="Merriweather"/>
                <a:cs typeface="Merriweather"/>
                <a:sym typeface="Merriweather"/>
              </a:rPr>
              <a:t>1492: Jews expelled from Spain</a:t>
            </a:r>
            <a:endParaRPr sz="12000">
              <a:solidFill>
                <a:srgbClr val="FFFFFF"/>
              </a:solidFill>
              <a:latin typeface="Merriweather"/>
              <a:ea typeface="Merriweather"/>
              <a:cs typeface="Merriweather"/>
              <a:sym typeface="Merriweather"/>
            </a:endParaRPr>
          </a:p>
          <a:p>
            <a:pPr marL="457200" lvl="0" indent="0" algn="l" rtl="0">
              <a:lnSpc>
                <a:spcPct val="122857"/>
              </a:lnSpc>
              <a:spcBef>
                <a:spcPts val="1500"/>
              </a:spcBef>
              <a:spcAft>
                <a:spcPts val="0"/>
              </a:spcAft>
              <a:buNone/>
            </a:pPr>
            <a:endParaRPr sz="9600">
              <a:solidFill>
                <a:srgbClr val="FFFFFF"/>
              </a:solidFill>
              <a:latin typeface="Merriweather"/>
              <a:ea typeface="Merriweather"/>
              <a:cs typeface="Merriweather"/>
              <a:sym typeface="Merriweather"/>
            </a:endParaRPr>
          </a:p>
          <a:p>
            <a:pPr marL="0" lvl="0" indent="0" algn="l" rtl="0">
              <a:lnSpc>
                <a:spcPct val="122857"/>
              </a:lnSpc>
              <a:spcBef>
                <a:spcPts val="1500"/>
              </a:spcBef>
              <a:spcAft>
                <a:spcPts val="0"/>
              </a:spcAft>
              <a:buClr>
                <a:srgbClr val="000000"/>
              </a:buClr>
              <a:buSzPts val="100"/>
              <a:buFont typeface="Arial"/>
              <a:buNone/>
            </a:pPr>
            <a:endParaRPr sz="2362">
              <a:solidFill>
                <a:srgbClr val="707070"/>
              </a:solidFill>
              <a:highlight>
                <a:schemeClr val="lt1"/>
              </a:highlight>
              <a:latin typeface="Merriweather"/>
              <a:ea typeface="Merriweather"/>
              <a:cs typeface="Merriweather"/>
              <a:sym typeface="Merriweather"/>
            </a:endParaRPr>
          </a:p>
          <a:p>
            <a:pPr marL="0" lvl="0" indent="0" algn="l" rtl="0">
              <a:lnSpc>
                <a:spcPct val="95000"/>
              </a:lnSpc>
              <a:spcBef>
                <a:spcPts val="1500"/>
              </a:spcBef>
              <a:spcAft>
                <a:spcPts val="0"/>
              </a:spcAft>
              <a:buClr>
                <a:srgbClr val="000000"/>
              </a:buClr>
              <a:buSzPts val="100"/>
              <a:buFont typeface="Arial"/>
              <a:buNone/>
            </a:pPr>
            <a:endParaRPr sz="2437">
              <a:latin typeface="Merriweather"/>
              <a:ea typeface="Merriweather"/>
              <a:cs typeface="Merriweather"/>
              <a:sym typeface="Merriweather"/>
            </a:endParaRPr>
          </a:p>
          <a:p>
            <a:pPr marL="0" lvl="0" indent="0" algn="l" rtl="0">
              <a:spcBef>
                <a:spcPts val="1200"/>
              </a:spcBef>
              <a:spcAft>
                <a:spcPts val="12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5"/>
          <p:cNvSpPr txBox="1">
            <a:spLocks noGrp="1"/>
          </p:cNvSpPr>
          <p:nvPr>
            <p:ph type="body" idx="1"/>
          </p:nvPr>
        </p:nvSpPr>
        <p:spPr>
          <a:xfrm>
            <a:off x="691800" y="157575"/>
            <a:ext cx="7038900" cy="2911200"/>
          </a:xfrm>
          <a:prstGeom prst="rect">
            <a:avLst/>
          </a:prstGeom>
        </p:spPr>
        <p:txBody>
          <a:bodyPr spcFirstLastPara="1" wrap="square" lIns="91425" tIns="91425" rIns="91425" bIns="91425" anchor="t" anchorCtr="0">
            <a:normAutofit fontScale="25000" lnSpcReduction="20000"/>
          </a:bodyPr>
          <a:lstStyle/>
          <a:p>
            <a:pPr marL="457200" lvl="0" indent="-419100" algn="l" rtl="0">
              <a:lnSpc>
                <a:spcPct val="122857"/>
              </a:lnSpc>
              <a:spcBef>
                <a:spcPts val="0"/>
              </a:spcBef>
              <a:spcAft>
                <a:spcPts val="0"/>
              </a:spcAft>
              <a:buSzPct val="100000"/>
              <a:buFont typeface="Merriweather"/>
              <a:buChar char="●"/>
            </a:pPr>
            <a:r>
              <a:rPr lang="en-GB" sz="12000">
                <a:latin typeface="Merriweather"/>
                <a:ea typeface="Merriweather"/>
                <a:cs typeface="Merriweather"/>
                <a:sym typeface="Merriweather"/>
              </a:rPr>
              <a:t>1880: Mass migrations to America begin</a:t>
            </a:r>
            <a:endParaRPr sz="12000">
              <a:latin typeface="Merriweather"/>
              <a:ea typeface="Merriweather"/>
              <a:cs typeface="Merriweather"/>
              <a:sym typeface="Merriweather"/>
            </a:endParaRPr>
          </a:p>
          <a:p>
            <a:pPr marL="457200" lvl="0" indent="-419100" algn="l" rtl="0">
              <a:lnSpc>
                <a:spcPct val="122857"/>
              </a:lnSpc>
              <a:spcBef>
                <a:spcPts val="0"/>
              </a:spcBef>
              <a:spcAft>
                <a:spcPts val="0"/>
              </a:spcAft>
              <a:buSzPct val="100000"/>
              <a:buFont typeface="Merriweather"/>
              <a:buChar char="●"/>
            </a:pPr>
            <a:r>
              <a:rPr lang="en-GB" sz="12000">
                <a:latin typeface="Merriweather"/>
                <a:ea typeface="Merriweather"/>
                <a:cs typeface="Merriweather"/>
                <a:sym typeface="Merriweather"/>
              </a:rPr>
              <a:t>1938: Kristallnacht (</a:t>
            </a:r>
            <a:r>
              <a:rPr lang="en-GB" sz="12000">
                <a:latin typeface="Arial"/>
                <a:ea typeface="Arial"/>
                <a:cs typeface="Arial"/>
                <a:sym typeface="Arial"/>
              </a:rPr>
              <a:t>civilians throughout Nazi Germany) </a:t>
            </a:r>
            <a:r>
              <a:rPr lang="en-GB" sz="12000">
                <a:latin typeface="Merriweather"/>
                <a:ea typeface="Merriweather"/>
                <a:cs typeface="Merriweather"/>
                <a:sym typeface="Merriweather"/>
              </a:rPr>
              <a:t>begins Holocaust</a:t>
            </a:r>
            <a:endParaRPr sz="12000">
              <a:latin typeface="Merriweather"/>
              <a:ea typeface="Merriweather"/>
              <a:cs typeface="Merriweather"/>
              <a:sym typeface="Merriweather"/>
            </a:endParaRPr>
          </a:p>
          <a:p>
            <a:pPr marL="457200" lvl="0" indent="-419100" algn="l" rtl="0">
              <a:lnSpc>
                <a:spcPct val="122857"/>
              </a:lnSpc>
              <a:spcBef>
                <a:spcPts val="0"/>
              </a:spcBef>
              <a:spcAft>
                <a:spcPts val="0"/>
              </a:spcAft>
              <a:buSzPct val="100000"/>
              <a:buFont typeface="Merriweather"/>
              <a:buChar char="●"/>
            </a:pPr>
            <a:r>
              <a:rPr lang="en-GB" sz="12000">
                <a:latin typeface="Merriweather"/>
                <a:ea typeface="Merriweather"/>
                <a:cs typeface="Merriweather"/>
                <a:sym typeface="Merriweather"/>
              </a:rPr>
              <a:t>1948: State of Israel declared</a:t>
            </a:r>
            <a:endParaRPr sz="12000">
              <a:latin typeface="Merriweather"/>
              <a:ea typeface="Merriweather"/>
              <a:cs typeface="Merriweather"/>
              <a:sym typeface="Merriweather"/>
            </a:endParaRPr>
          </a:p>
          <a:p>
            <a:pPr marL="457200" lvl="0" indent="-419100" algn="l" rtl="0">
              <a:lnSpc>
                <a:spcPct val="122857"/>
              </a:lnSpc>
              <a:spcBef>
                <a:spcPts val="0"/>
              </a:spcBef>
              <a:spcAft>
                <a:spcPts val="0"/>
              </a:spcAft>
              <a:buSzPct val="100000"/>
              <a:buFont typeface="Merriweather"/>
              <a:buChar char="●"/>
            </a:pPr>
            <a:r>
              <a:rPr lang="en-GB" sz="12000">
                <a:latin typeface="Merriweather"/>
                <a:ea typeface="Merriweather"/>
                <a:cs typeface="Merriweather"/>
                <a:sym typeface="Merriweather"/>
              </a:rPr>
              <a:t>1972:First American woman rabbi (</a:t>
            </a:r>
            <a:r>
              <a:rPr lang="en-GB" sz="12000">
                <a:latin typeface="Arial"/>
                <a:ea typeface="Arial"/>
                <a:cs typeface="Arial"/>
                <a:sym typeface="Arial"/>
              </a:rPr>
              <a:t>a Jewish scholar or teacher, especially one who studies or teaches Jewish law.) </a:t>
            </a:r>
            <a:r>
              <a:rPr lang="en-GB" sz="12000">
                <a:latin typeface="Merriweather"/>
                <a:ea typeface="Merriweather"/>
                <a:cs typeface="Merriweather"/>
                <a:sym typeface="Merriweather"/>
              </a:rPr>
              <a:t>ordained</a:t>
            </a:r>
            <a:endParaRPr sz="12000">
              <a:latin typeface="Merriweather"/>
              <a:ea typeface="Merriweather"/>
              <a:cs typeface="Merriweather"/>
              <a:sym typeface="Merriweather"/>
            </a:endParaRPr>
          </a:p>
          <a:p>
            <a:pPr marL="0" lvl="0" indent="0" algn="l" rtl="0">
              <a:spcBef>
                <a:spcPts val="1500"/>
              </a:spcBef>
              <a:spcAft>
                <a:spcPts val="12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6"/>
          <p:cNvSpPr txBox="1">
            <a:spLocks noGrp="1"/>
          </p:cNvSpPr>
          <p:nvPr>
            <p:ph type="title"/>
          </p:nvPr>
        </p:nvSpPr>
        <p:spPr>
          <a:xfrm>
            <a:off x="1496100" y="23490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2600" b="1">
                <a:latin typeface="Merriweather"/>
                <a:ea typeface="Merriweather"/>
                <a:cs typeface="Merriweather"/>
                <a:sym typeface="Merriweather"/>
              </a:rPr>
              <a:t>How and why was judaism formed </a:t>
            </a:r>
            <a:endParaRPr sz="2600" b="1">
              <a:latin typeface="Merriweather"/>
              <a:ea typeface="Merriweather"/>
              <a:cs typeface="Merriweather"/>
              <a:sym typeface="Merriweather"/>
            </a:endParaRPr>
          </a:p>
        </p:txBody>
      </p:sp>
      <p:sp>
        <p:nvSpPr>
          <p:cNvPr id="213" name="Google Shape;213;p26"/>
          <p:cNvSpPr txBox="1">
            <a:spLocks noGrp="1"/>
          </p:cNvSpPr>
          <p:nvPr>
            <p:ph type="body" idx="1"/>
          </p:nvPr>
        </p:nvSpPr>
        <p:spPr>
          <a:xfrm>
            <a:off x="367525" y="754375"/>
            <a:ext cx="7978800" cy="3843000"/>
          </a:xfrm>
          <a:prstGeom prst="rect">
            <a:avLst/>
          </a:prstGeom>
        </p:spPr>
        <p:txBody>
          <a:bodyPr spcFirstLastPara="1" wrap="square" lIns="91425" tIns="91425" rIns="91425" bIns="91425" anchor="t" anchorCtr="0">
            <a:normAutofit fontScale="25000" lnSpcReduction="20000"/>
          </a:bodyPr>
          <a:lstStyle/>
          <a:p>
            <a:pPr marL="457200" lvl="0" indent="-373062" algn="l" rtl="0">
              <a:spcBef>
                <a:spcPts val="0"/>
              </a:spcBef>
              <a:spcAft>
                <a:spcPts val="0"/>
              </a:spcAft>
              <a:buClr>
                <a:srgbClr val="FFFFFF"/>
              </a:buClr>
              <a:buSzPct val="100000"/>
              <a:buFont typeface="Merriweather"/>
              <a:buChar char="●"/>
            </a:pPr>
            <a:r>
              <a:rPr lang="en-GB" sz="9100">
                <a:solidFill>
                  <a:srgbClr val="FFFFFF"/>
                </a:solidFill>
                <a:latin typeface="Merriweather"/>
                <a:ea typeface="Merriweather"/>
                <a:cs typeface="Merriweather"/>
                <a:sym typeface="Merriweather"/>
              </a:rPr>
              <a:t>The origins of Jewish faith are explained throughout the Torah. According to the text, God first revealed himself to a Hebrew (Holy book) man named Abraham, who became known as the founder of Judaism. Abraham’s son Isaac, and his grandson Jacob, also became central figures in ancient Jewish history. Jacob took the name Israel, and his children and future generations became known as Israelites.</a:t>
            </a:r>
            <a:endParaRPr sz="9100">
              <a:solidFill>
                <a:srgbClr val="FFFFFF"/>
              </a:solidFill>
              <a:latin typeface="Merriweather"/>
              <a:ea typeface="Merriweather"/>
              <a:cs typeface="Merriweather"/>
              <a:sym typeface="Merriweather"/>
            </a:endParaRPr>
          </a:p>
          <a:p>
            <a:pPr marL="457200" lvl="0" indent="-373062" algn="l" rtl="0">
              <a:spcBef>
                <a:spcPts val="0"/>
              </a:spcBef>
              <a:spcAft>
                <a:spcPts val="0"/>
              </a:spcAft>
              <a:buClr>
                <a:srgbClr val="FFFFFF"/>
              </a:buClr>
              <a:buSzPct val="100000"/>
              <a:buFont typeface="Merriweather"/>
              <a:buChar char="●"/>
            </a:pPr>
            <a:r>
              <a:rPr lang="en-GB" sz="9100">
                <a:solidFill>
                  <a:srgbClr val="FFFFFF"/>
                </a:solidFill>
                <a:latin typeface="Merriweather"/>
                <a:ea typeface="Merriweather"/>
                <a:cs typeface="Merriweather"/>
                <a:sym typeface="Merriweather"/>
              </a:rPr>
              <a:t>Jews believe that God made a special covenant with Abraham and that he and his descendants were chosen people who would create a great nations</a:t>
            </a:r>
            <a:endParaRPr>
              <a:latin typeface="Merriweather"/>
              <a:ea typeface="Merriweather"/>
              <a:cs typeface="Merriweather"/>
              <a:sym typeface="Merriweathe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7"/>
          <p:cNvSpPr txBox="1">
            <a:spLocks noGrp="1"/>
          </p:cNvSpPr>
          <p:nvPr>
            <p:ph type="title"/>
          </p:nvPr>
        </p:nvSpPr>
        <p:spPr>
          <a:xfrm>
            <a:off x="1635100" y="175275"/>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2800" b="1">
                <a:latin typeface="Merriweather"/>
                <a:ea typeface="Merriweather"/>
                <a:cs typeface="Merriweather"/>
                <a:sym typeface="Merriweather"/>
              </a:rPr>
              <a:t>Two major events in Judaism</a:t>
            </a:r>
            <a:endParaRPr sz="2800" b="1">
              <a:latin typeface="Merriweather"/>
              <a:ea typeface="Merriweather"/>
              <a:cs typeface="Merriweather"/>
              <a:sym typeface="Merriweather"/>
            </a:endParaRPr>
          </a:p>
        </p:txBody>
      </p:sp>
      <p:sp>
        <p:nvSpPr>
          <p:cNvPr id="219" name="Google Shape;219;p27"/>
          <p:cNvSpPr txBox="1">
            <a:spLocks noGrp="1"/>
          </p:cNvSpPr>
          <p:nvPr>
            <p:ph type="body" idx="1"/>
          </p:nvPr>
        </p:nvSpPr>
        <p:spPr>
          <a:xfrm>
            <a:off x="383975" y="743375"/>
            <a:ext cx="7038900" cy="2911200"/>
          </a:xfrm>
          <a:prstGeom prst="rect">
            <a:avLst/>
          </a:prstGeom>
        </p:spPr>
        <p:txBody>
          <a:bodyPr spcFirstLastPara="1" wrap="square" lIns="91425" tIns="91425" rIns="91425" bIns="91425" anchor="t" anchorCtr="0">
            <a:noAutofit/>
          </a:bodyPr>
          <a:lstStyle/>
          <a:p>
            <a:pPr marL="457200" lvl="0" indent="-379412" algn="l" rtl="0">
              <a:lnSpc>
                <a:spcPct val="140000"/>
              </a:lnSpc>
              <a:spcBef>
                <a:spcPts val="0"/>
              </a:spcBef>
              <a:spcAft>
                <a:spcPts val="0"/>
              </a:spcAft>
              <a:buClr>
                <a:srgbClr val="FFFFFF"/>
              </a:buClr>
              <a:buSzPts val="2375"/>
              <a:buFont typeface="Merriweather"/>
              <a:buAutoNum type="arabicPeriod"/>
            </a:pPr>
            <a:r>
              <a:rPr lang="en-GB" sz="2375">
                <a:solidFill>
                  <a:srgbClr val="FFFFFF"/>
                </a:solidFill>
                <a:latin typeface="Merriweather"/>
                <a:ea typeface="Merriweather"/>
                <a:cs typeface="Merriweather"/>
                <a:sym typeface="Merriweather"/>
              </a:rPr>
              <a:t>Around 1000 B.C., King David ruled the Jewish people. His son Solomon built the first holy Temple in </a:t>
            </a:r>
            <a:r>
              <a:rPr lang="en-GB" sz="2375">
                <a:solidFill>
                  <a:srgbClr val="FFFFFF"/>
                </a:solidFill>
                <a:uFill>
                  <a:noFill/>
                </a:uFill>
                <a:latin typeface="Merriweather"/>
                <a:ea typeface="Merriweather"/>
                <a:cs typeface="Merriweather"/>
                <a:sym typeface="Merriweather"/>
                <a:hlinkClick r:id="rId3">
                  <a:extLst>
                    <a:ext uri="{A12FA001-AC4F-418D-AE19-62706E023703}">
                      <ahyp:hlinkClr xmlns:ahyp="http://schemas.microsoft.com/office/drawing/2018/hyperlinkcolor" val="tx"/>
                    </a:ext>
                  </a:extLst>
                </a:hlinkClick>
              </a:rPr>
              <a:t>Jerusalem</a:t>
            </a:r>
            <a:r>
              <a:rPr lang="en-GB" sz="2375">
                <a:solidFill>
                  <a:srgbClr val="FFFFFF"/>
                </a:solidFill>
                <a:latin typeface="Merriweather"/>
                <a:ea typeface="Merriweather"/>
                <a:cs typeface="Merriweather"/>
                <a:sym typeface="Merriweather"/>
              </a:rPr>
              <a:t>, which became the central place of worship for Jews.</a:t>
            </a:r>
            <a:endParaRPr sz="2375">
              <a:solidFill>
                <a:srgbClr val="FFFFFF"/>
              </a:solidFill>
              <a:latin typeface="Merriweather"/>
              <a:ea typeface="Merriweather"/>
              <a:cs typeface="Merriweather"/>
              <a:sym typeface="Merriweather"/>
            </a:endParaRPr>
          </a:p>
          <a:p>
            <a:pPr marL="457200" lvl="0" indent="-379412" algn="l" rtl="0">
              <a:lnSpc>
                <a:spcPct val="140000"/>
              </a:lnSpc>
              <a:spcBef>
                <a:spcPts val="0"/>
              </a:spcBef>
              <a:spcAft>
                <a:spcPts val="0"/>
              </a:spcAft>
              <a:buClr>
                <a:srgbClr val="FFFFFF"/>
              </a:buClr>
              <a:buSzPts val="2375"/>
              <a:buFont typeface="Merriweather"/>
              <a:buAutoNum type="arabicPeriod"/>
            </a:pPr>
            <a:r>
              <a:rPr lang="en-GB" sz="2375">
                <a:solidFill>
                  <a:srgbClr val="FFFFFF"/>
                </a:solidFill>
                <a:latin typeface="Merriweather"/>
                <a:ea typeface="Merriweather"/>
                <a:cs typeface="Merriweather"/>
                <a:sym typeface="Merriweather"/>
              </a:rPr>
              <a:t>He kingdom fell apart around 931 B.C., and the Jewish people split into two groups: Israel in the North and Judah in the South.</a:t>
            </a:r>
            <a:endParaRPr sz="2375">
              <a:solidFill>
                <a:srgbClr val="FFFFFF"/>
              </a:solidFill>
              <a:latin typeface="Merriweather"/>
              <a:ea typeface="Merriweather"/>
              <a:cs typeface="Merriweather"/>
              <a:sym typeface="Merriweather"/>
            </a:endParaRPr>
          </a:p>
          <a:p>
            <a:pPr marL="0" lvl="0" indent="0" algn="l" rtl="0">
              <a:lnSpc>
                <a:spcPct val="95000"/>
              </a:lnSpc>
              <a:spcBef>
                <a:spcPts val="2300"/>
              </a:spcBef>
              <a:spcAft>
                <a:spcPts val="0"/>
              </a:spcAft>
              <a:buSzPts val="275"/>
              <a:buNone/>
            </a:pPr>
            <a:endParaRPr sz="175">
              <a:solidFill>
                <a:srgbClr val="000000"/>
              </a:solidFill>
              <a:latin typeface="Arial"/>
              <a:ea typeface="Arial"/>
              <a:cs typeface="Arial"/>
              <a:sym typeface="Arial"/>
            </a:endParaRPr>
          </a:p>
          <a:p>
            <a:pPr marL="0" lvl="0" indent="0" algn="l" rtl="0">
              <a:lnSpc>
                <a:spcPct val="95000"/>
              </a:lnSpc>
              <a:spcBef>
                <a:spcPts val="0"/>
              </a:spcBef>
              <a:spcAft>
                <a:spcPts val="1200"/>
              </a:spcAft>
              <a:buSzPts val="275"/>
              <a:buNone/>
            </a:pPr>
            <a:endParaRPr sz="225"/>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8"/>
          <p:cNvSpPr txBox="1">
            <a:spLocks noGrp="1"/>
          </p:cNvSpPr>
          <p:nvPr>
            <p:ph type="body" idx="1"/>
          </p:nvPr>
        </p:nvSpPr>
        <p:spPr>
          <a:xfrm>
            <a:off x="751425" y="0"/>
            <a:ext cx="7073100" cy="463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100">
                <a:latin typeface="Merriweather"/>
                <a:ea typeface="Merriweather"/>
                <a:cs typeface="Merriweather"/>
                <a:sym typeface="Merriweather"/>
              </a:rPr>
              <a:t>Reason 2:</a:t>
            </a:r>
            <a:endParaRPr sz="2100">
              <a:latin typeface="Merriweather"/>
              <a:ea typeface="Merriweather"/>
              <a:cs typeface="Merriweather"/>
              <a:sym typeface="Merriweather"/>
            </a:endParaRPr>
          </a:p>
          <a:p>
            <a:pPr marL="457200" lvl="0" indent="-361950" algn="l" rtl="0">
              <a:spcBef>
                <a:spcPts val="1200"/>
              </a:spcBef>
              <a:spcAft>
                <a:spcPts val="0"/>
              </a:spcAft>
              <a:buClr>
                <a:srgbClr val="FFFFFF"/>
              </a:buClr>
              <a:buSzPts val="2100"/>
              <a:buFont typeface="Merriweather"/>
              <a:buChar char="●"/>
            </a:pPr>
            <a:r>
              <a:rPr lang="en-GB" sz="2100">
                <a:solidFill>
                  <a:srgbClr val="FFFFFF"/>
                </a:solidFill>
                <a:latin typeface="Merriweather"/>
                <a:ea typeface="Merriweather"/>
                <a:cs typeface="Merriweather"/>
                <a:sym typeface="Merriweather"/>
              </a:rPr>
              <a:t>When Solomon's successor, </a:t>
            </a:r>
            <a:r>
              <a:rPr lang="en-GB" sz="2100">
                <a:solidFill>
                  <a:srgbClr val="FFFFFF"/>
                </a:solidFill>
                <a:uFill>
                  <a:noFill/>
                </a:uFill>
                <a:latin typeface="Merriweather"/>
                <a:ea typeface="Merriweather"/>
                <a:cs typeface="Merriweather"/>
                <a:sym typeface="Merriweather"/>
                <a:hlinkClick r:id="rId3">
                  <a:extLst>
                    <a:ext uri="{A12FA001-AC4F-418D-AE19-62706E023703}">
                      <ahyp:hlinkClr xmlns:ahyp="http://schemas.microsoft.com/office/drawing/2018/hyperlinkcolor" val="tx"/>
                    </a:ext>
                  </a:extLst>
                </a:hlinkClick>
              </a:rPr>
              <a:t>Rehoboam</a:t>
            </a:r>
            <a:r>
              <a:rPr lang="en-GB" sz="2100">
                <a:solidFill>
                  <a:srgbClr val="FFFFFF"/>
                </a:solidFill>
                <a:latin typeface="Merriweather"/>
                <a:ea typeface="Merriweather"/>
                <a:cs typeface="Merriweather"/>
                <a:sym typeface="Merriweather"/>
              </a:rPr>
              <a:t>, dealt tactlessly</a:t>
            </a:r>
            <a:r>
              <a:rPr lang="en-GB" sz="2100">
                <a:latin typeface="Merriweather"/>
                <a:ea typeface="Merriweather"/>
                <a:cs typeface="Merriweather"/>
                <a:sym typeface="Merriweather"/>
              </a:rPr>
              <a:t> (lacking </a:t>
            </a:r>
            <a:r>
              <a:rPr lang="en-GB" sz="2100">
                <a:latin typeface="Arial"/>
                <a:ea typeface="Arial"/>
                <a:cs typeface="Arial"/>
                <a:sym typeface="Arial"/>
              </a:rPr>
              <a:t> skill and sensitivity) </a:t>
            </a:r>
            <a:r>
              <a:rPr lang="en-GB" sz="2100">
                <a:solidFill>
                  <a:srgbClr val="FFFFFF"/>
                </a:solidFill>
                <a:latin typeface="Merriweather"/>
                <a:ea typeface="Merriweather"/>
                <a:cs typeface="Merriweather"/>
                <a:sym typeface="Merriweather"/>
              </a:rPr>
              <a:t>with economic complaints of the northern tribes, in about 930 BCE (there are differences of opinion as to the actual year) the Kingdom of Israel and Judah split into two kingdoms: the northern </a:t>
            </a:r>
            <a:r>
              <a:rPr lang="en-GB" sz="2100">
                <a:solidFill>
                  <a:srgbClr val="FFFFFF"/>
                </a:solidFill>
                <a:uFill>
                  <a:noFill/>
                </a:uFill>
                <a:latin typeface="Merriweather"/>
                <a:ea typeface="Merriweather"/>
                <a:cs typeface="Merriweather"/>
                <a:sym typeface="Merriweather"/>
                <a:hlinkClick r:id="rId4">
                  <a:extLst>
                    <a:ext uri="{A12FA001-AC4F-418D-AE19-62706E023703}">
                      <ahyp:hlinkClr xmlns:ahyp="http://schemas.microsoft.com/office/drawing/2018/hyperlinkcolor" val="tx"/>
                    </a:ext>
                  </a:extLst>
                </a:hlinkClick>
              </a:rPr>
              <a:t>Kingdom of Israel</a:t>
            </a:r>
            <a:r>
              <a:rPr lang="en-GB" sz="2100">
                <a:solidFill>
                  <a:srgbClr val="FFFFFF"/>
                </a:solidFill>
                <a:latin typeface="Merriweather"/>
                <a:ea typeface="Merriweather"/>
                <a:cs typeface="Merriweather"/>
                <a:sym typeface="Merriweather"/>
              </a:rPr>
              <a:t>, which included the cities of </a:t>
            </a:r>
            <a:r>
              <a:rPr lang="en-GB" sz="2100">
                <a:solidFill>
                  <a:srgbClr val="FFFFFF"/>
                </a:solidFill>
                <a:uFill>
                  <a:noFill/>
                </a:uFill>
                <a:latin typeface="Merriweather"/>
                <a:ea typeface="Merriweather"/>
                <a:cs typeface="Merriweather"/>
                <a:sym typeface="Merriweather"/>
                <a:hlinkClick r:id="rId5">
                  <a:extLst>
                    <a:ext uri="{A12FA001-AC4F-418D-AE19-62706E023703}">
                      <ahyp:hlinkClr xmlns:ahyp="http://schemas.microsoft.com/office/drawing/2018/hyperlinkcolor" val="tx"/>
                    </a:ext>
                  </a:extLst>
                </a:hlinkClick>
              </a:rPr>
              <a:t>Shechem</a:t>
            </a:r>
            <a:r>
              <a:rPr lang="en-GB" sz="2100">
                <a:solidFill>
                  <a:srgbClr val="FFFFFF"/>
                </a:solidFill>
                <a:latin typeface="Merriweather"/>
                <a:ea typeface="Merriweather"/>
                <a:cs typeface="Merriweather"/>
                <a:sym typeface="Merriweather"/>
              </a:rPr>
              <a:t> and </a:t>
            </a:r>
            <a:r>
              <a:rPr lang="en-GB" sz="2100">
                <a:solidFill>
                  <a:srgbClr val="FFFFFF"/>
                </a:solidFill>
                <a:uFill>
                  <a:noFill/>
                </a:uFill>
                <a:latin typeface="Merriweather"/>
                <a:ea typeface="Merriweather"/>
                <a:cs typeface="Merriweather"/>
                <a:sym typeface="Merriweather"/>
                <a:hlinkClick r:id="rId6">
                  <a:extLst>
                    <a:ext uri="{A12FA001-AC4F-418D-AE19-62706E023703}">
                      <ahyp:hlinkClr xmlns:ahyp="http://schemas.microsoft.com/office/drawing/2018/hyperlinkcolor" val="tx"/>
                    </a:ext>
                  </a:extLst>
                </a:hlinkClick>
              </a:rPr>
              <a:t>Samaria</a:t>
            </a:r>
            <a:r>
              <a:rPr lang="en-GB" sz="2100">
                <a:solidFill>
                  <a:srgbClr val="FFFFFF"/>
                </a:solidFill>
                <a:latin typeface="Merriweather"/>
                <a:ea typeface="Merriweather"/>
                <a:cs typeface="Merriweather"/>
                <a:sym typeface="Merriweather"/>
              </a:rPr>
              <a:t>, and the southern </a:t>
            </a:r>
            <a:r>
              <a:rPr lang="en-GB" sz="2100">
                <a:solidFill>
                  <a:srgbClr val="FFFFFF"/>
                </a:solidFill>
                <a:uFill>
                  <a:noFill/>
                </a:uFill>
                <a:latin typeface="Merriweather"/>
                <a:ea typeface="Merriweather"/>
                <a:cs typeface="Merriweather"/>
                <a:sym typeface="Merriweather"/>
                <a:hlinkClick r:id="rId7">
                  <a:extLst>
                    <a:ext uri="{A12FA001-AC4F-418D-AE19-62706E023703}">
                      <ahyp:hlinkClr xmlns:ahyp="http://schemas.microsoft.com/office/drawing/2018/hyperlinkcolor" val="tx"/>
                    </a:ext>
                  </a:extLst>
                </a:hlinkClick>
              </a:rPr>
              <a:t>Kingdom of Judah</a:t>
            </a:r>
            <a:r>
              <a:rPr lang="en-GB" sz="2100">
                <a:solidFill>
                  <a:srgbClr val="FFFFFF"/>
                </a:solidFill>
                <a:latin typeface="Merriweather"/>
                <a:ea typeface="Merriweather"/>
                <a:cs typeface="Merriweather"/>
                <a:sym typeface="Merriweather"/>
              </a:rPr>
              <a:t>, which contained Jerusalem. Most of the non-Israelite provinces became independent.</a:t>
            </a:r>
            <a:endParaRPr sz="2100">
              <a:solidFill>
                <a:srgbClr val="FFFFFF"/>
              </a:solidFill>
              <a:latin typeface="Merriweather"/>
              <a:ea typeface="Merriweather"/>
              <a:cs typeface="Merriweather"/>
              <a:sym typeface="Merriweathe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9"/>
          <p:cNvSpPr txBox="1">
            <a:spLocks noGrp="1"/>
          </p:cNvSpPr>
          <p:nvPr>
            <p:ph type="title"/>
          </p:nvPr>
        </p:nvSpPr>
        <p:spPr>
          <a:xfrm>
            <a:off x="2518825" y="215025"/>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3400" b="1">
                <a:latin typeface="Merriweather"/>
                <a:ea typeface="Merriweather"/>
                <a:cs typeface="Merriweather"/>
                <a:sym typeface="Merriweather"/>
              </a:rPr>
              <a:t>Bibliography</a:t>
            </a:r>
            <a:endParaRPr sz="3400" b="1">
              <a:latin typeface="Merriweather"/>
              <a:ea typeface="Merriweather"/>
              <a:cs typeface="Merriweather"/>
              <a:sym typeface="Merriweather"/>
            </a:endParaRPr>
          </a:p>
        </p:txBody>
      </p:sp>
      <p:sp>
        <p:nvSpPr>
          <p:cNvPr id="230" name="Google Shape;230;p29"/>
          <p:cNvSpPr txBox="1">
            <a:spLocks noGrp="1"/>
          </p:cNvSpPr>
          <p:nvPr>
            <p:ph type="body" idx="1"/>
          </p:nvPr>
        </p:nvSpPr>
        <p:spPr>
          <a:xfrm>
            <a:off x="364100" y="975150"/>
            <a:ext cx="7038900" cy="3590400"/>
          </a:xfrm>
          <a:prstGeom prst="rect">
            <a:avLst/>
          </a:prstGeom>
        </p:spPr>
        <p:txBody>
          <a:bodyPr spcFirstLastPara="1" wrap="square" lIns="91425" tIns="91425" rIns="91425" bIns="91425" anchor="t" anchorCtr="0">
            <a:noAutofit/>
          </a:bodyPr>
          <a:lstStyle/>
          <a:p>
            <a:pPr marL="457200" lvl="0" indent="-355600" algn="l" rtl="0">
              <a:lnSpc>
                <a:spcPct val="158000"/>
              </a:lnSpc>
              <a:spcBef>
                <a:spcPts val="0"/>
              </a:spcBef>
              <a:spcAft>
                <a:spcPts val="0"/>
              </a:spcAft>
              <a:buClr>
                <a:srgbClr val="FFFFFF"/>
              </a:buClr>
              <a:buSzPts val="2000"/>
              <a:buFont typeface="Arial"/>
              <a:buChar char="●"/>
            </a:pPr>
            <a:r>
              <a:rPr lang="en-GB" sz="2000">
                <a:solidFill>
                  <a:srgbClr val="FFFFFF"/>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https://www.history.com › topics › religion › judaism </a:t>
            </a:r>
            <a:endParaRPr sz="2000">
              <a:solidFill>
                <a:srgbClr val="FFFFFF"/>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endParaRPr>
          </a:p>
          <a:p>
            <a:pPr marL="0" lvl="0" indent="0" algn="l" rtl="0">
              <a:spcBef>
                <a:spcPts val="0"/>
              </a:spcBef>
              <a:spcAft>
                <a:spcPts val="0"/>
              </a:spcAft>
              <a:buNone/>
            </a:pPr>
            <a:endParaRPr sz="2000">
              <a:solidFill>
                <a:srgbClr val="FFFFFF"/>
              </a:solidFill>
            </a:endParaRPr>
          </a:p>
          <a:p>
            <a:pPr marL="457200" lvl="0" indent="-355600" algn="l" rtl="0">
              <a:lnSpc>
                <a:spcPct val="158000"/>
              </a:lnSpc>
              <a:spcBef>
                <a:spcPts val="1200"/>
              </a:spcBef>
              <a:spcAft>
                <a:spcPts val="0"/>
              </a:spcAft>
              <a:buSzPts val="2000"/>
              <a:buFont typeface="Arial"/>
              <a:buChar char="●"/>
            </a:pPr>
            <a:r>
              <a:rPr lang="en-GB" sz="2000">
                <a:solidFill>
                  <a:srgbClr val="FFFFFF"/>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https://www.dummies.com › religion › judaism › a-brie…</a:t>
            </a:r>
            <a:endParaRPr sz="2000">
              <a:solidFill>
                <a:srgbClr val="FFFFFF"/>
              </a:solidFill>
            </a:endParaRPr>
          </a:p>
          <a:p>
            <a:pPr marL="457200" lvl="0" indent="0" algn="l" rtl="0">
              <a:lnSpc>
                <a:spcPct val="158000"/>
              </a:lnSpc>
              <a:spcBef>
                <a:spcPts val="0"/>
              </a:spcBef>
              <a:spcAft>
                <a:spcPts val="0"/>
              </a:spcAft>
              <a:buNone/>
            </a:pPr>
            <a:endParaRPr sz="2000">
              <a:solidFill>
                <a:srgbClr val="FFFFFF"/>
              </a:solidFill>
              <a:uFill>
                <a:noFill/>
              </a:uFill>
              <a:hlinkClick r:id="rId5">
                <a:extLst>
                  <a:ext uri="{A12FA001-AC4F-418D-AE19-62706E023703}">
                    <ahyp:hlinkClr xmlns:ahyp="http://schemas.microsoft.com/office/drawing/2018/hyperlinkcolor" val="tx"/>
                  </a:ext>
                </a:extLst>
              </a:hlinkClick>
            </a:endParaRPr>
          </a:p>
          <a:p>
            <a:pPr marL="457200" lvl="0" indent="-355600" algn="l" rtl="0">
              <a:lnSpc>
                <a:spcPct val="158000"/>
              </a:lnSpc>
              <a:spcBef>
                <a:spcPts val="0"/>
              </a:spcBef>
              <a:spcAft>
                <a:spcPts val="0"/>
              </a:spcAft>
              <a:buClr>
                <a:srgbClr val="FFFFFF"/>
              </a:buClr>
              <a:buSzPts val="2000"/>
              <a:buFont typeface="Arial"/>
              <a:buChar char="●"/>
            </a:pPr>
            <a:r>
              <a:rPr lang="en-GB" sz="2000">
                <a:solidFill>
                  <a:srgbClr val="FFFFFF"/>
                </a:solidFill>
                <a:uFill>
                  <a:noFill/>
                </a:uFill>
                <a:latin typeface="Arial"/>
                <a:ea typeface="Arial"/>
                <a:cs typeface="Arial"/>
                <a:sym typeface="Arial"/>
                <a:hlinkClick r:id="rId5">
                  <a:extLst>
                    <a:ext uri="{A12FA001-AC4F-418D-AE19-62706E023703}">
                      <ahyp:hlinkClr xmlns:ahyp="http://schemas.microsoft.com/office/drawing/2018/hyperlinkcolor" val="tx"/>
                    </a:ext>
                  </a:extLst>
                </a:hlinkClick>
              </a:rPr>
              <a:t>https://en.wikipedia.org › wiki › Kingdom_of_Israel_(uni...</a:t>
            </a:r>
            <a:endParaRPr sz="2000">
              <a:solidFill>
                <a:srgbClr val="FFFFFF"/>
              </a:solidFill>
              <a:uFill>
                <a:noFill/>
              </a:uFill>
              <a:latin typeface="Arial"/>
              <a:ea typeface="Arial"/>
              <a:cs typeface="Arial"/>
              <a:sym typeface="Arial"/>
              <a:hlinkClick r:id="rId5">
                <a:extLst>
                  <a:ext uri="{A12FA001-AC4F-418D-AE19-62706E023703}">
                    <ahyp:hlinkClr xmlns:ahyp="http://schemas.microsoft.com/office/drawing/2018/hyperlinkcolor" val="tx"/>
                  </a:ext>
                </a:extLst>
              </a:hlinkClick>
            </a:endParaRPr>
          </a:p>
          <a:p>
            <a:pPr marL="457200" lvl="0" indent="0" algn="l" rtl="0">
              <a:lnSpc>
                <a:spcPct val="158000"/>
              </a:lnSpc>
              <a:spcBef>
                <a:spcPts val="0"/>
              </a:spcBef>
              <a:spcAft>
                <a:spcPts val="0"/>
              </a:spcAft>
              <a:buNone/>
            </a:pPr>
            <a:endParaRPr sz="1900">
              <a:solidFill>
                <a:srgbClr val="FFFFFF"/>
              </a:solidFill>
            </a:endParaRPr>
          </a:p>
          <a:p>
            <a:pPr marL="0" lvl="0" indent="0" algn="l" rtl="0">
              <a:lnSpc>
                <a:spcPct val="158000"/>
              </a:lnSpc>
              <a:spcBef>
                <a:spcPts val="0"/>
              </a:spcBef>
              <a:spcAft>
                <a:spcPts val="0"/>
              </a:spcAft>
              <a:buNone/>
            </a:pPr>
            <a:endParaRPr sz="1900">
              <a:uFill>
                <a:noFill/>
              </a:uFill>
              <a:hlinkClick r:id="rId4"/>
            </a:endParaRPr>
          </a:p>
          <a:p>
            <a:pPr marL="0" lvl="0" indent="0" algn="l" rtl="0">
              <a:spcBef>
                <a:spcPts val="0"/>
              </a:spcBef>
              <a:spcAft>
                <a:spcPts val="1200"/>
              </a:spcAft>
              <a:buNone/>
            </a:pPr>
            <a:endParaRPr sz="19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Bibliography </a:t>
            </a:r>
            <a:endParaRPr/>
          </a:p>
        </p:txBody>
      </p:sp>
      <p:sp>
        <p:nvSpPr>
          <p:cNvPr id="236" name="Google Shape;236;p30"/>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u="sng">
                <a:solidFill>
                  <a:schemeClr val="hlink"/>
                </a:solidFill>
                <a:hlinkClick r:id="rId3"/>
              </a:rPr>
              <a:t>https://www.bbc.co.uk/religion/religions/judaism/beliefs/beliefs_1.shtml</a:t>
            </a:r>
            <a:r>
              <a:rPr lang="en-GB"/>
              <a:t> </a:t>
            </a:r>
            <a:endParaRPr/>
          </a:p>
          <a:p>
            <a:pPr marL="0" lvl="0" indent="0" algn="l" rtl="0">
              <a:spcBef>
                <a:spcPts val="1200"/>
              </a:spcBef>
              <a:spcAft>
                <a:spcPts val="0"/>
              </a:spcAft>
              <a:buNone/>
            </a:pPr>
            <a:r>
              <a:rPr lang="en-GB" u="sng">
                <a:solidFill>
                  <a:schemeClr val="hlink"/>
                </a:solidFill>
                <a:hlinkClick r:id="rId4"/>
              </a:rPr>
              <a:t>https://en.wikipedia.org/wiki/Jews</a:t>
            </a:r>
            <a:r>
              <a:rPr lang="en-GB"/>
              <a:t> </a:t>
            </a:r>
            <a:endParaRPr/>
          </a:p>
          <a:p>
            <a:pPr marL="0" lvl="0" indent="0" algn="l" rtl="0">
              <a:spcBef>
                <a:spcPts val="1200"/>
              </a:spcBef>
              <a:spcAft>
                <a:spcPts val="0"/>
              </a:spcAft>
              <a:buNone/>
            </a:pPr>
            <a:r>
              <a:rPr lang="en-GB" u="sng">
                <a:solidFill>
                  <a:schemeClr val="hlink"/>
                </a:solidFill>
                <a:hlinkClick r:id="rId5"/>
              </a:rPr>
              <a:t>https://en.wikipedia.org/wiki/List_of_religious_populations#Judaism</a:t>
            </a:r>
            <a:r>
              <a:rPr lang="en-GB"/>
              <a:t> </a:t>
            </a:r>
            <a:endParaRPr/>
          </a:p>
          <a:p>
            <a:pPr marL="0" lvl="0" indent="0" algn="l" rtl="0">
              <a:spcBef>
                <a:spcPts val="1200"/>
              </a:spcBef>
              <a:spcAft>
                <a:spcPts val="1200"/>
              </a:spcAft>
              <a:buNone/>
            </a:pPr>
            <a:r>
              <a:rPr lang="en-GB" u="sng">
                <a:solidFill>
                  <a:schemeClr val="hlink"/>
                </a:solidFill>
                <a:hlinkClick r:id="rId6"/>
              </a:rPr>
              <a:t>https://www.britannica.com/topic/Jew-people</a:t>
            </a:r>
            <a:r>
              <a:rPr lang="en-GB"/>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Time, Place and Origins </a:t>
            </a:r>
            <a:endParaRPr/>
          </a:p>
        </p:txBody>
      </p:sp>
      <p:sp>
        <p:nvSpPr>
          <p:cNvPr id="143" name="Google Shape;143;p14"/>
          <p:cNvSpPr txBox="1">
            <a:spLocks noGrp="1"/>
          </p:cNvSpPr>
          <p:nvPr>
            <p:ph type="body" idx="1"/>
          </p:nvPr>
        </p:nvSpPr>
        <p:spPr>
          <a:xfrm>
            <a:off x="1297500" y="1059400"/>
            <a:ext cx="7038900" cy="29112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GB"/>
              <a:t>Judaism originated in Israel, dating back to around 4000 years ago. It is the world's oldest monetheistic religion (which is the belief in one God only)</a:t>
            </a:r>
            <a:endParaRPr/>
          </a:p>
          <a:p>
            <a:pPr marL="457200" lvl="0" indent="-311150" algn="l" rtl="0">
              <a:spcBef>
                <a:spcPts val="0"/>
              </a:spcBef>
              <a:spcAft>
                <a:spcPts val="0"/>
              </a:spcAft>
              <a:buSzPts val="1300"/>
              <a:buChar char="●"/>
            </a:pPr>
            <a:r>
              <a:rPr lang="en-GB"/>
              <a:t>Most of the beliefs and stories taught and read from Judaism, is the Torah </a:t>
            </a:r>
            <a:endParaRPr/>
          </a:p>
          <a:p>
            <a:pPr marL="457200" lvl="0" indent="-311150" algn="l" rtl="0">
              <a:spcBef>
                <a:spcPts val="0"/>
              </a:spcBef>
              <a:spcAft>
                <a:spcPts val="0"/>
              </a:spcAft>
              <a:buSzPts val="1300"/>
              <a:buChar char="●"/>
            </a:pPr>
            <a:r>
              <a:rPr lang="en-GB"/>
              <a:t>The Torah consists of the books Genesis, Exodus, Leviticus, Numbers, and Deuteronomy, which are also the first five books of the Christian Bible </a:t>
            </a:r>
            <a:endParaRPr/>
          </a:p>
          <a:p>
            <a:pPr marL="457200" lvl="0" indent="-311150" algn="l" rtl="0">
              <a:spcBef>
                <a:spcPts val="0"/>
              </a:spcBef>
              <a:spcAft>
                <a:spcPts val="0"/>
              </a:spcAft>
              <a:buSzPts val="1300"/>
              <a:buChar char="●"/>
            </a:pPr>
            <a:r>
              <a:rPr lang="en-GB"/>
              <a:t>For centuries, the traditional understanding has been that Judaism came before Christianity and that Christianity separated from Judaism some time after Jesus had died </a:t>
            </a:r>
            <a:endParaRPr/>
          </a:p>
          <a:p>
            <a:pPr marL="457200" lvl="0" indent="0" algn="l" rtl="0">
              <a:spcBef>
                <a:spcPts val="1200"/>
              </a:spcBef>
              <a:spcAft>
                <a:spcPts val="1200"/>
              </a:spcAft>
              <a:buNone/>
            </a:pPr>
            <a:endParaRPr/>
          </a:p>
        </p:txBody>
      </p:sp>
      <p:pic>
        <p:nvPicPr>
          <p:cNvPr id="144" name="Google Shape;144;p14"/>
          <p:cNvPicPr preferRelativeResize="0"/>
          <p:nvPr/>
        </p:nvPicPr>
        <p:blipFill>
          <a:blip r:embed="rId3">
            <a:alphaModFix/>
          </a:blip>
          <a:stretch>
            <a:fillRect/>
          </a:stretch>
        </p:blipFill>
        <p:spPr>
          <a:xfrm>
            <a:off x="3699173" y="3029448"/>
            <a:ext cx="1590069" cy="1833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Founder of Judaism</a:t>
            </a:r>
            <a:endParaRPr/>
          </a:p>
        </p:txBody>
      </p:sp>
      <p:sp>
        <p:nvSpPr>
          <p:cNvPr id="150" name="Google Shape;150;p15"/>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lnSpcReduction="20000"/>
          </a:bodyPr>
          <a:lstStyle/>
          <a:p>
            <a:pPr marL="457200" lvl="0" indent="-311150" algn="l" rtl="0">
              <a:spcBef>
                <a:spcPts val="0"/>
              </a:spcBef>
              <a:spcAft>
                <a:spcPts val="0"/>
              </a:spcAft>
              <a:buSzPts val="1300"/>
              <a:buChar char="●"/>
            </a:pPr>
            <a:r>
              <a:rPr lang="en-GB"/>
              <a:t>There was no exact founder of Judaism, however, it was said that Abraham was the founder</a:t>
            </a:r>
            <a:endParaRPr/>
          </a:p>
          <a:p>
            <a:pPr marL="457200" lvl="0" indent="-311150" algn="l" rtl="0">
              <a:spcBef>
                <a:spcPts val="0"/>
              </a:spcBef>
              <a:spcAft>
                <a:spcPts val="0"/>
              </a:spcAft>
              <a:buSzPts val="1300"/>
              <a:buChar char="●"/>
            </a:pPr>
            <a:r>
              <a:rPr lang="en-GB">
                <a:highlight>
                  <a:schemeClr val="dk1"/>
                </a:highlight>
                <a:latin typeface="Arial"/>
                <a:ea typeface="Arial"/>
                <a:cs typeface="Arial"/>
                <a:sym typeface="Arial"/>
              </a:rPr>
              <a:t>Abraham was perhaps the most important individual in the history of the world according to Judaism</a:t>
            </a:r>
            <a:endParaRPr>
              <a:highlight>
                <a:schemeClr val="dk1"/>
              </a:highlight>
              <a:latin typeface="Arial"/>
              <a:ea typeface="Arial"/>
              <a:cs typeface="Arial"/>
              <a:sym typeface="Arial"/>
            </a:endParaRPr>
          </a:p>
          <a:p>
            <a:pPr marL="457200" lvl="0" indent="-311150" algn="l" rtl="0">
              <a:spcBef>
                <a:spcPts val="0"/>
              </a:spcBef>
              <a:spcAft>
                <a:spcPts val="0"/>
              </a:spcAft>
              <a:buSzPts val="1300"/>
              <a:buFont typeface="Arial"/>
              <a:buChar char="●"/>
            </a:pPr>
            <a:r>
              <a:rPr lang="en-GB">
                <a:highlight>
                  <a:schemeClr val="dk1"/>
                </a:highlight>
                <a:latin typeface="Arial"/>
                <a:ea typeface="Arial"/>
                <a:cs typeface="Arial"/>
                <a:sym typeface="Arial"/>
              </a:rPr>
              <a:t>Around 4,000 years ago, in Israel, Abraham’s family and all the people around him worshipped the stars, the sun and the moon, as well as idols of stone, metal and wood. </a:t>
            </a:r>
            <a:endParaRPr>
              <a:highlight>
                <a:schemeClr val="dk1"/>
              </a:highlight>
              <a:latin typeface="Arial"/>
              <a:ea typeface="Arial"/>
              <a:cs typeface="Arial"/>
              <a:sym typeface="Arial"/>
            </a:endParaRPr>
          </a:p>
          <a:p>
            <a:pPr marL="457200" lvl="0" indent="-311150" algn="l" rtl="0">
              <a:spcBef>
                <a:spcPts val="0"/>
              </a:spcBef>
              <a:spcAft>
                <a:spcPts val="0"/>
              </a:spcAft>
              <a:buSzPts val="1300"/>
              <a:buFont typeface="Arial"/>
              <a:buChar char="●"/>
            </a:pPr>
            <a:r>
              <a:rPr lang="en-GB">
                <a:highlight>
                  <a:schemeClr val="dk1"/>
                </a:highlight>
                <a:latin typeface="Arial"/>
                <a:ea typeface="Arial"/>
                <a:cs typeface="Arial"/>
                <a:sym typeface="Arial"/>
              </a:rPr>
              <a:t>They worshipped images of their king and treated him as a god. Young Abraham also worshipped along with them.</a:t>
            </a:r>
            <a:endParaRPr>
              <a:highlight>
                <a:schemeClr val="dk1"/>
              </a:highlight>
              <a:latin typeface="Arial"/>
              <a:ea typeface="Arial"/>
              <a:cs typeface="Arial"/>
              <a:sym typeface="Arial"/>
            </a:endParaRPr>
          </a:p>
          <a:p>
            <a:pPr marL="457200" lvl="0" indent="-311150" algn="l" rtl="0">
              <a:spcBef>
                <a:spcPts val="0"/>
              </a:spcBef>
              <a:spcAft>
                <a:spcPts val="0"/>
              </a:spcAft>
              <a:buSzPts val="1300"/>
              <a:buFont typeface="Arial"/>
              <a:buChar char="●"/>
            </a:pPr>
            <a:r>
              <a:rPr lang="en-GB">
                <a:highlight>
                  <a:schemeClr val="dk1"/>
                </a:highlight>
                <a:latin typeface="Arial"/>
                <a:ea typeface="Arial"/>
                <a:cs typeface="Arial"/>
                <a:sym typeface="Arial"/>
              </a:rPr>
              <a:t>Abraham grew skeptical of all these deities. He saw that the wind, the rain, the sun and the moon worked together in wondrous harmony. There seemed to be order among the stars in the night sky, as there was among the plants and animals on earth. </a:t>
            </a:r>
            <a:endParaRPr>
              <a:highlight>
                <a:schemeClr val="dk1"/>
              </a:highlight>
              <a:latin typeface="Arial"/>
              <a:ea typeface="Arial"/>
              <a:cs typeface="Arial"/>
              <a:sym typeface="Arial"/>
            </a:endParaRPr>
          </a:p>
          <a:p>
            <a:pPr marL="457200" lvl="0" indent="-311150" algn="l" rtl="0">
              <a:spcBef>
                <a:spcPts val="0"/>
              </a:spcBef>
              <a:spcAft>
                <a:spcPts val="0"/>
              </a:spcAft>
              <a:buSzPts val="1300"/>
              <a:buFont typeface="Arial"/>
              <a:buChar char="●"/>
            </a:pPr>
            <a:r>
              <a:rPr lang="en-GB">
                <a:highlight>
                  <a:schemeClr val="dk1"/>
                </a:highlight>
                <a:latin typeface="Arial"/>
                <a:ea typeface="Arial"/>
                <a:cs typeface="Arial"/>
                <a:sym typeface="Arial"/>
              </a:rPr>
              <a:t>Observing the world around him and the events of his lifetime, Abraham came to realise that there is really only one God, a single force behind all that occurs, a single reality behind all that exists.</a:t>
            </a:r>
            <a:endParaRPr>
              <a:highlight>
                <a:schemeClr val="dk1"/>
              </a:highlight>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Spread of Judaism </a:t>
            </a:r>
            <a:endParaRPr/>
          </a:p>
        </p:txBody>
      </p:sp>
      <p:sp>
        <p:nvSpPr>
          <p:cNvPr id="156" name="Google Shape;156;p16"/>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GB"/>
              <a:t>Abraham passed the torch on to his son Isaac, who passed it on to his son Jacob. Jacob taught his 12 sons. But Jacob and his sons descended to Egypt, and their children became enslaved there</a:t>
            </a:r>
            <a:endParaRPr/>
          </a:p>
          <a:p>
            <a:pPr marL="457200" lvl="0" indent="-311150" algn="l" rtl="0">
              <a:spcBef>
                <a:spcPts val="0"/>
              </a:spcBef>
              <a:spcAft>
                <a:spcPts val="0"/>
              </a:spcAft>
              <a:buSzPts val="1300"/>
              <a:buChar char="●"/>
            </a:pPr>
            <a:r>
              <a:rPr lang="en-GB"/>
              <a:t>Moses was then born, who was said to redeem the people from Egypt. </a:t>
            </a:r>
            <a:endParaRPr/>
          </a:p>
          <a:p>
            <a:pPr marL="457200" lvl="0" indent="-311150" algn="l" rtl="0">
              <a:spcBef>
                <a:spcPts val="0"/>
              </a:spcBef>
              <a:spcAft>
                <a:spcPts val="0"/>
              </a:spcAft>
              <a:buSzPts val="1300"/>
              <a:buChar char="●"/>
            </a:pPr>
            <a:r>
              <a:rPr lang="en-GB"/>
              <a:t>After Moses had passed away, the beliefs continued to be passed down and followed, which eventually spread across the Earth. </a:t>
            </a:r>
            <a:endParaRPr/>
          </a:p>
          <a:p>
            <a:pPr marL="457200" lvl="0" indent="-311150" algn="l" rtl="0">
              <a:spcBef>
                <a:spcPts val="0"/>
              </a:spcBef>
              <a:spcAft>
                <a:spcPts val="0"/>
              </a:spcAft>
              <a:buSzPts val="1300"/>
              <a:buChar char="●"/>
            </a:pPr>
            <a:r>
              <a:rPr lang="en-GB"/>
              <a:t>The total population of Jews worldwide today is 14.6–17.8 million</a:t>
            </a:r>
            <a:endParaRPr/>
          </a:p>
          <a:p>
            <a:pPr marL="45720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Founder of Judaism</a:t>
            </a:r>
            <a:endParaRPr/>
          </a:p>
        </p:txBody>
      </p:sp>
      <p:sp>
        <p:nvSpPr>
          <p:cNvPr id="162" name="Google Shape;162;p17"/>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GB"/>
              <a:t>Abraham realized that it was the worship of idols that was concealing the truth. With no single God  to answer to, people had fallen to the depths of immorality, sacrificing their own children,  justifying thievery,  rape and murder.</a:t>
            </a:r>
            <a:endParaRPr/>
          </a:p>
          <a:p>
            <a:pPr marL="457200" lvl="0" indent="-311150" algn="l" rtl="0">
              <a:spcBef>
                <a:spcPts val="0"/>
              </a:spcBef>
              <a:spcAft>
                <a:spcPts val="0"/>
              </a:spcAft>
              <a:buSzPts val="1300"/>
              <a:buChar char="●"/>
            </a:pPr>
            <a:r>
              <a:rPr lang="en-GB"/>
              <a:t>So Abraham smashed the idols in his father’s house. He began to preach to people that they should worship only the one God of heaven and earth who is found everywhere and is accessible to all.</a:t>
            </a:r>
            <a:endParaRPr/>
          </a:p>
          <a:p>
            <a:pPr marL="457200" lvl="0" indent="-311150" algn="l" rtl="0">
              <a:spcBef>
                <a:spcPts val="0"/>
              </a:spcBef>
              <a:spcAft>
                <a:spcPts val="0"/>
              </a:spcAft>
              <a:buSzPts val="1300"/>
              <a:buChar char="●"/>
            </a:pPr>
            <a:r>
              <a:rPr lang="en-GB"/>
              <a:t> He taught that this one God has compassion for all His creatures and demands honesty and justice from all. Abraham’s teachings spread rapidly, until much of the world was convinced.</a:t>
            </a:r>
            <a:endParaRPr/>
          </a:p>
          <a:p>
            <a:pPr marL="457200" lvl="0" indent="-311150" algn="l" rtl="0">
              <a:spcBef>
                <a:spcPts val="0"/>
              </a:spcBef>
              <a:spcAft>
                <a:spcPts val="0"/>
              </a:spcAft>
              <a:buSzPts val="1300"/>
              <a:buChar char="●"/>
            </a:pPr>
            <a:r>
              <a:rPr lang="en-GB"/>
              <a:t>Once Abraham had discovered these truths on his own, God revealed Himself to him and assigned him the mission of spreading this knowledge.</a:t>
            </a:r>
            <a:endParaRPr/>
          </a:p>
          <a:p>
            <a:pPr marL="457200" lvl="0" indent="-311150" algn="l" rtl="0">
              <a:spcBef>
                <a:spcPts val="0"/>
              </a:spcBef>
              <a:spcAft>
                <a:spcPts val="0"/>
              </a:spcAft>
              <a:buSzPts val="1300"/>
              <a:buChar char="●"/>
            </a:pPr>
            <a:r>
              <a:rPr lang="en-GB"/>
              <a:t>God promised Abraham that he would be the father of many peoples.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Population of Jews around the Globe </a:t>
            </a:r>
            <a:endParaRPr/>
          </a:p>
        </p:txBody>
      </p:sp>
      <p:pic>
        <p:nvPicPr>
          <p:cNvPr id="168" name="Google Shape;168;p18"/>
          <p:cNvPicPr preferRelativeResize="0"/>
          <p:nvPr/>
        </p:nvPicPr>
        <p:blipFill>
          <a:blip r:embed="rId3">
            <a:alphaModFix/>
          </a:blip>
          <a:stretch>
            <a:fillRect/>
          </a:stretch>
        </p:blipFill>
        <p:spPr>
          <a:xfrm>
            <a:off x="1412625" y="1307850"/>
            <a:ext cx="6318751" cy="3239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Fundamental Beliefs </a:t>
            </a:r>
            <a:endParaRPr/>
          </a:p>
        </p:txBody>
      </p:sp>
      <p:sp>
        <p:nvSpPr>
          <p:cNvPr id="174" name="Google Shape;174;p19"/>
          <p:cNvSpPr txBox="1">
            <a:spLocks noGrp="1"/>
          </p:cNvSpPr>
          <p:nvPr>
            <p:ph type="body" idx="1"/>
          </p:nvPr>
        </p:nvSpPr>
        <p:spPr>
          <a:xfrm>
            <a:off x="814150" y="1116150"/>
            <a:ext cx="7038900" cy="2911200"/>
          </a:xfrm>
          <a:prstGeom prst="rect">
            <a:avLst/>
          </a:prstGeom>
        </p:spPr>
        <p:txBody>
          <a:bodyPr spcFirstLastPara="1" wrap="square" lIns="91425" tIns="91425" rIns="91425" bIns="91425" anchor="t" anchorCtr="0">
            <a:normAutofit fontScale="25000" lnSpcReduction="20000"/>
          </a:bodyPr>
          <a:lstStyle/>
          <a:p>
            <a:pPr marL="596900" lvl="0" indent="-311150" algn="l" rtl="0">
              <a:lnSpc>
                <a:spcPct val="140000"/>
              </a:lnSpc>
              <a:spcBef>
                <a:spcPts val="0"/>
              </a:spcBef>
              <a:spcAft>
                <a:spcPts val="0"/>
              </a:spcAft>
              <a:buClr>
                <a:schemeClr val="lt1"/>
              </a:buClr>
              <a:buSzPct val="100000"/>
              <a:buFont typeface="Lato"/>
              <a:buChar char="●"/>
            </a:pPr>
            <a:r>
              <a:rPr lang="en-GB" sz="5200"/>
              <a:t>God exists</a:t>
            </a:r>
            <a:endParaRPr sz="5200"/>
          </a:p>
          <a:p>
            <a:pPr marL="596900" lvl="0" indent="-311150" algn="l" rtl="0">
              <a:lnSpc>
                <a:spcPct val="140000"/>
              </a:lnSpc>
              <a:spcBef>
                <a:spcPts val="0"/>
              </a:spcBef>
              <a:spcAft>
                <a:spcPts val="0"/>
              </a:spcAft>
              <a:buClr>
                <a:schemeClr val="lt1"/>
              </a:buClr>
              <a:buSzPct val="100000"/>
              <a:buFont typeface="Lato"/>
              <a:buChar char="●"/>
            </a:pPr>
            <a:r>
              <a:rPr lang="en-GB" sz="5200"/>
              <a:t>There is only one God</a:t>
            </a:r>
            <a:endParaRPr sz="5200"/>
          </a:p>
          <a:p>
            <a:pPr marL="596900" lvl="0" indent="-311150" algn="l" rtl="0">
              <a:lnSpc>
                <a:spcPct val="140000"/>
              </a:lnSpc>
              <a:spcBef>
                <a:spcPts val="0"/>
              </a:spcBef>
              <a:spcAft>
                <a:spcPts val="0"/>
              </a:spcAft>
              <a:buClr>
                <a:schemeClr val="lt1"/>
              </a:buClr>
              <a:buSzPct val="100000"/>
              <a:buFont typeface="Lato"/>
              <a:buChar char="●"/>
            </a:pPr>
            <a:r>
              <a:rPr lang="en-GB" sz="5200"/>
              <a:t>There are no other gods</a:t>
            </a:r>
            <a:endParaRPr sz="5200"/>
          </a:p>
          <a:p>
            <a:pPr marL="596900" lvl="0" indent="-311150" algn="l" rtl="0">
              <a:lnSpc>
                <a:spcPct val="140000"/>
              </a:lnSpc>
              <a:spcBef>
                <a:spcPts val="0"/>
              </a:spcBef>
              <a:spcAft>
                <a:spcPts val="0"/>
              </a:spcAft>
              <a:buClr>
                <a:schemeClr val="lt1"/>
              </a:buClr>
              <a:buSzPct val="100000"/>
              <a:buFont typeface="Verdana"/>
              <a:buChar char="●"/>
            </a:pPr>
            <a:r>
              <a:rPr lang="en-GB" sz="5200"/>
              <a:t>God can't be subdivided into different people (unlike the </a:t>
            </a:r>
            <a:r>
              <a:rPr lang="en-GB" sz="5200" b="1">
                <a:uFill>
                  <a:noFill/>
                </a:uFill>
                <a:hlinkClick r:id="rId3"/>
              </a:rPr>
              <a:t>Christian view of God</a:t>
            </a:r>
            <a:r>
              <a:rPr lang="en-GB" sz="5200"/>
              <a:t>)</a:t>
            </a:r>
            <a:endParaRPr sz="5200"/>
          </a:p>
          <a:p>
            <a:pPr marL="596900" lvl="0" indent="-311150" algn="l" rtl="0">
              <a:lnSpc>
                <a:spcPct val="140000"/>
              </a:lnSpc>
              <a:spcBef>
                <a:spcPts val="0"/>
              </a:spcBef>
              <a:spcAft>
                <a:spcPts val="0"/>
              </a:spcAft>
              <a:buClr>
                <a:schemeClr val="lt1"/>
              </a:buClr>
              <a:buSzPct val="100000"/>
              <a:buFont typeface="Lato"/>
              <a:buChar char="●"/>
            </a:pPr>
            <a:r>
              <a:rPr lang="en-GB" sz="5200"/>
              <a:t>Jews should worship only the one God</a:t>
            </a:r>
            <a:endParaRPr sz="5200"/>
          </a:p>
          <a:p>
            <a:pPr marL="596900" lvl="0" indent="-311150" algn="l" rtl="0">
              <a:lnSpc>
                <a:spcPct val="140000"/>
              </a:lnSpc>
              <a:spcBef>
                <a:spcPts val="0"/>
              </a:spcBef>
              <a:spcAft>
                <a:spcPts val="0"/>
              </a:spcAft>
              <a:buClr>
                <a:schemeClr val="lt1"/>
              </a:buClr>
              <a:buSzPct val="100000"/>
              <a:buFont typeface="Lato"/>
              <a:buChar char="●"/>
            </a:pPr>
            <a:r>
              <a:rPr lang="en-GB" sz="5200"/>
              <a:t>God is Transcendent: God is above and beyond all earthly things.</a:t>
            </a:r>
            <a:endParaRPr sz="5200"/>
          </a:p>
          <a:p>
            <a:pPr marL="596900" lvl="0" indent="-311150" algn="l" rtl="0">
              <a:lnSpc>
                <a:spcPct val="140000"/>
              </a:lnSpc>
              <a:spcBef>
                <a:spcPts val="0"/>
              </a:spcBef>
              <a:spcAft>
                <a:spcPts val="0"/>
              </a:spcAft>
              <a:buClr>
                <a:schemeClr val="lt1"/>
              </a:buClr>
              <a:buSzPct val="100000"/>
              <a:buFont typeface="Lato"/>
              <a:buChar char="●"/>
            </a:pPr>
            <a:r>
              <a:rPr lang="en-GB" sz="5200"/>
              <a:t>God doesn't have a body: Which means that God is neither female nor male.</a:t>
            </a:r>
            <a:endParaRPr sz="5200"/>
          </a:p>
          <a:p>
            <a:pPr marL="596900" lvl="0" indent="-311150" algn="l" rtl="0">
              <a:lnSpc>
                <a:spcPct val="140000"/>
              </a:lnSpc>
              <a:spcBef>
                <a:spcPts val="0"/>
              </a:spcBef>
              <a:spcAft>
                <a:spcPts val="0"/>
              </a:spcAft>
              <a:buClr>
                <a:schemeClr val="lt1"/>
              </a:buClr>
              <a:buSzPct val="100000"/>
              <a:buFont typeface="Lato"/>
              <a:buChar char="●"/>
            </a:pPr>
            <a:r>
              <a:rPr lang="en-GB" sz="5200"/>
              <a:t>God created the universe without help</a:t>
            </a:r>
            <a:endParaRPr sz="5200"/>
          </a:p>
          <a:p>
            <a:pPr marL="596900" lvl="0" indent="-311150" algn="l" rtl="0">
              <a:lnSpc>
                <a:spcPct val="140000"/>
              </a:lnSpc>
              <a:spcBef>
                <a:spcPts val="0"/>
              </a:spcBef>
              <a:spcAft>
                <a:spcPts val="0"/>
              </a:spcAft>
              <a:buClr>
                <a:schemeClr val="lt1"/>
              </a:buClr>
              <a:buSzPct val="100000"/>
              <a:buFont typeface="Lato"/>
              <a:buChar char="●"/>
            </a:pPr>
            <a:r>
              <a:rPr lang="en-GB" sz="5200"/>
              <a:t>God is omnipresent: God is everywhere, all the time.</a:t>
            </a:r>
            <a:endParaRPr sz="5200"/>
          </a:p>
          <a:p>
            <a:pPr marL="596900" lvl="0" indent="-311150" algn="l" rtl="0">
              <a:lnSpc>
                <a:spcPct val="140000"/>
              </a:lnSpc>
              <a:spcBef>
                <a:spcPts val="0"/>
              </a:spcBef>
              <a:spcAft>
                <a:spcPts val="0"/>
              </a:spcAft>
              <a:buClr>
                <a:schemeClr val="lt1"/>
              </a:buClr>
              <a:buSzPct val="100000"/>
              <a:buFont typeface="Lato"/>
              <a:buChar char="●"/>
            </a:pPr>
            <a:r>
              <a:rPr lang="en-GB" sz="5200"/>
              <a:t>God is omnipotent: God can do anything at all.</a:t>
            </a:r>
            <a:endParaRPr sz="5200"/>
          </a:p>
          <a:p>
            <a:pPr marL="596900" lvl="0" indent="-311150" algn="l" rtl="0">
              <a:lnSpc>
                <a:spcPct val="140000"/>
              </a:lnSpc>
              <a:spcBef>
                <a:spcPts val="0"/>
              </a:spcBef>
              <a:spcAft>
                <a:spcPts val="0"/>
              </a:spcAft>
              <a:buClr>
                <a:schemeClr val="lt1"/>
              </a:buClr>
              <a:buSzPct val="100000"/>
              <a:buFont typeface="Lato"/>
              <a:buChar char="●"/>
            </a:pPr>
            <a:r>
              <a:rPr lang="en-GB" sz="5200"/>
              <a:t>God is beyond time: God has always existed and God will always exist.</a:t>
            </a:r>
            <a:endParaRPr sz="5200"/>
          </a:p>
          <a:p>
            <a:pPr marL="596900" lvl="0" indent="-311150" algn="l" rtl="0">
              <a:lnSpc>
                <a:spcPct val="140000"/>
              </a:lnSpc>
              <a:spcBef>
                <a:spcPts val="0"/>
              </a:spcBef>
              <a:spcAft>
                <a:spcPts val="0"/>
              </a:spcAft>
              <a:buClr>
                <a:schemeClr val="lt1"/>
              </a:buClr>
              <a:buSzPct val="100000"/>
              <a:buFont typeface="Lato"/>
              <a:buChar char="●"/>
            </a:pPr>
            <a:r>
              <a:rPr lang="en-GB" sz="5200"/>
              <a:t>God is just, but God is also merciful: God punishes the bad, God rewards the good and God is forgiving towards those who mess things up.</a:t>
            </a:r>
            <a:endParaRPr sz="5200"/>
          </a:p>
          <a:p>
            <a:pPr marL="596900" lvl="0" indent="-311150" algn="l" rtl="0">
              <a:lnSpc>
                <a:spcPct val="140000"/>
              </a:lnSpc>
              <a:spcBef>
                <a:spcPts val="0"/>
              </a:spcBef>
              <a:spcAft>
                <a:spcPts val="0"/>
              </a:spcAft>
              <a:buClr>
                <a:schemeClr val="lt1"/>
              </a:buClr>
              <a:buSzPct val="100000"/>
              <a:buFont typeface="Lato"/>
              <a:buChar char="●"/>
            </a:pPr>
            <a:r>
              <a:rPr lang="en-GB" sz="5200"/>
              <a:t>God is personal and accessible: God is interested in each individual, God listens to each individual, God sometimes speaks to individuals, but in unexpected ways.</a:t>
            </a:r>
            <a:endParaRPr sz="5200"/>
          </a:p>
          <a:p>
            <a:pPr marL="457200" lvl="0" indent="0" algn="l" rtl="0">
              <a:lnSpc>
                <a:spcPct val="140000"/>
              </a:lnSpc>
              <a:spcBef>
                <a:spcPts val="4200"/>
              </a:spcBef>
              <a:spcAft>
                <a:spcPts val="0"/>
              </a:spcAft>
              <a:buNone/>
            </a:pPr>
            <a:endParaRPr sz="5200"/>
          </a:p>
          <a:p>
            <a:pPr marL="0" lvl="0" indent="0" algn="l" rtl="0">
              <a:lnSpc>
                <a:spcPct val="140000"/>
              </a:lnSpc>
              <a:spcBef>
                <a:spcPts val="4200"/>
              </a:spcBef>
              <a:spcAft>
                <a:spcPts val="0"/>
              </a:spcAft>
              <a:buNone/>
            </a:pPr>
            <a:endParaRPr sz="5200"/>
          </a:p>
          <a:p>
            <a:pPr marL="0" lvl="0" indent="0" algn="l" rtl="0">
              <a:lnSpc>
                <a:spcPct val="140000"/>
              </a:lnSpc>
              <a:spcBef>
                <a:spcPts val="4200"/>
              </a:spcBef>
              <a:spcAft>
                <a:spcPts val="0"/>
              </a:spcAft>
              <a:buNone/>
            </a:pPr>
            <a:endParaRPr>
              <a:highlight>
                <a:schemeClr val="dk1"/>
              </a:highlight>
            </a:endParaRPr>
          </a:p>
          <a:p>
            <a:pPr marL="0" lvl="0" indent="0" algn="l" rtl="0">
              <a:lnSpc>
                <a:spcPct val="140000"/>
              </a:lnSpc>
              <a:spcBef>
                <a:spcPts val="4200"/>
              </a:spcBef>
              <a:spcAft>
                <a:spcPts val="0"/>
              </a:spcAft>
              <a:buNone/>
            </a:pPr>
            <a:endParaRPr sz="1000">
              <a:solidFill>
                <a:srgbClr val="424242"/>
              </a:solidFill>
              <a:highlight>
                <a:srgbClr val="FFFFFF"/>
              </a:highlight>
              <a:latin typeface="Verdana"/>
              <a:ea typeface="Verdana"/>
              <a:cs typeface="Verdana"/>
              <a:sym typeface="Verdana"/>
            </a:endParaRPr>
          </a:p>
          <a:p>
            <a:pPr marL="0" lvl="0" indent="0" algn="l" rtl="0">
              <a:spcBef>
                <a:spcPts val="4200"/>
              </a:spcBef>
              <a:spcAft>
                <a:spcPts val="12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Types of Judaism </a:t>
            </a:r>
            <a:endParaRPr/>
          </a:p>
        </p:txBody>
      </p:sp>
      <p:sp>
        <p:nvSpPr>
          <p:cNvPr id="180" name="Google Shape;180;p20"/>
          <p:cNvSpPr txBox="1">
            <a:spLocks noGrp="1"/>
          </p:cNvSpPr>
          <p:nvPr>
            <p:ph type="body" idx="1"/>
          </p:nvPr>
        </p:nvSpPr>
        <p:spPr>
          <a:xfrm>
            <a:off x="619700" y="1065875"/>
            <a:ext cx="7716600" cy="34128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GB"/>
              <a:t>Orthodox Judaism: They are typically known for their strict behaviour of traditional Jewish law and rituals. For example, most believe the Shabbat (which is a rest day every saturday) shouldn’t involve working, driving or handling money.</a:t>
            </a:r>
            <a:endParaRPr/>
          </a:p>
          <a:p>
            <a:pPr marL="457200" lvl="0" indent="-311150" algn="l" rtl="0">
              <a:spcBef>
                <a:spcPts val="0"/>
              </a:spcBef>
              <a:spcAft>
                <a:spcPts val="0"/>
              </a:spcAft>
              <a:buSzPts val="1300"/>
              <a:buChar char="●"/>
            </a:pPr>
            <a:r>
              <a:rPr lang="en-GB"/>
              <a:t>Reform Judaism: They are considered a liberal category of Judaism that values social traditions over strict observance of Jewish laws. Most of the Jews living in the United States follow Reform Judaic traditions</a:t>
            </a:r>
            <a:endParaRPr/>
          </a:p>
          <a:p>
            <a:pPr marL="457200" lvl="0" indent="-311150" algn="l" rtl="0">
              <a:spcBef>
                <a:spcPts val="0"/>
              </a:spcBef>
              <a:spcAft>
                <a:spcPts val="0"/>
              </a:spcAft>
              <a:buSzPts val="1300"/>
              <a:buChar char="●"/>
            </a:pPr>
            <a:r>
              <a:rPr lang="en-GB"/>
              <a:t>Conservative Judaism: Many people consider this form of Judaism somewhere in between Orthodox and Reform Judaism. Typically, conservative Jews honour the traditions of Judaism while allowing for some modernisation</a:t>
            </a:r>
            <a:endParaRPr/>
          </a:p>
          <a:p>
            <a:pPr marL="457200" lvl="0" indent="-311150" algn="l" rtl="0">
              <a:spcBef>
                <a:spcPts val="0"/>
              </a:spcBef>
              <a:spcAft>
                <a:spcPts val="0"/>
              </a:spcAft>
              <a:buSzPts val="1300"/>
              <a:buChar char="●"/>
            </a:pPr>
            <a:r>
              <a:rPr lang="en-GB"/>
              <a:t>Reconstructionist Judaism: This dates back to 1922 when Mordecai Kaplan founded the Society for the Advancement of Judaism. This sect believes that Judaism is a religious civilization that’s constantly evolving.</a:t>
            </a:r>
            <a:endParaRPr/>
          </a:p>
          <a:p>
            <a:pPr marL="457200" lvl="0" indent="-311150" algn="l" rtl="0">
              <a:spcBef>
                <a:spcPts val="0"/>
              </a:spcBef>
              <a:spcAft>
                <a:spcPts val="0"/>
              </a:spcAft>
              <a:buSzPts val="1300"/>
              <a:buChar char="●"/>
            </a:pPr>
            <a:r>
              <a:rPr lang="en-GB"/>
              <a:t>Humanistic Judaism: Rabbi Sherwin Wine founded this denomination of Judaism in 1963. Humanistic Jews celebrate Jewish history and culture without an emphasis on God.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Jewish Holidays </a:t>
            </a:r>
            <a:endParaRPr/>
          </a:p>
        </p:txBody>
      </p:sp>
      <p:sp>
        <p:nvSpPr>
          <p:cNvPr id="186" name="Google Shape;186;p21"/>
          <p:cNvSpPr txBox="1">
            <a:spLocks noGrp="1"/>
          </p:cNvSpPr>
          <p:nvPr>
            <p:ph type="body" idx="1"/>
          </p:nvPr>
        </p:nvSpPr>
        <p:spPr>
          <a:xfrm>
            <a:off x="1003900" y="1028700"/>
            <a:ext cx="7332600" cy="3730500"/>
          </a:xfrm>
          <a:prstGeom prst="rect">
            <a:avLst/>
          </a:prstGeom>
        </p:spPr>
        <p:txBody>
          <a:bodyPr spcFirstLastPara="1" wrap="square" lIns="91425" tIns="91425" rIns="91425" bIns="91425" anchor="t" anchorCtr="0">
            <a:normAutofit lnSpcReduction="10000"/>
          </a:bodyPr>
          <a:lstStyle/>
          <a:p>
            <a:pPr marL="457200" lvl="0" indent="-311150" algn="l" rtl="0">
              <a:spcBef>
                <a:spcPts val="0"/>
              </a:spcBef>
              <a:spcAft>
                <a:spcPts val="0"/>
              </a:spcAft>
              <a:buSzPts val="1300"/>
              <a:buChar char="●"/>
            </a:pPr>
            <a:r>
              <a:rPr lang="en-GB"/>
              <a:t>Passover: This holiday lasts seven or eight days and celebrates Jewish freedom from slavery in Egypt. Specifically, Passover refers to the biblical story of when the Hebrew God “passed over” houses of Jewish families and saved their children during a plague that was said to have killed all other first-born babies in Egypt.</a:t>
            </a:r>
            <a:endParaRPr/>
          </a:p>
          <a:p>
            <a:pPr marL="457200" lvl="0" indent="-311150" algn="l" rtl="0">
              <a:spcBef>
                <a:spcPts val="0"/>
              </a:spcBef>
              <a:spcAft>
                <a:spcPts val="0"/>
              </a:spcAft>
              <a:buSzPts val="1300"/>
              <a:buChar char="●"/>
            </a:pPr>
            <a:r>
              <a:rPr lang="en-GB"/>
              <a:t>Rosh Hashanah: Jews celebrate the birth of the universe and humanity during this holiday, which is also known as the Jewish New Year. </a:t>
            </a:r>
            <a:endParaRPr/>
          </a:p>
          <a:p>
            <a:pPr marL="457200" lvl="0" indent="-311150" algn="l" rtl="0">
              <a:spcBef>
                <a:spcPts val="0"/>
              </a:spcBef>
              <a:spcAft>
                <a:spcPts val="0"/>
              </a:spcAft>
              <a:buSzPts val="1300"/>
              <a:buChar char="●"/>
            </a:pPr>
            <a:r>
              <a:rPr lang="en-GB"/>
              <a:t>Yom Kippur: This “Day of Atonement” is considered the holiest day of the year for Jews who typically spend it fasting and praying.</a:t>
            </a:r>
            <a:endParaRPr/>
          </a:p>
          <a:p>
            <a:pPr marL="457200" lvl="0" indent="-311150" algn="l" rtl="0">
              <a:spcBef>
                <a:spcPts val="0"/>
              </a:spcBef>
              <a:spcAft>
                <a:spcPts val="0"/>
              </a:spcAft>
              <a:buSzPts val="1300"/>
              <a:buChar char="●"/>
            </a:pPr>
            <a:r>
              <a:rPr lang="en-GB"/>
              <a:t>High Holy Days: The 10 days starting with Rosh Hashanah and ending with Yom Kippur are also known as the High Holidays, the Days of Awe or Yamim Noraim. The High Holy Days are considered a time of repentance for Jewish people. </a:t>
            </a:r>
            <a:endParaRPr/>
          </a:p>
          <a:p>
            <a:pPr marL="457200" lvl="0" indent="-311150" algn="l" rtl="0">
              <a:spcBef>
                <a:spcPts val="0"/>
              </a:spcBef>
              <a:spcAft>
                <a:spcPts val="0"/>
              </a:spcAft>
              <a:buSzPts val="1300"/>
              <a:buChar char="●"/>
            </a:pPr>
            <a:r>
              <a:rPr lang="en-GB"/>
              <a:t>Hanukkah: This Jewish celebration, also known as the “Festival of Lights,” lasts eight days. Hanukkah commemorates the rededication of the Jewish Temple in Jerusalem after the Maccabees defeated the Syrian-Greeks over 2,000 years ago.</a:t>
            </a:r>
            <a:endParaRPr/>
          </a:p>
          <a:p>
            <a:pPr marL="457200" lvl="0" indent="-311150" algn="l" rtl="0">
              <a:spcBef>
                <a:spcPts val="0"/>
              </a:spcBef>
              <a:spcAft>
                <a:spcPts val="0"/>
              </a:spcAft>
              <a:buSzPts val="1300"/>
              <a:buChar char="●"/>
            </a:pPr>
            <a:r>
              <a:rPr lang="en-GB"/>
              <a:t>Purim:This is a joyous holiday that celebrates a time when the Jewish people in Persia were saved from extermination</a:t>
            </a:r>
            <a:endParaRPr/>
          </a:p>
        </p:txBody>
      </p:sp>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1729</Words>
  <Application>Microsoft Office PowerPoint</Application>
  <PresentationFormat>On-screen Show (16:9)</PresentationFormat>
  <Paragraphs>96</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Lato</vt:lpstr>
      <vt:lpstr>Merriweather</vt:lpstr>
      <vt:lpstr>Verdana</vt:lpstr>
      <vt:lpstr>Arial</vt:lpstr>
      <vt:lpstr>Montserrat</vt:lpstr>
      <vt:lpstr>Focus</vt:lpstr>
      <vt:lpstr>PowerPoint Presentation</vt:lpstr>
      <vt:lpstr>Time, Place and Origins </vt:lpstr>
      <vt:lpstr>Founder of Judaism</vt:lpstr>
      <vt:lpstr>Spread of Judaism </vt:lpstr>
      <vt:lpstr>Founder of Judaism</vt:lpstr>
      <vt:lpstr>Population of Jews around the Globe </vt:lpstr>
      <vt:lpstr>Fundamental Beliefs </vt:lpstr>
      <vt:lpstr>Types of Judaism </vt:lpstr>
      <vt:lpstr>Jewish Holidays </vt:lpstr>
      <vt:lpstr>Significant dates</vt:lpstr>
      <vt:lpstr>PowerPoint Presentation</vt:lpstr>
      <vt:lpstr>PowerPoint Presentation</vt:lpstr>
      <vt:lpstr>PowerPoint Presentation</vt:lpstr>
      <vt:lpstr>How and why was judaism formed </vt:lpstr>
      <vt:lpstr>Two major events in Judaism</vt:lpstr>
      <vt:lpstr>PowerPoint Presentation</vt:lpstr>
      <vt:lpstr>Bibliography</vt:lpstr>
      <vt:lpstr>Bibliography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Kersten Beus</dc:creator>
  <cp:lastModifiedBy>Kersten Beus</cp:lastModifiedBy>
  <cp:revision>1</cp:revision>
  <dcterms:modified xsi:type="dcterms:W3CDTF">2021-06-03T04:17:09Z</dcterms:modified>
</cp:coreProperties>
</file>