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3" r:id="rId7"/>
    <p:sldId id="264" r:id="rId8"/>
    <p:sldId id="261"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GB"/>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6/9/21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64376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6/9/21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377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6/9/21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15794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GB"/>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6/9/21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445526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6/9/21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69764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GB"/>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6/9/21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14704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GB"/>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6/9/21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2944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6/9/21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55747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6/9/21</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282692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6/9/21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1411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GB"/>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6/9/21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05779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6/9/21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14184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GB"/>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6/9/21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24487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6/9/21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29589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6/9/21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61310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6/9/21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71108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6/9/21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90576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6/9/21</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1520891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Albert_Namatjira" TargetMode="External"/><Relationship Id="rId2" Type="http://schemas.openxmlformats.org/officeDocument/2006/relationships/hyperlink" Target="https://kids.kiddle.co/Albert_Namatjira" TargetMode="External"/><Relationship Id="rId1" Type="http://schemas.openxmlformats.org/officeDocument/2006/relationships/slideLayout" Target="../slideLayouts/slideLayout2.xml"/><Relationship Id="rId4" Type="http://schemas.openxmlformats.org/officeDocument/2006/relationships/hyperlink" Target="https://manyhandsart.com.au/about/albert-namatjir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AA7E7F4-51EC-9F43-A867-60CBBC9D029D}"/>
              </a:ext>
            </a:extLst>
          </p:cNvPr>
          <p:cNvPicPr>
            <a:picLocks noChangeAspect="1"/>
          </p:cNvPicPr>
          <p:nvPr/>
        </p:nvPicPr>
        <p:blipFill rotWithShape="1">
          <a:blip r:embed="rId2">
            <a:extLst>
              <a:ext uri="{28A0092B-C50C-407E-A947-70E740481C1C}">
                <a14:useLocalDpi xmlns:a14="http://schemas.microsoft.com/office/drawing/2010/main" val="0"/>
              </a:ext>
            </a:extLst>
          </a:blip>
          <a:srcRect t="254" r="-1" b="38002"/>
          <a:stretch/>
        </p:blipFill>
        <p:spPr>
          <a:xfrm>
            <a:off x="4644526" y="10"/>
            <a:ext cx="7552945" cy="6857990"/>
          </a:xfrm>
          <a:prstGeom prst="rect">
            <a:avLst/>
          </a:prstGeom>
          <a:ln>
            <a:noFill/>
          </a:ln>
          <a:effectLst/>
        </p:spPr>
      </p:pic>
      <p:pic>
        <p:nvPicPr>
          <p:cNvPr id="15" name="Picture 14">
            <a:extLst>
              <a:ext uri="{FF2B5EF4-FFF2-40B4-BE49-F238E27FC236}">
                <a16:creationId xmlns:a16="http://schemas.microsoft.com/office/drawing/2014/main" id="{25D611BD-13D6-4754-93F1-8ABAB81169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17" name="Rectangle 16">
            <a:extLst>
              <a:ext uri="{FF2B5EF4-FFF2-40B4-BE49-F238E27FC236}">
                <a16:creationId xmlns:a16="http://schemas.microsoft.com/office/drawing/2014/main" id="{D1564798-5942-49A9-89E9-7BF6D02392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F3F5E50-3994-E843-8B38-DBB9A9715EB8}"/>
              </a:ext>
            </a:extLst>
          </p:cNvPr>
          <p:cNvSpPr>
            <a:spLocks noGrp="1"/>
          </p:cNvSpPr>
          <p:nvPr>
            <p:ph type="ctrTitle"/>
          </p:nvPr>
        </p:nvSpPr>
        <p:spPr>
          <a:xfrm>
            <a:off x="680322" y="2063262"/>
            <a:ext cx="3739278" cy="2661138"/>
          </a:xfrm>
        </p:spPr>
        <p:txBody>
          <a:bodyPr>
            <a:normAutofit/>
          </a:bodyPr>
          <a:lstStyle/>
          <a:p>
            <a:r>
              <a:rPr lang="en-AU"/>
              <a:t>Albert Namatjira </a:t>
            </a:r>
            <a:endParaRPr lang="en-US"/>
          </a:p>
        </p:txBody>
      </p:sp>
      <p:sp>
        <p:nvSpPr>
          <p:cNvPr id="3" name="Subtitle 2">
            <a:extLst>
              <a:ext uri="{FF2B5EF4-FFF2-40B4-BE49-F238E27FC236}">
                <a16:creationId xmlns:a16="http://schemas.microsoft.com/office/drawing/2014/main" id="{F4180B53-4BC6-6E42-86E1-B47B4FF39731}"/>
              </a:ext>
            </a:extLst>
          </p:cNvPr>
          <p:cNvSpPr>
            <a:spLocks noGrp="1"/>
          </p:cNvSpPr>
          <p:nvPr>
            <p:ph type="subTitle" idx="1"/>
          </p:nvPr>
        </p:nvSpPr>
        <p:spPr>
          <a:xfrm>
            <a:off x="680323" y="5101298"/>
            <a:ext cx="3739277" cy="1116622"/>
          </a:xfrm>
        </p:spPr>
        <p:txBody>
          <a:bodyPr>
            <a:normAutofit/>
          </a:bodyPr>
          <a:lstStyle/>
          <a:p>
            <a:r>
              <a:rPr lang="en-AU"/>
              <a:t> By </a:t>
            </a:r>
          </a:p>
          <a:p>
            <a:r>
              <a:rPr lang="en-AU"/>
              <a:t>Ava north </a:t>
            </a:r>
            <a:endParaRPr lang="en-US"/>
          </a:p>
        </p:txBody>
      </p:sp>
    </p:spTree>
    <p:extLst>
      <p:ext uri="{BB962C8B-B14F-4D97-AF65-F5344CB8AC3E}">
        <p14:creationId xmlns:p14="http://schemas.microsoft.com/office/powerpoint/2010/main" val="2190800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A511-9DF2-0848-8231-67565B4FA97F}"/>
              </a:ext>
            </a:extLst>
          </p:cNvPr>
          <p:cNvSpPr>
            <a:spLocks noGrp="1"/>
          </p:cNvSpPr>
          <p:nvPr>
            <p:ph type="title"/>
          </p:nvPr>
        </p:nvSpPr>
        <p:spPr>
          <a:xfrm>
            <a:off x="680321" y="753228"/>
            <a:ext cx="9613861" cy="1080938"/>
          </a:xfrm>
        </p:spPr>
        <p:txBody>
          <a:bodyPr>
            <a:normAutofit/>
          </a:bodyPr>
          <a:lstStyle/>
          <a:p>
            <a:r>
              <a:rPr lang="en-AU">
                <a:ln w="0"/>
                <a:gradFill>
                  <a:gsLst>
                    <a:gs pos="21000">
                      <a:srgbClr val="53575C"/>
                    </a:gs>
                    <a:gs pos="88000">
                      <a:srgbClr val="C5C7CA"/>
                    </a:gs>
                  </a:gsLst>
                  <a:lin ang="5400000"/>
                </a:gradFill>
              </a:rPr>
              <a:t>                Personal information</a:t>
            </a:r>
            <a:endParaRPr lang="en-US">
              <a:ln w="0"/>
              <a:gradFill>
                <a:gsLst>
                  <a:gs pos="21000">
                    <a:srgbClr val="53575C"/>
                  </a:gs>
                  <a:gs pos="88000">
                    <a:srgbClr val="C5C7CA"/>
                  </a:gs>
                </a:gsLst>
                <a:lin ang="5400000"/>
              </a:gradFill>
            </a:endParaRPr>
          </a:p>
        </p:txBody>
      </p:sp>
      <p:sp>
        <p:nvSpPr>
          <p:cNvPr id="3" name="Content Placeholder 2">
            <a:extLst>
              <a:ext uri="{FF2B5EF4-FFF2-40B4-BE49-F238E27FC236}">
                <a16:creationId xmlns:a16="http://schemas.microsoft.com/office/drawing/2014/main" id="{F5CE4CD3-8DBB-8D4B-96C4-E7FBB95BEA5B}"/>
              </a:ext>
            </a:extLst>
          </p:cNvPr>
          <p:cNvSpPr>
            <a:spLocks noGrp="1"/>
          </p:cNvSpPr>
          <p:nvPr>
            <p:ph idx="1"/>
          </p:nvPr>
        </p:nvSpPr>
        <p:spPr>
          <a:xfrm>
            <a:off x="680322" y="2336873"/>
            <a:ext cx="4931045" cy="3599316"/>
          </a:xfrm>
        </p:spPr>
        <p:txBody>
          <a:bodyPr>
            <a:normAutofit lnSpcReduction="10000"/>
          </a:bodyPr>
          <a:lstStyle/>
          <a:p>
            <a:r>
              <a:rPr lang="en-AU" sz="2000" dirty="0"/>
              <a:t>Albert Namatjira was an Aboriginal artist. He was raised on the </a:t>
            </a:r>
            <a:r>
              <a:rPr lang="en-AU" sz="2000" dirty="0" err="1"/>
              <a:t>Hermannsburg</a:t>
            </a:r>
            <a:r>
              <a:rPr lang="en-AU" sz="2000" dirty="0"/>
              <a:t> Mission near Alice Springs in the Northern Territory. He was separated from his parents and had a western style upbringing. </a:t>
            </a:r>
          </a:p>
          <a:p>
            <a:r>
              <a:rPr lang="en-AU" sz="2000" dirty="0"/>
              <a:t>He sketched what he could see around him from when he was a kid. </a:t>
            </a:r>
          </a:p>
          <a:p>
            <a:r>
              <a:rPr lang="en-AU" sz="2000" dirty="0"/>
              <a:t>When he was 13 he returned to the bush to learn about his culture and go through initiation. He became a member of the </a:t>
            </a:r>
            <a:r>
              <a:rPr lang="en-AU" sz="2000" dirty="0" err="1"/>
              <a:t>Arrernte</a:t>
            </a:r>
            <a:r>
              <a:rPr lang="en-AU" sz="2000" dirty="0"/>
              <a:t> community. This inspired his artworks. </a:t>
            </a:r>
            <a:endParaRPr lang="en-US" sz="2000" dirty="0"/>
          </a:p>
        </p:txBody>
      </p:sp>
      <p:pic>
        <p:nvPicPr>
          <p:cNvPr id="4" name="Picture 4">
            <a:extLst>
              <a:ext uri="{FF2B5EF4-FFF2-40B4-BE49-F238E27FC236}">
                <a16:creationId xmlns:a16="http://schemas.microsoft.com/office/drawing/2014/main" id="{D6BECDBE-D7B3-BE42-98E9-83CA2B5EB7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2682611"/>
            <a:ext cx="4198182" cy="2907241"/>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933847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2473746-93F6-446E-8FE1-D2D80EE7FE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1" name="Rectangle 10">
              <a:extLst>
                <a:ext uri="{FF2B5EF4-FFF2-40B4-BE49-F238E27FC236}">
                  <a16:creationId xmlns:a16="http://schemas.microsoft.com/office/drawing/2014/main" id="{CE7759D1-6E78-4433-99CE-74FE7DEBF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3D36ACC-2755-44AA-850E-CB2DD94A71C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14" name="Rectangle 13">
            <a:extLst>
              <a:ext uri="{FF2B5EF4-FFF2-40B4-BE49-F238E27FC236}">
                <a16:creationId xmlns:a16="http://schemas.microsoft.com/office/drawing/2014/main" id="{46E384FF-15B1-4D29-BF85-B6C698743C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0979" y="1"/>
            <a:ext cx="4641022" cy="68579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FF65D57-8913-4B7E-8D1B-A9E1724EB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D75CC27-B504-AE4E-8CC0-C7C0410E8C56}"/>
              </a:ext>
            </a:extLst>
          </p:cNvPr>
          <p:cNvSpPr>
            <a:spLocks noGrp="1"/>
          </p:cNvSpPr>
          <p:nvPr>
            <p:ph type="title"/>
          </p:nvPr>
        </p:nvSpPr>
        <p:spPr>
          <a:xfrm>
            <a:off x="680321" y="753228"/>
            <a:ext cx="7087552" cy="1080938"/>
          </a:xfrm>
        </p:spPr>
        <p:txBody>
          <a:bodyPr>
            <a:normAutofit/>
          </a:bodyPr>
          <a:lstStyle/>
          <a:p>
            <a:r>
              <a:rPr lang="en-AU" b="1" spc="50">
                <a:ln w="0"/>
                <a:solidFill>
                  <a:schemeClr val="bg2"/>
                </a:solidFill>
                <a:effectLst>
                  <a:innerShdw blurRad="63500" dist="50800" dir="13500000">
                    <a:srgbClr val="000000">
                      <a:alpha val="50000"/>
                    </a:srgbClr>
                  </a:innerShdw>
                </a:effectLst>
              </a:rPr>
              <a:t>            Place of birth/aboriginal country </a:t>
            </a:r>
            <a:endParaRPr lang="en-US" b="1" spc="50">
              <a:ln w="0"/>
              <a:solidFill>
                <a:schemeClr val="bg2"/>
              </a:solidFill>
              <a:effectLst>
                <a:innerShdw blurRad="63500" dist="50800" dir="13500000">
                  <a:srgbClr val="000000">
                    <a:alpha val="50000"/>
                  </a:srgbClr>
                </a:innerShdw>
              </a:effectLst>
            </a:endParaRPr>
          </a:p>
        </p:txBody>
      </p:sp>
      <p:pic>
        <p:nvPicPr>
          <p:cNvPr id="18" name="Picture 17">
            <a:extLst>
              <a:ext uri="{FF2B5EF4-FFF2-40B4-BE49-F238E27FC236}">
                <a16:creationId xmlns:a16="http://schemas.microsoft.com/office/drawing/2014/main" id="{0FDCA9DA-1C97-4C8D-BFA2-B1E6B34206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Content Placeholder 2">
            <a:extLst>
              <a:ext uri="{FF2B5EF4-FFF2-40B4-BE49-F238E27FC236}">
                <a16:creationId xmlns:a16="http://schemas.microsoft.com/office/drawing/2014/main" id="{A8A45307-E3C0-6D43-AFC0-C8D2A84DB34D}"/>
              </a:ext>
            </a:extLst>
          </p:cNvPr>
          <p:cNvSpPr>
            <a:spLocks noGrp="1"/>
          </p:cNvSpPr>
          <p:nvPr>
            <p:ph idx="1"/>
          </p:nvPr>
        </p:nvSpPr>
        <p:spPr>
          <a:xfrm>
            <a:off x="680321" y="2336873"/>
            <a:ext cx="6423211" cy="3599316"/>
          </a:xfrm>
        </p:spPr>
        <p:txBody>
          <a:bodyPr>
            <a:normAutofit/>
          </a:bodyPr>
          <a:lstStyle/>
          <a:p>
            <a:r>
              <a:rPr lang="en-AU" sz="2000"/>
              <a:t>Albert Namatjira was born at Herrmannsburg near Alice springs Northern territory. He was a member of the Western Arrernte people.</a:t>
            </a:r>
            <a:endParaRPr lang="en-US" sz="2000"/>
          </a:p>
        </p:txBody>
      </p:sp>
      <p:pic>
        <p:nvPicPr>
          <p:cNvPr id="4" name="Picture 4">
            <a:extLst>
              <a:ext uri="{FF2B5EF4-FFF2-40B4-BE49-F238E27FC236}">
                <a16:creationId xmlns:a16="http://schemas.microsoft.com/office/drawing/2014/main" id="{179B3E3C-C065-1C45-88FE-EC6B740883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8288" y="172223"/>
            <a:ext cx="4600536" cy="3323885"/>
          </a:xfrm>
          <a:prstGeom prst="rect">
            <a:avLst/>
          </a:prstGeom>
        </p:spPr>
      </p:pic>
      <p:pic>
        <p:nvPicPr>
          <p:cNvPr id="5" name="Picture 5">
            <a:extLst>
              <a:ext uri="{FF2B5EF4-FFF2-40B4-BE49-F238E27FC236}">
                <a16:creationId xmlns:a16="http://schemas.microsoft.com/office/drawing/2014/main" id="{62F78D1D-48CA-1749-93DD-BC8D28FAD0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3853" y="3589865"/>
            <a:ext cx="3475130" cy="3283997"/>
          </a:xfrm>
          <a:prstGeom prst="rect">
            <a:avLst/>
          </a:prstGeom>
        </p:spPr>
      </p:pic>
    </p:spTree>
    <p:extLst>
      <p:ext uri="{BB962C8B-B14F-4D97-AF65-F5344CB8AC3E}">
        <p14:creationId xmlns:p14="http://schemas.microsoft.com/office/powerpoint/2010/main" val="1394678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3FECAD23-900F-4F1B-A441-6A68749F8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10">
            <a:extLst>
              <a:ext uri="{FF2B5EF4-FFF2-40B4-BE49-F238E27FC236}">
                <a16:creationId xmlns:a16="http://schemas.microsoft.com/office/drawing/2014/main" id="{57943801-CAEC-4F98-9332-2A4D912846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Rectangle 12">
            <a:extLst>
              <a:ext uri="{FF2B5EF4-FFF2-40B4-BE49-F238E27FC236}">
                <a16:creationId xmlns:a16="http://schemas.microsoft.com/office/drawing/2014/main" id="{8A233090-6C39-4F59-8A0F-86F011A7E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4">
            <a:extLst>
              <a:ext uri="{FF2B5EF4-FFF2-40B4-BE49-F238E27FC236}">
                <a16:creationId xmlns:a16="http://schemas.microsoft.com/office/drawing/2014/main" id="{484DCAA0-4BF1-4FB9-97BA-D6BA63041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1B2FDFD-7AD0-FA4B-8E8B-1C1A7BE5733E}"/>
              </a:ext>
            </a:extLst>
          </p:cNvPr>
          <p:cNvSpPr>
            <a:spLocks noGrp="1"/>
          </p:cNvSpPr>
          <p:nvPr>
            <p:ph type="title"/>
          </p:nvPr>
        </p:nvSpPr>
        <p:spPr>
          <a:xfrm>
            <a:off x="-993140" y="753230"/>
            <a:ext cx="7087552" cy="1080938"/>
          </a:xfrm>
        </p:spPr>
        <p:txBody>
          <a:bodyPr>
            <a:normAutofit/>
          </a:bodyPr>
          <a:lstStyle/>
          <a:p>
            <a:r>
              <a:rPr lang="en-AU">
                <a:ln w="0"/>
                <a:gradFill>
                  <a:gsLst>
                    <a:gs pos="21000">
                      <a:srgbClr val="53575C"/>
                    </a:gs>
                    <a:gs pos="88000">
                      <a:srgbClr val="C5C7CA"/>
                    </a:gs>
                  </a:gsLst>
                  <a:lin ang="5400000"/>
                </a:gradFill>
              </a:rPr>
              <a:t>                         Achievements </a:t>
            </a:r>
            <a:endParaRPr lang="en-US" dirty="0">
              <a:ln w="0"/>
              <a:gradFill>
                <a:gsLst>
                  <a:gs pos="21000">
                    <a:srgbClr val="53575C"/>
                  </a:gs>
                  <a:gs pos="88000">
                    <a:srgbClr val="C5C7CA"/>
                  </a:gs>
                </a:gsLst>
                <a:lin ang="5400000"/>
              </a:gradFill>
            </a:endParaRPr>
          </a:p>
        </p:txBody>
      </p:sp>
      <p:pic>
        <p:nvPicPr>
          <p:cNvPr id="28" name="Picture 16">
            <a:extLst>
              <a:ext uri="{FF2B5EF4-FFF2-40B4-BE49-F238E27FC236}">
                <a16:creationId xmlns:a16="http://schemas.microsoft.com/office/drawing/2014/main" id="{9BC2FEA5-B399-458A-8393-E06CE40DB8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Content Placeholder 2">
            <a:extLst>
              <a:ext uri="{FF2B5EF4-FFF2-40B4-BE49-F238E27FC236}">
                <a16:creationId xmlns:a16="http://schemas.microsoft.com/office/drawing/2014/main" id="{7E5F20E9-DE41-9249-BE1F-502249EA312E}"/>
              </a:ext>
            </a:extLst>
          </p:cNvPr>
          <p:cNvSpPr>
            <a:spLocks noGrp="1"/>
          </p:cNvSpPr>
          <p:nvPr>
            <p:ph idx="1"/>
          </p:nvPr>
        </p:nvSpPr>
        <p:spPr>
          <a:xfrm>
            <a:off x="680321" y="2336873"/>
            <a:ext cx="6423211" cy="3599316"/>
          </a:xfrm>
        </p:spPr>
        <p:txBody>
          <a:bodyPr>
            <a:normAutofit/>
          </a:bodyPr>
          <a:lstStyle/>
          <a:p>
            <a:r>
              <a:rPr lang="en-AU" sz="1900"/>
              <a:t>Albert Namatjira was a water colour artist but he didn’t do the traditional aboriginal art instead he painted landscapes of what he saw in front of him. He was the pioneer of modern Aboriginal art.</a:t>
            </a:r>
          </a:p>
          <a:p>
            <a:r>
              <a:rPr lang="en-AU" sz="1900"/>
              <a:t>Albert was the most famous indigenous Australian of his generation.</a:t>
            </a:r>
          </a:p>
          <a:p>
            <a:r>
              <a:rPr lang="en-AU" sz="1900"/>
              <a:t>He even inspired the Hermansburg school of painting.</a:t>
            </a:r>
          </a:p>
          <a:p>
            <a:r>
              <a:rPr lang="en-AU" sz="1900"/>
              <a:t>In 1953 Albert was awarded the Queen’s coronation medal.</a:t>
            </a:r>
          </a:p>
          <a:p>
            <a:r>
              <a:rPr lang="en-AU" sz="1900"/>
              <a:t>He also was honoured with an Australian postage stamp in 1968.</a:t>
            </a:r>
            <a:endParaRPr lang="en-US" sz="1900"/>
          </a:p>
        </p:txBody>
      </p:sp>
      <p:pic>
        <p:nvPicPr>
          <p:cNvPr id="4" name="Picture 4">
            <a:extLst>
              <a:ext uri="{FF2B5EF4-FFF2-40B4-BE49-F238E27FC236}">
                <a16:creationId xmlns:a16="http://schemas.microsoft.com/office/drawing/2014/main" id="{1E1B9394-E70D-3A44-9F12-5FE65EB1CF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7091" y="1381148"/>
            <a:ext cx="3358478" cy="4095704"/>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530296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9997D-93ED-D749-8EE5-877C4C19FF11}"/>
              </a:ext>
            </a:extLst>
          </p:cNvPr>
          <p:cNvSpPr>
            <a:spLocks noGrp="1"/>
          </p:cNvSpPr>
          <p:nvPr>
            <p:ph type="title"/>
          </p:nvPr>
        </p:nvSpPr>
        <p:spPr/>
        <p:txBody>
          <a:bodyPr/>
          <a:lstStyle/>
          <a:p>
            <a:r>
              <a:rPr lang="en-AU" b="1" spc="50" dirty="0">
                <a:ln w="0"/>
                <a:solidFill>
                  <a:schemeClr val="bg2"/>
                </a:solidFill>
                <a:effectLst>
                  <a:innerShdw blurRad="63500" dist="50800" dir="13500000">
                    <a:srgbClr val="000000">
                      <a:alpha val="50000"/>
                    </a:srgbClr>
                  </a:innerShdw>
                </a:effectLst>
              </a:rPr>
              <a:t>                       Interesting facts</a:t>
            </a:r>
            <a:endParaRPr lang="en-US" b="1" spc="50" dirty="0">
              <a:ln w="0"/>
              <a:solidFill>
                <a:schemeClr val="bg2"/>
              </a:solidFill>
              <a:effectLst>
                <a:innerShdw blurRad="63500" dist="50800" dir="13500000">
                  <a:srgbClr val="000000">
                    <a:alpha val="50000"/>
                  </a:srgbClr>
                </a:innerShdw>
              </a:effectLst>
            </a:endParaRPr>
          </a:p>
        </p:txBody>
      </p:sp>
      <p:sp>
        <p:nvSpPr>
          <p:cNvPr id="3" name="Content Placeholder 2">
            <a:extLst>
              <a:ext uri="{FF2B5EF4-FFF2-40B4-BE49-F238E27FC236}">
                <a16:creationId xmlns:a16="http://schemas.microsoft.com/office/drawing/2014/main" id="{66F12B08-14C1-D244-A7DA-699CB8080394}"/>
              </a:ext>
            </a:extLst>
          </p:cNvPr>
          <p:cNvSpPr>
            <a:spLocks noGrp="1"/>
          </p:cNvSpPr>
          <p:nvPr>
            <p:ph idx="1"/>
          </p:nvPr>
        </p:nvSpPr>
        <p:spPr>
          <a:xfrm>
            <a:off x="838200" y="2141537"/>
            <a:ext cx="10515600" cy="4351338"/>
          </a:xfrm>
        </p:spPr>
        <p:txBody>
          <a:bodyPr/>
          <a:lstStyle/>
          <a:p>
            <a:r>
              <a:rPr lang="en-AU" dirty="0"/>
              <a:t>Albert painted more than 2000 paintings by the time he died.</a:t>
            </a:r>
          </a:p>
          <a:p>
            <a:r>
              <a:rPr lang="en-AU" dirty="0"/>
              <a:t>Albert Namatjira’s name was first </a:t>
            </a:r>
            <a:r>
              <a:rPr lang="en-AU" dirty="0" err="1"/>
              <a:t>Elea</a:t>
            </a:r>
            <a:r>
              <a:rPr lang="en-AU" dirty="0"/>
              <a:t> but was changed to Albert .</a:t>
            </a:r>
          </a:p>
          <a:p>
            <a:r>
              <a:rPr lang="en-AU" dirty="0"/>
              <a:t>He  married some one from a different tribe  and couldn’t live in the tribe he lived in anymore for some time. It went against the tribes beliefs.</a:t>
            </a:r>
          </a:p>
          <a:p>
            <a:r>
              <a:rPr lang="en-AU" dirty="0"/>
              <a:t>Even though Albert became very wealthy from his paintings, at the end of his life he ended up living in poverty beside a creek bed. This was because he was expected to share all of his money with his tribe.</a:t>
            </a:r>
          </a:p>
        </p:txBody>
      </p:sp>
    </p:spTree>
    <p:extLst>
      <p:ext uri="{BB962C8B-B14F-4D97-AF65-F5344CB8AC3E}">
        <p14:creationId xmlns:p14="http://schemas.microsoft.com/office/powerpoint/2010/main" val="213907181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5" name="Picture 11">
            <a:extLst>
              <a:ext uri="{FF2B5EF4-FFF2-40B4-BE49-F238E27FC236}">
                <a16:creationId xmlns:a16="http://schemas.microsoft.com/office/drawing/2014/main" id="{01A3CA1B-1530-4046-A299-90F41FE7FBF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6" name="Picture 13">
            <a:extLst>
              <a:ext uri="{FF2B5EF4-FFF2-40B4-BE49-F238E27FC236}">
                <a16:creationId xmlns:a16="http://schemas.microsoft.com/office/drawing/2014/main" id="{785DE991-651A-4067-9345-3545914532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37" name="Picture 15">
            <a:extLst>
              <a:ext uri="{FF2B5EF4-FFF2-40B4-BE49-F238E27FC236}">
                <a16:creationId xmlns:a16="http://schemas.microsoft.com/office/drawing/2014/main" id="{B1A7D09E-FC38-41AC-AD2B-A9DCCFCBE6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38" name="Rectangle 17">
            <a:extLst>
              <a:ext uri="{FF2B5EF4-FFF2-40B4-BE49-F238E27FC236}">
                <a16:creationId xmlns:a16="http://schemas.microsoft.com/office/drawing/2014/main" id="{3717E301-9A1C-441F-BCE3-A7978A1C3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19">
            <a:extLst>
              <a:ext uri="{FF2B5EF4-FFF2-40B4-BE49-F238E27FC236}">
                <a16:creationId xmlns:a16="http://schemas.microsoft.com/office/drawing/2014/main" id="{4C92FBE1-7876-42B4-BB11-46FF68221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0" name="Rectangle 21">
            <a:extLst>
              <a:ext uri="{FF2B5EF4-FFF2-40B4-BE49-F238E27FC236}">
                <a16:creationId xmlns:a16="http://schemas.microsoft.com/office/drawing/2014/main" id="{A71C8C4C-B917-4631-9FDE-FC3A5FA26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CEBFA857-F019-4043-8918-992AED80C8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10586" y="0"/>
            <a:ext cx="12192000" cy="6858000"/>
          </a:xfrm>
          <a:prstGeom prst="rect">
            <a:avLst/>
          </a:prstGeom>
        </p:spPr>
      </p:pic>
      <p:sp>
        <p:nvSpPr>
          <p:cNvPr id="41" name="Rectangle 25">
            <a:extLst>
              <a:ext uri="{FF2B5EF4-FFF2-40B4-BE49-F238E27FC236}">
                <a16:creationId xmlns:a16="http://schemas.microsoft.com/office/drawing/2014/main" id="{A53A2C4A-7938-4419-8904-6D2453346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570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7">
            <a:extLst>
              <a:ext uri="{FF2B5EF4-FFF2-40B4-BE49-F238E27FC236}">
                <a16:creationId xmlns:a16="http://schemas.microsoft.com/office/drawing/2014/main" id="{78AC2FA8-410E-4F7D-8A38-988297147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557357"/>
            <a:ext cx="8978671"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3C15E0F-A4B7-DD44-B1BE-1EACB26ECDA7}"/>
              </a:ext>
            </a:extLst>
          </p:cNvPr>
          <p:cNvSpPr>
            <a:spLocks noGrp="1"/>
          </p:cNvSpPr>
          <p:nvPr>
            <p:ph type="title"/>
          </p:nvPr>
        </p:nvSpPr>
        <p:spPr>
          <a:xfrm>
            <a:off x="627197" y="5454009"/>
            <a:ext cx="8133478" cy="940240"/>
          </a:xfrm>
        </p:spPr>
        <p:txBody>
          <a:bodyPr vert="horz" lIns="91440" tIns="45720" rIns="91440" bIns="45720" rtlCol="0" anchor="b">
            <a:normAutofit fontScale="90000"/>
          </a:bodyPr>
          <a:lstStyle/>
          <a:p>
            <a:pPr algn="r"/>
            <a:r>
              <a:rPr lang="en-AU" sz="4800" dirty="0"/>
              <a:t>Palm Valley and Mt </a:t>
            </a:r>
            <a:r>
              <a:rPr lang="en-AU" sz="4800" dirty="0" err="1"/>
              <a:t>Hermannsburg</a:t>
            </a:r>
            <a:r>
              <a:rPr lang="en-AU" sz="4800" dirty="0"/>
              <a:t> Paintings</a:t>
            </a:r>
            <a:br>
              <a:rPr lang="en-AU" sz="4800" dirty="0"/>
            </a:br>
            <a:endParaRPr lang="en-US" sz="4800" dirty="0"/>
          </a:p>
        </p:txBody>
      </p:sp>
      <p:pic>
        <p:nvPicPr>
          <p:cNvPr id="6" name="Picture 6">
            <a:extLst>
              <a:ext uri="{FF2B5EF4-FFF2-40B4-BE49-F238E27FC236}">
                <a16:creationId xmlns:a16="http://schemas.microsoft.com/office/drawing/2014/main" id="{7D86DBB0-0025-5245-8F5C-82CC1EA35A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739" y="640078"/>
            <a:ext cx="5174395" cy="3609141"/>
          </a:xfrm>
          <a:prstGeom prst="rect">
            <a:avLst/>
          </a:prstGeom>
          <a:ln>
            <a:noFill/>
          </a:ln>
          <a:effectLst/>
        </p:spPr>
      </p:pic>
      <p:pic>
        <p:nvPicPr>
          <p:cNvPr id="7" name="Picture 7">
            <a:extLst>
              <a:ext uri="{FF2B5EF4-FFF2-40B4-BE49-F238E27FC236}">
                <a16:creationId xmlns:a16="http://schemas.microsoft.com/office/drawing/2014/main" id="{669E9D38-17E7-D842-A48A-47287D964A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6866" y="640078"/>
            <a:ext cx="5193008" cy="3609141"/>
          </a:xfrm>
          <a:prstGeom prst="rect">
            <a:avLst/>
          </a:prstGeom>
          <a:ln>
            <a:noFill/>
          </a:ln>
          <a:effectLst/>
        </p:spPr>
      </p:pic>
      <p:sp>
        <p:nvSpPr>
          <p:cNvPr id="43" name="Rectangle 29">
            <a:extLst>
              <a:ext uri="{FF2B5EF4-FFF2-40B4-BE49-F238E27FC236}">
                <a16:creationId xmlns:a16="http://schemas.microsoft.com/office/drawing/2014/main" id="{B8ABD5F6-C0F5-4646-B17F-8CDF751EA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4557357"/>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31">
            <a:extLst>
              <a:ext uri="{FF2B5EF4-FFF2-40B4-BE49-F238E27FC236}">
                <a16:creationId xmlns:a16="http://schemas.microsoft.com/office/drawing/2014/main" id="{DA7F6F6D-DC70-44FC-9DB5-E57814E15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6" y="6210130"/>
            <a:ext cx="89680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F26CDD1-21FC-474C-A2C9-7B8DB767E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6210130"/>
            <a:ext cx="3080285" cy="275942"/>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76173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0E93D5FC-63A0-47A4-A8C7-365881F6453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4" name="Picture 23">
            <a:extLst>
              <a:ext uri="{FF2B5EF4-FFF2-40B4-BE49-F238E27FC236}">
                <a16:creationId xmlns:a16="http://schemas.microsoft.com/office/drawing/2014/main" id="{AEC8E9B6-3D7A-4F5B-9DEC-7C109D10F85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26" name="Picture 25">
            <a:extLst>
              <a:ext uri="{FF2B5EF4-FFF2-40B4-BE49-F238E27FC236}">
                <a16:creationId xmlns:a16="http://schemas.microsoft.com/office/drawing/2014/main" id="{B46DE350-A6F7-48F8-BC26-39BE38D1DB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28" name="Rectangle 27">
            <a:extLst>
              <a:ext uri="{FF2B5EF4-FFF2-40B4-BE49-F238E27FC236}">
                <a16:creationId xmlns:a16="http://schemas.microsoft.com/office/drawing/2014/main" id="{C2A1BCF2-2977-4E81-8823-91321793F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687BE72E-2DA8-42F0-8ACA-D7572BFA7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2" name="Group 31">
            <a:extLst>
              <a:ext uri="{FF2B5EF4-FFF2-40B4-BE49-F238E27FC236}">
                <a16:creationId xmlns:a16="http://schemas.microsoft.com/office/drawing/2014/main" id="{770B1E0C-349A-41D6-9866-6E33CB94ED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33" name="Rectangle 32">
              <a:extLst>
                <a:ext uri="{FF2B5EF4-FFF2-40B4-BE49-F238E27FC236}">
                  <a16:creationId xmlns:a16="http://schemas.microsoft.com/office/drawing/2014/main" id="{4D697E53-BD0A-4C6E-9C9A-A631DFDD4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1234F360-067A-4751-8C81-499A3264364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36" name="Rectangle 35">
            <a:extLst>
              <a:ext uri="{FF2B5EF4-FFF2-40B4-BE49-F238E27FC236}">
                <a16:creationId xmlns:a16="http://schemas.microsoft.com/office/drawing/2014/main" id="{B2C95EC1-2E07-422F-9742-754D86E59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34098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8D0438F-81A1-7E4B-8223-9DCA9E4D0BF2}"/>
              </a:ext>
            </a:extLst>
          </p:cNvPr>
          <p:cNvSpPr>
            <a:spLocks noGrp="1"/>
          </p:cNvSpPr>
          <p:nvPr>
            <p:ph type="title"/>
          </p:nvPr>
        </p:nvSpPr>
        <p:spPr>
          <a:xfrm>
            <a:off x="60422" y="5433063"/>
            <a:ext cx="8133478" cy="940240"/>
          </a:xfrm>
        </p:spPr>
        <p:txBody>
          <a:bodyPr vert="horz" lIns="91440" tIns="45720" rIns="91440" bIns="45720" rtlCol="0" anchor="b">
            <a:normAutofit fontScale="90000"/>
          </a:bodyPr>
          <a:lstStyle/>
          <a:p>
            <a:pPr algn="r"/>
            <a:r>
              <a:rPr lang="en-AU" sz="4800" dirty="0"/>
              <a:t>Central Australian Gorge and Ghost Gum paintings</a:t>
            </a:r>
            <a:br>
              <a:rPr lang="en-AU" sz="4800" dirty="0"/>
            </a:br>
            <a:endParaRPr lang="en-US" sz="4800" dirty="0"/>
          </a:p>
        </p:txBody>
      </p:sp>
      <p:pic>
        <p:nvPicPr>
          <p:cNvPr id="9" name="Picture 9">
            <a:extLst>
              <a:ext uri="{FF2B5EF4-FFF2-40B4-BE49-F238E27FC236}">
                <a16:creationId xmlns:a16="http://schemas.microsoft.com/office/drawing/2014/main" id="{EBAA5B55-E694-A644-A79A-3E7F7E8E496E}"/>
              </a:ext>
            </a:extLst>
          </p:cNvPr>
          <p:cNvPicPr>
            <a:picLocks noChangeAspect="1"/>
          </p:cNvPicPr>
          <p:nvPr/>
        </p:nvPicPr>
        <p:blipFill rotWithShape="1">
          <a:blip r:embed="rId5">
            <a:extLst>
              <a:ext uri="{28A0092B-C50C-407E-A947-70E740481C1C}">
                <a14:useLocalDpi xmlns:a14="http://schemas.microsoft.com/office/drawing/2010/main" val="0"/>
              </a:ext>
            </a:extLst>
          </a:blip>
          <a:srcRect t="19456" r="2" b="5012"/>
          <a:stretch/>
        </p:blipFill>
        <p:spPr>
          <a:xfrm>
            <a:off x="-2" y="10"/>
            <a:ext cx="8966200" cy="4198928"/>
          </a:xfrm>
          <a:prstGeom prst="rect">
            <a:avLst/>
          </a:prstGeom>
          <a:ln>
            <a:noFill/>
          </a:ln>
          <a:effectLst>
            <a:outerShdw blurRad="76200" dist="63500" dir="5040000" algn="tl" rotWithShape="0">
              <a:srgbClr val="000000">
                <a:alpha val="41000"/>
              </a:srgbClr>
            </a:outerShdw>
          </a:effectLst>
        </p:spPr>
      </p:pic>
      <p:pic>
        <p:nvPicPr>
          <p:cNvPr id="4" name="Picture 4">
            <a:extLst>
              <a:ext uri="{FF2B5EF4-FFF2-40B4-BE49-F238E27FC236}">
                <a16:creationId xmlns:a16="http://schemas.microsoft.com/office/drawing/2014/main" id="{4CEF163A-1028-6B44-9267-383B1C59B0A0}"/>
              </a:ext>
            </a:extLst>
          </p:cNvPr>
          <p:cNvPicPr>
            <a:picLocks noChangeAspect="1"/>
          </p:cNvPicPr>
          <p:nvPr/>
        </p:nvPicPr>
        <p:blipFill rotWithShape="1">
          <a:blip r:embed="rId6">
            <a:extLst>
              <a:ext uri="{28A0092B-C50C-407E-A947-70E740481C1C}">
                <a14:useLocalDpi xmlns:a14="http://schemas.microsoft.com/office/drawing/2010/main" val="0"/>
              </a:ext>
            </a:extLst>
          </a:blip>
          <a:srcRect t="6273" r="-4" b="2300"/>
          <a:stretch/>
        </p:blipFill>
        <p:spPr>
          <a:xfrm>
            <a:off x="9111717" y="15514"/>
            <a:ext cx="3080285" cy="4172020"/>
          </a:xfrm>
          <a:prstGeom prst="rect">
            <a:avLst/>
          </a:prstGeom>
          <a:ln>
            <a:noFill/>
          </a:ln>
          <a:effectLst>
            <a:outerShdw blurRad="76200" dist="63500" dir="5040000" algn="tl" rotWithShape="0">
              <a:srgbClr val="000000">
                <a:alpha val="41000"/>
              </a:srgbClr>
            </a:outerShdw>
          </a:effectLst>
        </p:spPr>
      </p:pic>
      <p:sp>
        <p:nvSpPr>
          <p:cNvPr id="38" name="Rectangle 37">
            <a:extLst>
              <a:ext uri="{FF2B5EF4-FFF2-40B4-BE49-F238E27FC236}">
                <a16:creationId xmlns:a16="http://schemas.microsoft.com/office/drawing/2014/main" id="{80F8B852-E4A2-486B-9DCC-BD35FA99A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34098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a:extLst>
              <a:ext uri="{FF2B5EF4-FFF2-40B4-BE49-F238E27FC236}">
                <a16:creationId xmlns:a16="http://schemas.microsoft.com/office/drawing/2014/main" id="{B5028983-B5E5-4471-96B5-E7688CB7F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93754"/>
            <a:ext cx="89680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A8781A8-BE70-43AF-B34F-7FE082A94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93754"/>
            <a:ext cx="3080285" cy="275942"/>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090556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0AD0B-F78B-3847-8272-72A199D22B9C}"/>
              </a:ext>
            </a:extLst>
          </p:cNvPr>
          <p:cNvSpPr>
            <a:spLocks noGrp="1"/>
          </p:cNvSpPr>
          <p:nvPr>
            <p:ph type="title"/>
          </p:nvPr>
        </p:nvSpPr>
        <p:spPr/>
        <p:txBody>
          <a:bodyPr/>
          <a:lstStyle/>
          <a:p>
            <a:r>
              <a:rPr lang="en-AU" dirty="0">
                <a:ln w="0"/>
                <a:gradFill>
                  <a:gsLst>
                    <a:gs pos="21000">
                      <a:srgbClr val="53575C"/>
                    </a:gs>
                    <a:gs pos="88000">
                      <a:srgbClr val="C5C7CA"/>
                    </a:gs>
                  </a:gsLst>
                  <a:lin ang="5400000"/>
                </a:gradFill>
              </a:rPr>
              <a:t>              How he inspires people </a:t>
            </a:r>
            <a:endParaRPr lang="en-US" dirty="0">
              <a:ln w="0"/>
              <a:gradFill>
                <a:gsLst>
                  <a:gs pos="21000">
                    <a:srgbClr val="53575C"/>
                  </a:gs>
                  <a:gs pos="88000">
                    <a:srgbClr val="C5C7CA"/>
                  </a:gs>
                </a:gsLst>
                <a:lin ang="5400000"/>
              </a:gradFill>
            </a:endParaRPr>
          </a:p>
        </p:txBody>
      </p:sp>
      <p:sp>
        <p:nvSpPr>
          <p:cNvPr id="3" name="Content Placeholder 2">
            <a:extLst>
              <a:ext uri="{FF2B5EF4-FFF2-40B4-BE49-F238E27FC236}">
                <a16:creationId xmlns:a16="http://schemas.microsoft.com/office/drawing/2014/main" id="{0688B4B1-6B22-A04C-9E21-478AE6B8DE6D}"/>
              </a:ext>
            </a:extLst>
          </p:cNvPr>
          <p:cNvSpPr>
            <a:spLocks noGrp="1"/>
          </p:cNvSpPr>
          <p:nvPr>
            <p:ph idx="1"/>
          </p:nvPr>
        </p:nvSpPr>
        <p:spPr/>
        <p:txBody>
          <a:bodyPr/>
          <a:lstStyle/>
          <a:p>
            <a:r>
              <a:rPr lang="en-AU" dirty="0"/>
              <a:t>Albert Namatjira inspired a change in Aboriginal artworks. </a:t>
            </a:r>
          </a:p>
          <a:p>
            <a:r>
              <a:rPr lang="en-AU" dirty="0"/>
              <a:t>He was very inspirational as he was the first Northern Territory Aboriginal person to be freed from restrictions that made him be a ward of the State. Meaning he was now able to manage his own life. </a:t>
            </a:r>
          </a:p>
          <a:p>
            <a:r>
              <a:rPr lang="en-AU" dirty="0"/>
              <a:t>He was the first Northern Territory Aboriginal person to be allowed to vote. </a:t>
            </a:r>
          </a:p>
          <a:p>
            <a:r>
              <a:rPr lang="en-AU" dirty="0"/>
              <a:t>Albert Namatjira is very inspiring as his artworks show great connections to his country. </a:t>
            </a:r>
            <a:endParaRPr lang="en-US" dirty="0"/>
          </a:p>
        </p:txBody>
      </p:sp>
    </p:spTree>
    <p:extLst>
      <p:ext uri="{BB962C8B-B14F-4D97-AF65-F5344CB8AC3E}">
        <p14:creationId xmlns:p14="http://schemas.microsoft.com/office/powerpoint/2010/main" val="3194259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B5C5D-5766-D146-85C1-ECA2B1D7E2A7}"/>
              </a:ext>
            </a:extLst>
          </p:cNvPr>
          <p:cNvSpPr>
            <a:spLocks noGrp="1"/>
          </p:cNvSpPr>
          <p:nvPr>
            <p:ph type="title"/>
          </p:nvPr>
        </p:nvSpPr>
        <p:spPr/>
        <p:txBody>
          <a:bodyPr/>
          <a:lstStyle/>
          <a:p>
            <a:r>
              <a:rPr lang="en-AU" b="1" spc="50">
                <a:ln w="0"/>
                <a:solidFill>
                  <a:schemeClr val="bg2"/>
                </a:solidFill>
                <a:effectLst>
                  <a:innerShdw blurRad="63500" dist="50800" dir="13500000">
                    <a:srgbClr val="000000">
                      <a:alpha val="50000"/>
                    </a:srgbClr>
                  </a:innerShdw>
                </a:effectLst>
              </a:rPr>
              <a:t>                        References </a:t>
            </a:r>
            <a:endParaRPr lang="en-US" b="1" spc="50" dirty="0">
              <a:ln w="0"/>
              <a:solidFill>
                <a:schemeClr val="bg2"/>
              </a:solidFill>
              <a:effectLst>
                <a:innerShdw blurRad="63500" dist="50800" dir="13500000">
                  <a:srgbClr val="000000">
                    <a:alpha val="50000"/>
                  </a:srgbClr>
                </a:innerShdw>
              </a:effectLst>
            </a:endParaRPr>
          </a:p>
        </p:txBody>
      </p:sp>
      <p:sp>
        <p:nvSpPr>
          <p:cNvPr id="11" name="Content Placeholder 10">
            <a:extLst>
              <a:ext uri="{FF2B5EF4-FFF2-40B4-BE49-F238E27FC236}">
                <a16:creationId xmlns:a16="http://schemas.microsoft.com/office/drawing/2014/main" id="{525A2BF8-A67B-7740-B4D0-0451B0683E11}"/>
              </a:ext>
            </a:extLst>
          </p:cNvPr>
          <p:cNvSpPr>
            <a:spLocks noGrp="1"/>
          </p:cNvSpPr>
          <p:nvPr>
            <p:ph idx="1"/>
          </p:nvPr>
        </p:nvSpPr>
        <p:spPr>
          <a:xfrm>
            <a:off x="680321" y="2336873"/>
            <a:ext cx="10417059" cy="3900024"/>
          </a:xfrm>
        </p:spPr>
        <p:txBody>
          <a:bodyPr/>
          <a:lstStyle/>
          <a:p>
            <a:r>
              <a:rPr lang="en-US" dirty="0">
                <a:hlinkClick r:id="rId2"/>
              </a:rPr>
              <a:t>https://</a:t>
            </a:r>
            <a:r>
              <a:rPr lang="en-US" dirty="0" err="1">
                <a:hlinkClick r:id="rId2"/>
              </a:rPr>
              <a:t>kids.kiddle.co</a:t>
            </a:r>
            <a:r>
              <a:rPr lang="en-US" dirty="0">
                <a:hlinkClick r:id="rId2"/>
              </a:rPr>
              <a:t>/Albert_Namatjira</a:t>
            </a:r>
            <a:endParaRPr lang="en-AU" dirty="0"/>
          </a:p>
          <a:p>
            <a:r>
              <a:rPr lang="en-AU" dirty="0">
                <a:hlinkClick r:id="rId3"/>
              </a:rPr>
              <a:t>https://en.wikipedia.org/wiki/Albert_Namatjira</a:t>
            </a:r>
            <a:endParaRPr lang="en-AU" dirty="0"/>
          </a:p>
          <a:p>
            <a:r>
              <a:rPr lang="en-AU" dirty="0">
                <a:hlinkClick r:id="rId4"/>
              </a:rPr>
              <a:t>https://</a:t>
            </a:r>
            <a:r>
              <a:rPr lang="en-AU" dirty="0" err="1">
                <a:hlinkClick r:id="rId4"/>
              </a:rPr>
              <a:t>manyhandsart.com.au</a:t>
            </a:r>
            <a:r>
              <a:rPr lang="en-AU" dirty="0">
                <a:hlinkClick r:id="rId4"/>
              </a:rPr>
              <a:t>/about/</a:t>
            </a:r>
            <a:r>
              <a:rPr lang="en-AU" dirty="0" err="1">
                <a:hlinkClick r:id="rId4"/>
              </a:rPr>
              <a:t>albert-namatjira</a:t>
            </a:r>
            <a:r>
              <a:rPr lang="en-AU" dirty="0">
                <a:hlinkClick r:id="rId4"/>
              </a:rPr>
              <a:t>/</a:t>
            </a:r>
            <a:endParaRPr lang="en-AU" dirty="0"/>
          </a:p>
        </p:txBody>
      </p:sp>
    </p:spTree>
    <p:extLst>
      <p:ext uri="{BB962C8B-B14F-4D97-AF65-F5344CB8AC3E}">
        <p14:creationId xmlns:p14="http://schemas.microsoft.com/office/powerpoint/2010/main" val="39461128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9</Slides>
  <Notes>0</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Berlin</vt:lpstr>
      <vt:lpstr>Albert Namatjira </vt:lpstr>
      <vt:lpstr>                Personal information</vt:lpstr>
      <vt:lpstr>            Place of birth/aboriginal country </vt:lpstr>
      <vt:lpstr>                         Achievements </vt:lpstr>
      <vt:lpstr>                       Interesting facts</vt:lpstr>
      <vt:lpstr>Palm Valley and Mt Hermannsburg Paintings </vt:lpstr>
      <vt:lpstr>Central Australian Gorge and Ghost Gum paintings </vt:lpstr>
      <vt:lpstr>              How he inspires people </vt:lpstr>
      <vt:lpstr>                        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Albert Namatjira </dc:title>
  <dc:creator>Ava NORTH</dc:creator>
  <cp:lastModifiedBy>Ava NORTH</cp:lastModifiedBy>
  <cp:revision>8</cp:revision>
  <dcterms:created xsi:type="dcterms:W3CDTF">2021-06-07T05:43:38Z</dcterms:created>
  <dcterms:modified xsi:type="dcterms:W3CDTF">2021-06-09T03:20:21Z</dcterms:modified>
</cp:coreProperties>
</file>