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2" clrIdx="0">
    <p:extLst>
      <p:ext uri="{19B8F6BF-5375-455C-9EA6-DF929625EA0E}">
        <p15:presenceInfo xmlns:p15="http://schemas.microsoft.com/office/powerpoint/2012/main" userId="38020f592af024d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64115D-1388-4139-8D6C-0E45C39C9A08}" v="27" dt="2021-05-18T04:21:59.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26T09:39:41.032" idx="1">
    <p:pos x="10" y="10"/>
    <p:text>ughhhh ur fault dumbass</p:text>
    <p:extLst>
      <p:ext uri="{C676402C-5697-4E1C-873F-D02D1690AC5C}">
        <p15:threadingInfo xmlns:p15="http://schemas.microsoft.com/office/powerpoint/2012/main" timeZoneBias="-600"/>
      </p:ext>
    </p:extLst>
  </p:cm>
  <p:cm authorId="1" dt="2021-04-26T09:39:54.966" idx="2">
    <p:pos x="10" y="146"/>
    <p:text>jnwfuiscuidqa</p:text>
    <p:extLst>
      <p:ext uri="{C676402C-5697-4E1C-873F-D02D1690AC5C}">
        <p15:threadingInfo xmlns:p15="http://schemas.microsoft.com/office/powerpoint/2012/main" timeZoneBias="-600">
          <p15:parentCm authorId="1" idx="1"/>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6EC6D-3F20-496D-8D54-4BCEA80F07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95E1C00-C334-43CD-9C6A-3D596E0E45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44E6F149-B6A5-4BC6-B960-1C4C72AF5AEE}"/>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5" name="Footer Placeholder 4">
            <a:extLst>
              <a:ext uri="{FF2B5EF4-FFF2-40B4-BE49-F238E27FC236}">
                <a16:creationId xmlns:a16="http://schemas.microsoft.com/office/drawing/2014/main" id="{991B8135-AAFC-4EEC-B8B3-C64D85D0E32F}"/>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2D55CEC7-5629-4519-BB1F-F4266783F72C}"/>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43374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BA721-C683-41AE-98BF-F64898B4DE9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83684FE-98C8-4AE1-A490-5AD085C3D1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0BC40E9-77E0-40BE-B8D0-0B9D33B0C691}"/>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5" name="Footer Placeholder 4">
            <a:extLst>
              <a:ext uri="{FF2B5EF4-FFF2-40B4-BE49-F238E27FC236}">
                <a16:creationId xmlns:a16="http://schemas.microsoft.com/office/drawing/2014/main" id="{0359551E-0CAC-425B-BF35-B99959D2BA8C}"/>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C0611A1-609A-44A6-9E5C-A54A6857518D}"/>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289195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B555E2-097F-40FD-8787-C0F1B0318A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6B3DFBC-1D6B-477A-A10B-7EC4BF3C2E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8B92D7E-4E66-408F-950A-6179FC86BC62}"/>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5" name="Footer Placeholder 4">
            <a:extLst>
              <a:ext uri="{FF2B5EF4-FFF2-40B4-BE49-F238E27FC236}">
                <a16:creationId xmlns:a16="http://schemas.microsoft.com/office/drawing/2014/main" id="{F0C8FA75-BFAC-4F0A-A616-FFB88739B20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828E7B8A-2269-4558-9379-1031A988BD9D}"/>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387799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DA9CB-5178-4742-B850-0601286E2A0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EF0F9FB-FC7F-4687-8F5C-C9D09CB64C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05AC74D-6DBA-4902-8E48-46C15FEB75D5}"/>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5" name="Footer Placeholder 4">
            <a:extLst>
              <a:ext uri="{FF2B5EF4-FFF2-40B4-BE49-F238E27FC236}">
                <a16:creationId xmlns:a16="http://schemas.microsoft.com/office/drawing/2014/main" id="{6B3C2230-57A0-4321-B449-88F986D3778D}"/>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09EF1B68-B4C6-4C79-86A1-23AD3E558DED}"/>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413308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98604-6C25-4EB8-8E06-7ED930318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D54A83C-B7B7-46A6-A224-C6B638A05D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B2BEA0-3D78-4A98-A816-C2CF519B91D8}"/>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5" name="Footer Placeholder 4">
            <a:extLst>
              <a:ext uri="{FF2B5EF4-FFF2-40B4-BE49-F238E27FC236}">
                <a16:creationId xmlns:a16="http://schemas.microsoft.com/office/drawing/2014/main" id="{7045911E-61B9-4198-A1B8-F271ACE01E5C}"/>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EC4FA80D-EDEB-4FC2-83E8-653CDA44F3B1}"/>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62213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BDC9F-4F5C-44B8-9CA3-F21FF0AF5A5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89A059A-AB11-4836-8F39-FD588D900B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1E0D61C9-E649-4C27-AA0A-D67111A8D1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BB2AEF3-2EE6-46E7-9B8A-8B8D28A5D6F0}"/>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6" name="Footer Placeholder 5">
            <a:extLst>
              <a:ext uri="{FF2B5EF4-FFF2-40B4-BE49-F238E27FC236}">
                <a16:creationId xmlns:a16="http://schemas.microsoft.com/office/drawing/2014/main" id="{1715432B-DEE0-4096-81D4-53999988F944}"/>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E037ED42-913B-442C-B8D8-3820E0BCB153}"/>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181730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DD41C-0321-4794-B63A-0A650E86CEB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F60AD29-95FE-4038-B28B-16C5FE6983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C9C9AB-F7F0-423D-8C21-7872EC11E3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1CD855B-871C-4494-A646-49593B8B65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7B5756-D01E-40B9-AAAE-53E27574E0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2AA1F57-5BD2-416D-A844-D326686DB273}"/>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8" name="Footer Placeholder 7">
            <a:extLst>
              <a:ext uri="{FF2B5EF4-FFF2-40B4-BE49-F238E27FC236}">
                <a16:creationId xmlns:a16="http://schemas.microsoft.com/office/drawing/2014/main" id="{271146E8-E558-4A49-92B1-1FB99695EFDE}"/>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9900D64F-8AE1-47AB-98FA-3BABC8D949B8}"/>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4196041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7B7C6-C0D3-437E-98FD-F76310B62D9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22FD08C-3A06-4FCA-83D1-5A1E9F4465F8}"/>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4" name="Footer Placeholder 3">
            <a:extLst>
              <a:ext uri="{FF2B5EF4-FFF2-40B4-BE49-F238E27FC236}">
                <a16:creationId xmlns:a16="http://schemas.microsoft.com/office/drawing/2014/main" id="{A9E9FFB8-728A-4AFC-B684-EEE91CD3FF9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3130D117-ADA2-4E26-9BE3-4DCF017C3B40}"/>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208816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A163C2-D71D-42FA-A2A4-C48D6E21D653}"/>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3" name="Footer Placeholder 2">
            <a:extLst>
              <a:ext uri="{FF2B5EF4-FFF2-40B4-BE49-F238E27FC236}">
                <a16:creationId xmlns:a16="http://schemas.microsoft.com/office/drawing/2014/main" id="{B63BA7A8-06FF-4176-B74A-6B455D80F3FF}"/>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6BED8E89-7FC3-4CCF-8CB4-BDFE3994A831}"/>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252182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2CF34-8160-46D6-8B02-AB30E5C2F1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6032E95-B6E1-4ED4-920F-57FBAE7A88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090E0F26-4401-4C6B-BBA7-233CC5855D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00413-7834-4908-AEB2-D8566707F1F1}"/>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6" name="Footer Placeholder 5">
            <a:extLst>
              <a:ext uri="{FF2B5EF4-FFF2-40B4-BE49-F238E27FC236}">
                <a16:creationId xmlns:a16="http://schemas.microsoft.com/office/drawing/2014/main" id="{C1DA487D-2525-4DA2-85D4-D1B2B1E63F50}"/>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314769E7-0179-46A9-9ABE-058B37A25C6C}"/>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1006556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199E-82B6-4363-A139-3361497513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1F57746-1475-430F-9B11-764A786E42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177969E1-AC1D-4455-A66A-643428B50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4DE18B-5089-4155-8209-6249A9D42480}"/>
              </a:ext>
            </a:extLst>
          </p:cNvPr>
          <p:cNvSpPr>
            <a:spLocks noGrp="1"/>
          </p:cNvSpPr>
          <p:nvPr>
            <p:ph type="dt" sz="half" idx="10"/>
          </p:nvPr>
        </p:nvSpPr>
        <p:spPr/>
        <p:txBody>
          <a:bodyPr/>
          <a:lstStyle/>
          <a:p>
            <a:fld id="{68AE852D-606A-492B-8AFD-901FD276B7E2}" type="datetimeFigureOut">
              <a:rPr lang="en-AU" smtClean="0"/>
              <a:t>3/06/2021</a:t>
            </a:fld>
            <a:endParaRPr lang="en-AU" dirty="0"/>
          </a:p>
        </p:txBody>
      </p:sp>
      <p:sp>
        <p:nvSpPr>
          <p:cNvPr id="6" name="Footer Placeholder 5">
            <a:extLst>
              <a:ext uri="{FF2B5EF4-FFF2-40B4-BE49-F238E27FC236}">
                <a16:creationId xmlns:a16="http://schemas.microsoft.com/office/drawing/2014/main" id="{6134E15C-D7A2-4EF3-AE40-EF1B4976DEF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7258142C-83CF-46D6-B265-C6053C09F679}"/>
              </a:ext>
            </a:extLst>
          </p:cNvPr>
          <p:cNvSpPr>
            <a:spLocks noGrp="1"/>
          </p:cNvSpPr>
          <p:nvPr>
            <p:ph type="sldNum" sz="quarter" idx="12"/>
          </p:nvPr>
        </p:nvSpPr>
        <p:spPr/>
        <p:txBody>
          <a:bodyPr/>
          <a:lstStyle/>
          <a:p>
            <a:fld id="{82D052C7-CC04-49B4-B9F6-E4ADF5B2572A}" type="slidenum">
              <a:rPr lang="en-AU" smtClean="0"/>
              <a:t>‹#›</a:t>
            </a:fld>
            <a:endParaRPr lang="en-AU" dirty="0"/>
          </a:p>
        </p:txBody>
      </p:sp>
    </p:spTree>
    <p:extLst>
      <p:ext uri="{BB962C8B-B14F-4D97-AF65-F5344CB8AC3E}">
        <p14:creationId xmlns:p14="http://schemas.microsoft.com/office/powerpoint/2010/main" val="297472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62C523-8D77-45F1-89E1-AAEC292CD0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BCEFC57-2F80-46BA-ABE0-FE0B6A31F9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5327911-6AF3-4CB3-98BB-8D7266E256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E852D-606A-492B-8AFD-901FD276B7E2}" type="datetimeFigureOut">
              <a:rPr lang="en-AU" smtClean="0"/>
              <a:t>3/06/2021</a:t>
            </a:fld>
            <a:endParaRPr lang="en-AU" dirty="0"/>
          </a:p>
        </p:txBody>
      </p:sp>
      <p:sp>
        <p:nvSpPr>
          <p:cNvPr id="5" name="Footer Placeholder 4">
            <a:extLst>
              <a:ext uri="{FF2B5EF4-FFF2-40B4-BE49-F238E27FC236}">
                <a16:creationId xmlns:a16="http://schemas.microsoft.com/office/drawing/2014/main" id="{116AF9AF-682E-47C4-8AD9-79A6CF3137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B9CD1EFC-2C9E-4744-A180-9E8D3CBBC9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052C7-CC04-49B4-B9F6-E4ADF5B2572A}" type="slidenum">
              <a:rPr lang="en-AU" smtClean="0"/>
              <a:t>‹#›</a:t>
            </a:fld>
            <a:endParaRPr lang="en-AU" dirty="0"/>
          </a:p>
        </p:txBody>
      </p:sp>
    </p:spTree>
    <p:extLst>
      <p:ext uri="{BB962C8B-B14F-4D97-AF65-F5344CB8AC3E}">
        <p14:creationId xmlns:p14="http://schemas.microsoft.com/office/powerpoint/2010/main" val="3582820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orthampton.edu/Documents/Subsites/HaroldWeiss/Basic%20Beliefs%20of%20Islam.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8" name="Rectangle 71">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slam - Five Pillars, Nation of Islam &amp; Definition - HISTORY">
            <a:extLst>
              <a:ext uri="{FF2B5EF4-FFF2-40B4-BE49-F238E27FC236}">
                <a16:creationId xmlns:a16="http://schemas.microsoft.com/office/drawing/2014/main" id="{248DD3D0-1689-43AB-A321-84B2EB66058D}"/>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a:stretch/>
        </p:blipFill>
        <p:spPr bwMode="auto">
          <a:xfrm>
            <a:off x="-5" y="-30"/>
            <a:ext cx="12192000" cy="685595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5360A27-060C-4197-9A45-5345D8EF48B8}"/>
              </a:ext>
            </a:extLst>
          </p:cNvPr>
          <p:cNvSpPr>
            <a:spLocks noGrp="1"/>
          </p:cNvSpPr>
          <p:nvPr>
            <p:ph type="ctrTitle"/>
          </p:nvPr>
        </p:nvSpPr>
        <p:spPr>
          <a:xfrm>
            <a:off x="1524000" y="1122362"/>
            <a:ext cx="9144000" cy="2900518"/>
          </a:xfrm>
        </p:spPr>
        <p:txBody>
          <a:bodyPr>
            <a:normAutofit/>
          </a:bodyPr>
          <a:lstStyle/>
          <a:p>
            <a:r>
              <a:rPr lang="en-AU">
                <a:solidFill>
                  <a:srgbClr val="FFFFFF"/>
                </a:solidFill>
              </a:rPr>
              <a:t>Islam </a:t>
            </a:r>
          </a:p>
        </p:txBody>
      </p:sp>
      <p:sp>
        <p:nvSpPr>
          <p:cNvPr id="3" name="Subtitle 2">
            <a:extLst>
              <a:ext uri="{FF2B5EF4-FFF2-40B4-BE49-F238E27FC236}">
                <a16:creationId xmlns:a16="http://schemas.microsoft.com/office/drawing/2014/main" id="{CFC340B1-70F9-4E39-94B3-90B3455C8D41}"/>
              </a:ext>
            </a:extLst>
          </p:cNvPr>
          <p:cNvSpPr>
            <a:spLocks noGrp="1"/>
          </p:cNvSpPr>
          <p:nvPr>
            <p:ph type="subTitle" idx="1"/>
          </p:nvPr>
        </p:nvSpPr>
        <p:spPr>
          <a:xfrm>
            <a:off x="1524000" y="4159404"/>
            <a:ext cx="9144000" cy="1098395"/>
          </a:xfrm>
        </p:spPr>
        <p:txBody>
          <a:bodyPr>
            <a:normAutofit/>
          </a:bodyPr>
          <a:lstStyle/>
          <a:p>
            <a:r>
              <a:rPr lang="en-AU" dirty="0">
                <a:solidFill>
                  <a:srgbClr val="FFFFFF"/>
                </a:solidFill>
              </a:rPr>
              <a:t>Kenneth</a:t>
            </a:r>
          </a:p>
        </p:txBody>
      </p:sp>
    </p:spTree>
    <p:extLst>
      <p:ext uri="{BB962C8B-B14F-4D97-AF65-F5344CB8AC3E}">
        <p14:creationId xmlns:p14="http://schemas.microsoft.com/office/powerpoint/2010/main" val="228538461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par>
                                <p:cTn id="11" presetID="10" presetClass="entr" presetSubtype="0" fill="hold" nodeType="withEffect">
                                  <p:stCondLst>
                                    <p:cond delay="0"/>
                                  </p:stCondLst>
                                  <p:iterate>
                                    <p:tmPct val="10000"/>
                                  </p:iterate>
                                  <p:childTnLst>
                                    <p:set>
                                      <p:cBhvr>
                                        <p:cTn id="12" dur="1" fill="hold">
                                          <p:stCondLst>
                                            <p:cond delay="0"/>
                                          </p:stCondLst>
                                        </p:cTn>
                                        <p:tgtEl>
                                          <p:spTgt spid="1026"/>
                                        </p:tgtEl>
                                        <p:attrNameLst>
                                          <p:attrName>style.visibility</p:attrName>
                                        </p:attrNameLst>
                                      </p:cBhvr>
                                      <p:to>
                                        <p:strVal val="visible"/>
                                      </p:to>
                                    </p:set>
                                    <p:animEffect transition="in" filter="fade">
                                      <p:cBhvr>
                                        <p:cTn id="13" dur="7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7F78A-A761-41E7-98A0-579F4B70795B}"/>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99892A62-CCB0-4304-90CB-391964C808CC}"/>
              </a:ext>
            </a:extLst>
          </p:cNvPr>
          <p:cNvSpPr>
            <a:spLocks noGrp="1"/>
          </p:cNvSpPr>
          <p:nvPr>
            <p:ph idx="1"/>
          </p:nvPr>
        </p:nvSpPr>
        <p:spPr/>
        <p:txBody>
          <a:bodyPr/>
          <a:lstStyle/>
          <a:p>
            <a:pPr algn="l"/>
            <a:br>
              <a:rPr lang="en-US" b="0" i="0" u="none" strike="noStrike" dirty="0">
                <a:solidFill>
                  <a:srgbClr val="1A0DAB"/>
                </a:solidFill>
                <a:effectLst/>
                <a:latin typeface="arial" panose="020B0604020202020204" pitchFamily="34" charset="0"/>
                <a:hlinkClick r:id="rId2"/>
              </a:rPr>
            </a:br>
            <a:r>
              <a:rPr lang="en-US" b="0" i="0" u="sng" strike="noStrike" dirty="0">
                <a:solidFill>
                  <a:srgbClr val="1A0DAB"/>
                </a:solidFill>
                <a:effectLst/>
                <a:latin typeface="arial" panose="020B0604020202020204" pitchFamily="34" charset="0"/>
                <a:hlinkClick r:id="rId2"/>
              </a:rPr>
              <a:t>Basic Beliefs of ISLAM The basis for Islamic doctrine is found ...</a:t>
            </a:r>
          </a:p>
          <a:p>
            <a:pPr algn="l"/>
            <a:r>
              <a:rPr lang="en-US" b="0" i="0" u="none" strike="noStrike" dirty="0">
                <a:solidFill>
                  <a:srgbClr val="202124"/>
                </a:solidFill>
                <a:effectLst/>
                <a:latin typeface="arial" panose="020B0604020202020204" pitchFamily="34" charset="0"/>
                <a:hlinkClick r:id="rId2"/>
              </a:rPr>
              <a:t>https://www.northampton.edu</a:t>
            </a:r>
            <a:r>
              <a:rPr lang="en-US" b="0" i="0" u="none" strike="noStrike" dirty="0">
                <a:solidFill>
                  <a:srgbClr val="5F6368"/>
                </a:solidFill>
                <a:effectLst/>
                <a:latin typeface="arial" panose="020B0604020202020204" pitchFamily="34" charset="0"/>
                <a:hlinkClick r:id="rId2"/>
              </a:rPr>
              <a:t> ›</a:t>
            </a:r>
            <a:endParaRPr lang="en-US" b="0" i="0" u="none" strike="noStrike" dirty="0">
              <a:solidFill>
                <a:srgbClr val="1A0DAB"/>
              </a:solidFill>
              <a:effectLst/>
              <a:latin typeface="arial" panose="020B0604020202020204" pitchFamily="34" charset="0"/>
              <a:hlinkClick r:id="rId2"/>
            </a:endParaRPr>
          </a:p>
          <a:p>
            <a:endParaRPr lang="en-AU" dirty="0"/>
          </a:p>
        </p:txBody>
      </p:sp>
      <p:sp>
        <p:nvSpPr>
          <p:cNvPr id="5" name="TextBox 4">
            <a:extLst>
              <a:ext uri="{FF2B5EF4-FFF2-40B4-BE49-F238E27FC236}">
                <a16:creationId xmlns:a16="http://schemas.microsoft.com/office/drawing/2014/main" id="{77E68D77-19DD-449A-A6A9-33B81A6B67F0}"/>
              </a:ext>
            </a:extLst>
          </p:cNvPr>
          <p:cNvSpPr txBox="1"/>
          <p:nvPr/>
        </p:nvSpPr>
        <p:spPr>
          <a:xfrm>
            <a:off x="1047206" y="3429000"/>
            <a:ext cx="6093822" cy="923330"/>
          </a:xfrm>
          <a:prstGeom prst="rect">
            <a:avLst/>
          </a:prstGeom>
          <a:noFill/>
        </p:spPr>
        <p:txBody>
          <a:bodyPr wrap="square">
            <a:spAutoFit/>
          </a:bodyPr>
          <a:lstStyle/>
          <a:p>
            <a:r>
              <a:rPr lang="en-AU" dirty="0"/>
              <a:t>https://www.history.com/topics/religion/islam#:~:text=Although%20its%20roots%20go%20back,spreading%20rapidly%20throughout%20the%20world.</a:t>
            </a:r>
          </a:p>
        </p:txBody>
      </p:sp>
    </p:spTree>
    <p:extLst>
      <p:ext uri="{BB962C8B-B14F-4D97-AF65-F5344CB8AC3E}">
        <p14:creationId xmlns:p14="http://schemas.microsoft.com/office/powerpoint/2010/main" val="443665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F6B7-6557-429B-AF09-8AAB1E3D1EBC}"/>
              </a:ext>
            </a:extLst>
          </p:cNvPr>
          <p:cNvSpPr>
            <a:spLocks noGrp="1"/>
          </p:cNvSpPr>
          <p:nvPr>
            <p:ph type="title"/>
          </p:nvPr>
        </p:nvSpPr>
        <p:spPr>
          <a:xfrm>
            <a:off x="640080" y="5576887"/>
            <a:ext cx="10911840" cy="640081"/>
          </a:xfrm>
        </p:spPr>
        <p:txBody>
          <a:bodyPr vert="horz" lIns="91440" tIns="45720" rIns="91440" bIns="45720" rtlCol="0" anchor="ctr">
            <a:normAutofit/>
          </a:bodyPr>
          <a:lstStyle/>
          <a:p>
            <a:pPr algn="ctr"/>
            <a:r>
              <a:rPr lang="en-US" sz="3200"/>
              <a:t>Fundamental Beliefs </a:t>
            </a:r>
          </a:p>
        </p:txBody>
      </p:sp>
      <p:pic>
        <p:nvPicPr>
          <p:cNvPr id="2050" name="Picture 2" descr="12 Things You Didn't Know About Islam">
            <a:extLst>
              <a:ext uri="{FF2B5EF4-FFF2-40B4-BE49-F238E27FC236}">
                <a16:creationId xmlns:a16="http://schemas.microsoft.com/office/drawing/2014/main" id="{7C4DFB3E-9DB4-42AC-9A18-DE322FBB07A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7583" r="1" b="7584"/>
          <a:stretch/>
        </p:blipFill>
        <p:spPr bwMode="auto">
          <a:xfrm>
            <a:off x="640080" y="640080"/>
            <a:ext cx="10911840" cy="4836795"/>
          </a:xfrm>
          <a:prstGeom prst="rect">
            <a:avLst/>
          </a:prstGeom>
          <a:noFill/>
          <a:ln w="19050">
            <a:solidFill>
              <a:schemeClr val="tx1"/>
            </a:solidFill>
            <a:miter lim="800000"/>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17510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3E4436-D3AA-49BB-90EE-7F2D6E5B60D5}"/>
              </a:ext>
            </a:extLst>
          </p:cNvPr>
          <p:cNvSpPr>
            <a:spLocks noGrp="1"/>
          </p:cNvSpPr>
          <p:nvPr>
            <p:ph idx="1"/>
          </p:nvPr>
        </p:nvSpPr>
        <p:spPr>
          <a:xfrm>
            <a:off x="838200" y="2322576"/>
            <a:ext cx="6254496" cy="3858768"/>
          </a:xfrm>
        </p:spPr>
        <p:txBody>
          <a:bodyPr>
            <a:normAutofit/>
          </a:bodyPr>
          <a:lstStyle/>
          <a:p>
            <a:r>
              <a:rPr lang="en-AU" sz="2000" dirty="0"/>
              <a:t>The principal message of Islam is  monotheism </a:t>
            </a:r>
            <a:r>
              <a:rPr lang="en-US" sz="2000" b="0" i="0" dirty="0">
                <a:effectLst/>
                <a:latin typeface="arial" panose="020B0604020202020204" pitchFamily="34" charset="0"/>
              </a:rPr>
              <a:t> (doctrine or belief that there is only one God).</a:t>
            </a:r>
            <a:r>
              <a:rPr lang="en-AU" sz="2000" dirty="0"/>
              <a:t> </a:t>
            </a:r>
          </a:p>
          <a:p>
            <a:r>
              <a:rPr lang="en-AU" sz="2000" dirty="0"/>
              <a:t> Monotheism is the foundation. Of the Islamic expect that everyone of the prophets sent by god to humankind had a similar message and that was the message of Monotheism </a:t>
            </a:r>
          </a:p>
          <a:p>
            <a:endParaRPr lang="en-AU" sz="2000" dirty="0"/>
          </a:p>
          <a:p>
            <a:r>
              <a:rPr lang="en-US" sz="2000" dirty="0"/>
              <a:t>Muslims accept that God is the maker, all things considered, and that God is almighty and all-knowing. God has no posterity, (</a:t>
            </a:r>
            <a:r>
              <a:rPr lang="en-US" sz="2000" b="0" i="0" dirty="0">
                <a:effectLst/>
                <a:latin typeface="arial" panose="020B0604020202020204" pitchFamily="34" charset="0"/>
              </a:rPr>
              <a:t>all future generations of people.)</a:t>
            </a:r>
            <a:r>
              <a:rPr lang="en-US" sz="2000" dirty="0"/>
              <a:t> no race, no sexual orientation, no body, and is unaffected by the qualities of human existence</a:t>
            </a:r>
            <a:r>
              <a:rPr lang="en-US" sz="2000"/>
              <a:t>. </a:t>
            </a:r>
            <a:endParaRPr lang="en-AU" sz="2000"/>
          </a:p>
        </p:txBody>
      </p:sp>
      <p:pic>
        <p:nvPicPr>
          <p:cNvPr id="3074" name="Picture 2" descr="500+ Islam Pictures | Download Free Images on Unsplash">
            <a:extLst>
              <a:ext uri="{FF2B5EF4-FFF2-40B4-BE49-F238E27FC236}">
                <a16:creationId xmlns:a16="http://schemas.microsoft.com/office/drawing/2014/main" id="{C97D0380-A905-4D19-8CDD-CCB29ABC27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08"/>
          <a:stretch/>
        </p:blipFill>
        <p:spPr bwMode="auto">
          <a:xfrm>
            <a:off x="7552266" y="10"/>
            <a:ext cx="463973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36773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3074" name="Picture 2" descr="What Is Islam?">
            <a:extLst>
              <a:ext uri="{FF2B5EF4-FFF2-40B4-BE49-F238E27FC236}">
                <a16:creationId xmlns:a16="http://schemas.microsoft.com/office/drawing/2014/main" id="{174FF9F3-968E-4652-937D-F92306BD73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626" r="11506" b="1"/>
          <a:stretch/>
        </p:blipFill>
        <p:spPr bwMode="auto">
          <a:xfrm>
            <a:off x="20" y="10"/>
            <a:ext cx="12188932" cy="6857990"/>
          </a:xfrm>
          <a:prstGeom prst="rect">
            <a:avLst/>
          </a:prstGeom>
          <a:noFill/>
          <a:extLst>
            <a:ext uri="{909E8E84-426E-40DD-AFC4-6F175D3DCCD1}">
              <a14:hiddenFill xmlns:a14="http://schemas.microsoft.com/office/drawing/2010/main">
                <a:solidFill>
                  <a:srgbClr val="FFFFFF"/>
                </a:solidFill>
              </a14:hiddenFill>
            </a:ext>
          </a:extLst>
        </p:spPr>
      </p:pic>
      <p:sp>
        <p:nvSpPr>
          <p:cNvPr id="192" name="Freeform: Shape 191">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85" name="Content Placeholder 3079">
            <a:extLst>
              <a:ext uri="{FF2B5EF4-FFF2-40B4-BE49-F238E27FC236}">
                <a16:creationId xmlns:a16="http://schemas.microsoft.com/office/drawing/2014/main" id="{B7E6DBDA-A1BC-440C-8FA0-251B3F3F472E}"/>
              </a:ext>
            </a:extLst>
          </p:cNvPr>
          <p:cNvSpPr>
            <a:spLocks noGrp="1"/>
          </p:cNvSpPr>
          <p:nvPr>
            <p:ph idx="1"/>
          </p:nvPr>
        </p:nvSpPr>
        <p:spPr>
          <a:xfrm>
            <a:off x="618063" y="4856921"/>
            <a:ext cx="9565028" cy="1249240"/>
          </a:xfrm>
        </p:spPr>
        <p:txBody>
          <a:bodyPr>
            <a:normAutofit/>
          </a:bodyPr>
          <a:lstStyle/>
          <a:p>
            <a:r>
              <a:rPr lang="en-US" sz="1800"/>
              <a:t>Time , Place  </a:t>
            </a:r>
          </a:p>
        </p:txBody>
      </p:sp>
    </p:spTree>
    <p:extLst>
      <p:ext uri="{BB962C8B-B14F-4D97-AF65-F5344CB8AC3E}">
        <p14:creationId xmlns:p14="http://schemas.microsoft.com/office/powerpoint/2010/main" val="293948572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3B2069EE-A08E-44F0-B3F9-3CF8CC2DCA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26740" cy="6857542"/>
          </a:xfrm>
          <a:custGeom>
            <a:avLst/>
            <a:gdLst>
              <a:gd name="connsiteX0" fmla="*/ 0 w 6126740"/>
              <a:gd name="connsiteY0" fmla="*/ 0 h 6857542"/>
              <a:gd name="connsiteX1" fmla="*/ 4980067 w 6126740"/>
              <a:gd name="connsiteY1" fmla="*/ 0 h 6857542"/>
              <a:gd name="connsiteX2" fmla="*/ 4992714 w 6126740"/>
              <a:gd name="connsiteY2" fmla="*/ 31774 h 6857542"/>
              <a:gd name="connsiteX3" fmla="*/ 6047722 w 6126740"/>
              <a:gd name="connsiteY3" fmla="*/ 2682457 h 6857542"/>
              <a:gd name="connsiteX4" fmla="*/ 6047722 w 6126740"/>
              <a:gd name="connsiteY4" fmla="*/ 3752208 h 6857542"/>
              <a:gd name="connsiteX5" fmla="*/ 4890218 w 6126740"/>
              <a:gd name="connsiteY5" fmla="*/ 6660411 h 6857542"/>
              <a:gd name="connsiteX6" fmla="*/ 4811756 w 6126740"/>
              <a:gd name="connsiteY6" fmla="*/ 6857542 h 6857542"/>
              <a:gd name="connsiteX7" fmla="*/ 0 w 6126740"/>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6740" h="6857542">
                <a:moveTo>
                  <a:pt x="0" y="0"/>
                </a:moveTo>
                <a:lnTo>
                  <a:pt x="4980067" y="0"/>
                </a:lnTo>
                <a:lnTo>
                  <a:pt x="4992714" y="31774"/>
                </a:lnTo>
                <a:cubicBezTo>
                  <a:pt x="6047722" y="2682457"/>
                  <a:pt x="6047722" y="2682457"/>
                  <a:pt x="6047722" y="2682457"/>
                </a:cubicBezTo>
                <a:cubicBezTo>
                  <a:pt x="6153080" y="2988100"/>
                  <a:pt x="6153080" y="3446565"/>
                  <a:pt x="6047722" y="3752208"/>
                </a:cubicBezTo>
                <a:cubicBezTo>
                  <a:pt x="5563735" y="4968215"/>
                  <a:pt x="5185620" y="5918220"/>
                  <a:pt x="4890218" y="6660411"/>
                </a:cubicBezTo>
                <a:lnTo>
                  <a:pt x="4811756"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81" name="Group 80">
            <a:extLst>
              <a:ext uri="{FF2B5EF4-FFF2-40B4-BE49-F238E27FC236}">
                <a16:creationId xmlns:a16="http://schemas.microsoft.com/office/drawing/2014/main" id="{C9888C69-11CC-40BA-BABF-F9B7E11C91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82" name="Freeform 5">
              <a:extLst>
                <a:ext uri="{FF2B5EF4-FFF2-40B4-BE49-F238E27FC236}">
                  <a16:creationId xmlns:a16="http://schemas.microsoft.com/office/drawing/2014/main" id="{737D08C8-52AD-4B7E-A217-E28E1AF008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83" name="Freeform 5">
              <a:extLst>
                <a:ext uri="{FF2B5EF4-FFF2-40B4-BE49-F238E27FC236}">
                  <a16:creationId xmlns:a16="http://schemas.microsoft.com/office/drawing/2014/main" id="{0ED11528-93DA-433F-9B3C-21106EFDBB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4102" name="Content Placeholder 4101">
            <a:extLst>
              <a:ext uri="{FF2B5EF4-FFF2-40B4-BE49-F238E27FC236}">
                <a16:creationId xmlns:a16="http://schemas.microsoft.com/office/drawing/2014/main" id="{5554D676-A74E-42EE-8311-6A0AC8C43316}"/>
              </a:ext>
            </a:extLst>
          </p:cNvPr>
          <p:cNvSpPr>
            <a:spLocks noGrp="1"/>
          </p:cNvSpPr>
          <p:nvPr>
            <p:ph idx="1"/>
          </p:nvPr>
        </p:nvSpPr>
        <p:spPr>
          <a:xfrm>
            <a:off x="767290" y="3428999"/>
            <a:ext cx="4075054" cy="2741213"/>
          </a:xfrm>
        </p:spPr>
        <p:txBody>
          <a:bodyPr anchor="t">
            <a:normAutofit/>
          </a:bodyPr>
          <a:lstStyle/>
          <a:p>
            <a:r>
              <a:rPr lang="en-US" sz="1900">
                <a:solidFill>
                  <a:schemeClr val="bg1"/>
                </a:solidFill>
              </a:rPr>
              <a:t>Although its underlying foundations return further, researchers normally date the production of Islam to the seventh century, making it the most youthful of the significant world religions. Islam began in Mecca, in current Saudi Arabia, during the hour of the prophet Muhammad's life. Today, the confidence is spreading quickly all through the world.</a:t>
            </a:r>
          </a:p>
        </p:txBody>
      </p:sp>
      <p:pic>
        <p:nvPicPr>
          <p:cNvPr id="4098" name="Picture 2" descr="The Rise of Islam">
            <a:extLst>
              <a:ext uri="{FF2B5EF4-FFF2-40B4-BE49-F238E27FC236}">
                <a16:creationId xmlns:a16="http://schemas.microsoft.com/office/drawing/2014/main" id="{3E973140-FB1C-4BD2-B04E-769596F97E1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643856" y="2115428"/>
            <a:ext cx="5051320" cy="2626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00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he Rise of Islam">
            <a:extLst>
              <a:ext uri="{FF2B5EF4-FFF2-40B4-BE49-F238E27FC236}">
                <a16:creationId xmlns:a16="http://schemas.microsoft.com/office/drawing/2014/main" id="{ED842ACB-9618-4FFD-A973-CFCA00453A97}"/>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92" r="6847"/>
          <a:stretch/>
        </p:blipFill>
        <p:spPr bwMode="auto">
          <a:xfrm>
            <a:off x="811855" y="457200"/>
            <a:ext cx="1056829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7020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9" name="Rectangle 138">
            <a:extLst>
              <a:ext uri="{FF2B5EF4-FFF2-40B4-BE49-F238E27FC236}">
                <a16:creationId xmlns:a16="http://schemas.microsoft.com/office/drawing/2014/main" id="{28FF88A3-8EBC-4142-8CC2-EBE257ED6C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Get to know about Islamic Religion and their Believe | by Aasim khan |  Medium">
            <a:extLst>
              <a:ext uri="{FF2B5EF4-FFF2-40B4-BE49-F238E27FC236}">
                <a16:creationId xmlns:a16="http://schemas.microsoft.com/office/drawing/2014/main" id="{C90A8FCE-1DDF-47B1-AE7A-0E5FB0316842}"/>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t="4255"/>
          <a:stretch/>
        </p:blipFill>
        <p:spPr bwMode="auto">
          <a:xfrm>
            <a:off x="3" y="10"/>
            <a:ext cx="12191997" cy="6857990"/>
          </a:xfrm>
          <a:prstGeom prst="rect">
            <a:avLst/>
          </a:prstGeom>
          <a:noFill/>
          <a:extLst>
            <a:ext uri="{909E8E84-426E-40DD-AFC4-6F175D3DCCD1}">
              <a14:hiddenFill xmlns:a14="http://schemas.microsoft.com/office/drawing/2010/main">
                <a:solidFill>
                  <a:srgbClr val="FFFFFF"/>
                </a:solidFill>
              </a14:hiddenFill>
            </a:ext>
          </a:extLst>
        </p:spPr>
      </p:pic>
      <p:grpSp>
        <p:nvGrpSpPr>
          <p:cNvPr id="6160" name="Group 140">
            <a:extLst>
              <a:ext uri="{FF2B5EF4-FFF2-40B4-BE49-F238E27FC236}">
                <a16:creationId xmlns:a16="http://schemas.microsoft.com/office/drawing/2014/main" id="{27D8A815-1B1F-4DB5-A03C-F4987CF0CB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327777" y="343106"/>
            <a:ext cx="1692092" cy="1852591"/>
            <a:chOff x="790870" y="911082"/>
            <a:chExt cx="2191635" cy="2442764"/>
          </a:xfrm>
        </p:grpSpPr>
        <p:sp>
          <p:nvSpPr>
            <p:cNvPr id="6161" name="Freeform 5">
              <a:extLst>
                <a:ext uri="{FF2B5EF4-FFF2-40B4-BE49-F238E27FC236}">
                  <a16:creationId xmlns:a16="http://schemas.microsoft.com/office/drawing/2014/main" id="{261388EF-B4CE-4326-979A-2F53CED606F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790870" y="2245586"/>
              <a:ext cx="1262906" cy="1108260"/>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4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6162" name="Freeform 5">
              <a:extLst>
                <a:ext uri="{FF2B5EF4-FFF2-40B4-BE49-F238E27FC236}">
                  <a16:creationId xmlns:a16="http://schemas.microsoft.com/office/drawing/2014/main" id="{33A25547-9075-4BDB-8F46-BA09E76AA32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933975" y="911082"/>
              <a:ext cx="2048530" cy="1797684"/>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63500" cap="flat">
              <a:solidFill>
                <a:schemeClr val="tx1">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44" name="Freeform 5">
              <a:extLst>
                <a:ext uri="{FF2B5EF4-FFF2-40B4-BE49-F238E27FC236}">
                  <a16:creationId xmlns:a16="http://schemas.microsoft.com/office/drawing/2014/main" id="{1D917FAD-3240-4D3F-91A0-9571F75DC6D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bwMode="auto">
            <a:xfrm>
              <a:off x="1362936" y="1825453"/>
              <a:ext cx="799094" cy="701243"/>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solidFill>
              <a:schemeClr val="tx1">
                <a:alpha val="60000"/>
              </a:schemeClr>
            </a:solidFill>
            <a:ln w="63500"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150" name="Content Placeholder 6149">
            <a:extLst>
              <a:ext uri="{FF2B5EF4-FFF2-40B4-BE49-F238E27FC236}">
                <a16:creationId xmlns:a16="http://schemas.microsoft.com/office/drawing/2014/main" id="{B8EC01FC-F2AA-4A32-9DBE-2BBA72D06CF5}"/>
              </a:ext>
            </a:extLst>
          </p:cNvPr>
          <p:cNvSpPr>
            <a:spLocks noGrp="1"/>
          </p:cNvSpPr>
          <p:nvPr>
            <p:ph idx="1"/>
          </p:nvPr>
        </p:nvSpPr>
        <p:spPr>
          <a:xfrm>
            <a:off x="2210936" y="2470248"/>
            <a:ext cx="9484235" cy="3052726"/>
          </a:xfrm>
        </p:spPr>
        <p:txBody>
          <a:bodyPr>
            <a:normAutofit/>
          </a:bodyPr>
          <a:lstStyle/>
          <a:p>
            <a:r>
              <a:rPr lang="en-US" sz="2400"/>
              <a:t>Why and How the religion was formed </a:t>
            </a:r>
          </a:p>
        </p:txBody>
      </p:sp>
    </p:spTree>
    <p:extLst>
      <p:ext uri="{BB962C8B-B14F-4D97-AF65-F5344CB8AC3E}">
        <p14:creationId xmlns:p14="http://schemas.microsoft.com/office/powerpoint/2010/main" val="393620506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1557A916-FDD1-44A1-A7A1-70009FD6B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9" name="Freeform: Shape 72">
            <a:extLst>
              <a:ext uri="{FF2B5EF4-FFF2-40B4-BE49-F238E27FC236}">
                <a16:creationId xmlns:a16="http://schemas.microsoft.com/office/drawing/2014/main" id="{4B874C19-9B23-4B12-823E-D67615A9B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743949" cy="6858000"/>
          </a:xfrm>
          <a:custGeom>
            <a:avLst/>
            <a:gdLst>
              <a:gd name="connsiteX0" fmla="*/ 956085 w 7743949"/>
              <a:gd name="connsiteY0" fmla="*/ 2071857 h 6858000"/>
              <a:gd name="connsiteX1" fmla="*/ 4999548 w 7743949"/>
              <a:gd name="connsiteY1" fmla="*/ 2071857 h 6858000"/>
              <a:gd name="connsiteX2" fmla="*/ 5619604 w 7743949"/>
              <a:gd name="connsiteY2" fmla="*/ 2437296 h 6858000"/>
              <a:gd name="connsiteX3" fmla="*/ 7645701 w 7743949"/>
              <a:gd name="connsiteY3" fmla="*/ 5926372 h 6858000"/>
              <a:gd name="connsiteX4" fmla="*/ 7645701 w 7743949"/>
              <a:gd name="connsiteY4" fmla="*/ 6639850 h 6858000"/>
              <a:gd name="connsiteX5" fmla="*/ 7538856 w 7743949"/>
              <a:gd name="connsiteY5" fmla="*/ 6823844 h 6858000"/>
              <a:gd name="connsiteX6" fmla="*/ 7519022 w 7743949"/>
              <a:gd name="connsiteY6" fmla="*/ 6858000 h 6858000"/>
              <a:gd name="connsiteX7" fmla="*/ 0 w 7743949"/>
              <a:gd name="connsiteY7" fmla="*/ 6858000 h 6858000"/>
              <a:gd name="connsiteX8" fmla="*/ 0 w 7743949"/>
              <a:gd name="connsiteY8" fmla="*/ 3003362 h 6858000"/>
              <a:gd name="connsiteX9" fmla="*/ 144017 w 7743949"/>
              <a:gd name="connsiteY9" fmla="*/ 2754282 h 6858000"/>
              <a:gd name="connsiteX10" fmla="*/ 327296 w 7743949"/>
              <a:gd name="connsiteY10" fmla="*/ 2437296 h 6858000"/>
              <a:gd name="connsiteX11" fmla="*/ 956085 w 7743949"/>
              <a:gd name="connsiteY11" fmla="*/ 2071857 h 6858000"/>
              <a:gd name="connsiteX12" fmla="*/ 6281397 w 7743949"/>
              <a:gd name="connsiteY12" fmla="*/ 1163923 h 6858000"/>
              <a:gd name="connsiteX13" fmla="*/ 7148441 w 7743949"/>
              <a:gd name="connsiteY13" fmla="*/ 1163923 h 6858000"/>
              <a:gd name="connsiteX14" fmla="*/ 7281401 w 7743949"/>
              <a:gd name="connsiteY14" fmla="*/ 1242285 h 6858000"/>
              <a:gd name="connsiteX15" fmla="*/ 7715859 w 7743949"/>
              <a:gd name="connsiteY15" fmla="*/ 1990451 h 6858000"/>
              <a:gd name="connsiteX16" fmla="*/ 7715859 w 7743949"/>
              <a:gd name="connsiteY16" fmla="*/ 2143443 h 6858000"/>
              <a:gd name="connsiteX17" fmla="*/ 7281401 w 7743949"/>
              <a:gd name="connsiteY17" fmla="*/ 2891610 h 6858000"/>
              <a:gd name="connsiteX18" fmla="*/ 7148441 w 7743949"/>
              <a:gd name="connsiteY18" fmla="*/ 2969971 h 6858000"/>
              <a:gd name="connsiteX19" fmla="*/ 6281397 w 7743949"/>
              <a:gd name="connsiteY19" fmla="*/ 2969971 h 6858000"/>
              <a:gd name="connsiteX20" fmla="*/ 6146565 w 7743949"/>
              <a:gd name="connsiteY20" fmla="*/ 2891610 h 6858000"/>
              <a:gd name="connsiteX21" fmla="*/ 5713979 w 7743949"/>
              <a:gd name="connsiteY21" fmla="*/ 2143443 h 6858000"/>
              <a:gd name="connsiteX22" fmla="*/ 5713979 w 7743949"/>
              <a:gd name="connsiteY22" fmla="*/ 1990451 h 6858000"/>
              <a:gd name="connsiteX23" fmla="*/ 6146565 w 7743949"/>
              <a:gd name="connsiteY23" fmla="*/ 1242285 h 6858000"/>
              <a:gd name="connsiteX24" fmla="*/ 6281397 w 7743949"/>
              <a:gd name="connsiteY24" fmla="*/ 1163923 h 6858000"/>
              <a:gd name="connsiteX25" fmla="*/ 0 w 7743949"/>
              <a:gd name="connsiteY25" fmla="*/ 0 h 6858000"/>
              <a:gd name="connsiteX26" fmla="*/ 6600525 w 7743949"/>
              <a:gd name="connsiteY26" fmla="*/ 0 h 6858000"/>
              <a:gd name="connsiteX27" fmla="*/ 6486618 w 7743949"/>
              <a:gd name="connsiteY27" fmla="*/ 196155 h 6858000"/>
              <a:gd name="connsiteX28" fmla="*/ 5677553 w 7743949"/>
              <a:gd name="connsiteY28" fmla="*/ 1589421 h 6858000"/>
              <a:gd name="connsiteX29" fmla="*/ 5057496 w 7743949"/>
              <a:gd name="connsiteY29" fmla="*/ 1954861 h 6858000"/>
              <a:gd name="connsiteX30" fmla="*/ 1014033 w 7743949"/>
              <a:gd name="connsiteY30" fmla="*/ 1954861 h 6858000"/>
              <a:gd name="connsiteX31" fmla="*/ 385244 w 7743949"/>
              <a:gd name="connsiteY31" fmla="*/ 1589421 h 6858000"/>
              <a:gd name="connsiteX32" fmla="*/ 69234 w 7743949"/>
              <a:gd name="connsiteY32" fmla="*/ 1042874 h 6858000"/>
              <a:gd name="connsiteX33" fmla="*/ 0 w 7743949"/>
              <a:gd name="connsiteY33" fmla="*/ 923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743949" h="6858000">
                <a:moveTo>
                  <a:pt x="956085" y="2071857"/>
                </a:moveTo>
                <a:cubicBezTo>
                  <a:pt x="956085" y="2071857"/>
                  <a:pt x="956085" y="2071857"/>
                  <a:pt x="4999548" y="2071857"/>
                </a:cubicBezTo>
                <a:cubicBezTo>
                  <a:pt x="5252811" y="2071857"/>
                  <a:pt x="5497339" y="2211072"/>
                  <a:pt x="5619604" y="2437296"/>
                </a:cubicBezTo>
                <a:cubicBezTo>
                  <a:pt x="5619604" y="2437296"/>
                  <a:pt x="5619604" y="2437296"/>
                  <a:pt x="7645701" y="5926372"/>
                </a:cubicBezTo>
                <a:cubicBezTo>
                  <a:pt x="7776699" y="6143896"/>
                  <a:pt x="7776699" y="6422327"/>
                  <a:pt x="7645701" y="6639850"/>
                </a:cubicBezTo>
                <a:cubicBezTo>
                  <a:pt x="7645701" y="6639850"/>
                  <a:pt x="7645701" y="6639850"/>
                  <a:pt x="7538856" y="6823844"/>
                </a:cubicBezTo>
                <a:lnTo>
                  <a:pt x="7519022" y="6858000"/>
                </a:lnTo>
                <a:lnTo>
                  <a:pt x="0" y="6858000"/>
                </a:lnTo>
                <a:lnTo>
                  <a:pt x="0" y="3003362"/>
                </a:lnTo>
                <a:lnTo>
                  <a:pt x="144017" y="2754282"/>
                </a:lnTo>
                <a:cubicBezTo>
                  <a:pt x="203181" y="2651956"/>
                  <a:pt x="264254" y="2546330"/>
                  <a:pt x="327296" y="2437296"/>
                </a:cubicBezTo>
                <a:cubicBezTo>
                  <a:pt x="458294" y="2211072"/>
                  <a:pt x="694090" y="2071857"/>
                  <a:pt x="956085" y="2071857"/>
                </a:cubicBezTo>
                <a:close/>
                <a:moveTo>
                  <a:pt x="6281397" y="1163923"/>
                </a:moveTo>
                <a:cubicBezTo>
                  <a:pt x="6281397" y="1163923"/>
                  <a:pt x="6281397" y="1163923"/>
                  <a:pt x="7148441" y="1163923"/>
                </a:cubicBezTo>
                <a:cubicBezTo>
                  <a:pt x="7202749" y="1163923"/>
                  <a:pt x="7255183" y="1193775"/>
                  <a:pt x="7281401" y="1242285"/>
                </a:cubicBezTo>
                <a:cubicBezTo>
                  <a:pt x="7281401" y="1242285"/>
                  <a:pt x="7281401" y="1242285"/>
                  <a:pt x="7715859" y="1990451"/>
                </a:cubicBezTo>
                <a:cubicBezTo>
                  <a:pt x="7743949" y="2037095"/>
                  <a:pt x="7743949" y="2096799"/>
                  <a:pt x="7715859" y="2143443"/>
                </a:cubicBezTo>
                <a:cubicBezTo>
                  <a:pt x="7715859" y="2143443"/>
                  <a:pt x="7715859" y="2143443"/>
                  <a:pt x="7281401" y="2891610"/>
                </a:cubicBezTo>
                <a:cubicBezTo>
                  <a:pt x="7255183" y="2940119"/>
                  <a:pt x="7202749" y="2969971"/>
                  <a:pt x="7148441" y="2969971"/>
                </a:cubicBezTo>
                <a:cubicBezTo>
                  <a:pt x="7148441" y="2969971"/>
                  <a:pt x="7148441" y="2969971"/>
                  <a:pt x="6281397" y="2969971"/>
                </a:cubicBezTo>
                <a:cubicBezTo>
                  <a:pt x="6225217" y="2969971"/>
                  <a:pt x="6174655" y="2940119"/>
                  <a:pt x="6146565" y="2891610"/>
                </a:cubicBezTo>
                <a:cubicBezTo>
                  <a:pt x="6146565" y="2891610"/>
                  <a:pt x="6146565" y="2891610"/>
                  <a:pt x="5713979" y="2143443"/>
                </a:cubicBezTo>
                <a:cubicBezTo>
                  <a:pt x="5685889" y="2096799"/>
                  <a:pt x="5685889" y="2037095"/>
                  <a:pt x="5713979" y="1990451"/>
                </a:cubicBezTo>
                <a:cubicBezTo>
                  <a:pt x="5713979" y="1990451"/>
                  <a:pt x="5713979" y="1990451"/>
                  <a:pt x="6146565" y="1242285"/>
                </a:cubicBezTo>
                <a:cubicBezTo>
                  <a:pt x="6174655" y="1193775"/>
                  <a:pt x="6225217" y="1163923"/>
                  <a:pt x="6281397" y="1163923"/>
                </a:cubicBezTo>
                <a:close/>
                <a:moveTo>
                  <a:pt x="0" y="0"/>
                </a:moveTo>
                <a:lnTo>
                  <a:pt x="6600525" y="0"/>
                </a:lnTo>
                <a:lnTo>
                  <a:pt x="6486618" y="196155"/>
                </a:lnTo>
                <a:cubicBezTo>
                  <a:pt x="6261242" y="584267"/>
                  <a:pt x="5994130" y="1044253"/>
                  <a:pt x="5677553" y="1589421"/>
                </a:cubicBezTo>
                <a:cubicBezTo>
                  <a:pt x="5555288" y="1815646"/>
                  <a:pt x="5310759" y="1954861"/>
                  <a:pt x="5057496" y="1954861"/>
                </a:cubicBezTo>
                <a:cubicBezTo>
                  <a:pt x="5057496" y="1954861"/>
                  <a:pt x="5057496" y="1954861"/>
                  <a:pt x="1014033" y="1954861"/>
                </a:cubicBezTo>
                <a:cubicBezTo>
                  <a:pt x="752038" y="1954861"/>
                  <a:pt x="516243" y="1815646"/>
                  <a:pt x="385244" y="1589421"/>
                </a:cubicBezTo>
                <a:cubicBezTo>
                  <a:pt x="385244" y="1589421"/>
                  <a:pt x="385244" y="1589421"/>
                  <a:pt x="69234" y="1042874"/>
                </a:cubicBezTo>
                <a:lnTo>
                  <a:pt x="0" y="9231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F648088-106E-448A-9CEA-37695336BE26}"/>
              </a:ext>
            </a:extLst>
          </p:cNvPr>
          <p:cNvSpPr>
            <a:spLocks noGrp="1"/>
          </p:cNvSpPr>
          <p:nvPr>
            <p:ph idx="1"/>
          </p:nvPr>
        </p:nvSpPr>
        <p:spPr>
          <a:xfrm>
            <a:off x="756746" y="2863018"/>
            <a:ext cx="4666592" cy="3304451"/>
          </a:xfrm>
        </p:spPr>
        <p:txBody>
          <a:bodyPr>
            <a:normAutofit/>
          </a:bodyPr>
          <a:lstStyle/>
          <a:p>
            <a:r>
              <a:rPr lang="en-US" sz="2200">
                <a:solidFill>
                  <a:schemeClr val="bg1"/>
                </a:solidFill>
              </a:rPr>
              <a:t>Most history specialists acknowledge that Islam began in Mecca and Medina toward the beginning of the seventh century CE. Muslims see Islam as a re-visitation of the first confidence of the prophets, like Jesus, Solomon, David, Moses, Abraham, Noah and Adam, with the accommodation (Islam) to the desire of God.</a:t>
            </a:r>
            <a:endParaRPr lang="en-AU" sz="2200">
              <a:solidFill>
                <a:schemeClr val="bg1"/>
              </a:solidFill>
            </a:endParaRPr>
          </a:p>
        </p:txBody>
      </p:sp>
      <p:pic>
        <p:nvPicPr>
          <p:cNvPr id="1026" name="Picture 2" descr="So you're scared of Islam? By that logic, you should be scared of  Christianity as well | by The Spectator | The Spectator">
            <a:extLst>
              <a:ext uri="{FF2B5EF4-FFF2-40B4-BE49-F238E27FC236}">
                <a16:creationId xmlns:a16="http://schemas.microsoft.com/office/drawing/2014/main" id="{D0931ABB-169F-44E8-8220-9328DFC17EC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36576" y="1502801"/>
            <a:ext cx="3858600" cy="3376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955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70">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8645D4EB-F00E-4053-A73A-12F1A34EA216}"/>
              </a:ext>
            </a:extLst>
          </p:cNvPr>
          <p:cNvSpPr>
            <a:spLocks noGrp="1"/>
          </p:cNvSpPr>
          <p:nvPr>
            <p:ph type="title"/>
          </p:nvPr>
        </p:nvSpPr>
        <p:spPr>
          <a:xfrm>
            <a:off x="1020467" y="1397120"/>
            <a:ext cx="4707671" cy="1225650"/>
          </a:xfrm>
        </p:spPr>
        <p:txBody>
          <a:bodyPr anchor="b">
            <a:normAutofit/>
          </a:bodyPr>
          <a:lstStyle/>
          <a:p>
            <a:r>
              <a:rPr lang="en-AU" sz="3800">
                <a:solidFill>
                  <a:schemeClr val="bg1"/>
                </a:solidFill>
              </a:rPr>
              <a:t>Facts about Islam?</a:t>
            </a:r>
          </a:p>
        </p:txBody>
      </p:sp>
      <p:sp>
        <p:nvSpPr>
          <p:cNvPr id="3" name="Content Placeholder 2">
            <a:extLst>
              <a:ext uri="{FF2B5EF4-FFF2-40B4-BE49-F238E27FC236}">
                <a16:creationId xmlns:a16="http://schemas.microsoft.com/office/drawing/2014/main" id="{4AB6EBD9-EBAC-4BD7-9FD3-8A0FC88A91D1}"/>
              </a:ext>
            </a:extLst>
          </p:cNvPr>
          <p:cNvSpPr>
            <a:spLocks noGrp="1"/>
          </p:cNvSpPr>
          <p:nvPr>
            <p:ph idx="1"/>
          </p:nvPr>
        </p:nvSpPr>
        <p:spPr>
          <a:xfrm>
            <a:off x="1020467" y="2891752"/>
            <a:ext cx="4707671" cy="2334517"/>
          </a:xfrm>
        </p:spPr>
        <p:txBody>
          <a:bodyPr>
            <a:normAutofit/>
          </a:bodyPr>
          <a:lstStyle/>
          <a:p>
            <a:pPr>
              <a:buFont typeface="Arial" panose="020B0604020202020204" pitchFamily="34" charset="0"/>
              <a:buChar char="•"/>
            </a:pPr>
            <a:r>
              <a:rPr lang="en-US" sz="1600" b="0" i="0">
                <a:solidFill>
                  <a:schemeClr val="bg1"/>
                </a:solidFill>
                <a:effectLst/>
                <a:latin typeface="arial" panose="020B0604020202020204" pitchFamily="34" charset="0"/>
              </a:rPr>
              <a:t>The word “</a:t>
            </a:r>
            <a:r>
              <a:rPr lang="en-US" sz="1600" i="0">
                <a:solidFill>
                  <a:schemeClr val="bg1"/>
                </a:solidFill>
                <a:effectLst/>
                <a:latin typeface="arial" panose="020B0604020202020204" pitchFamily="34" charset="0"/>
              </a:rPr>
              <a:t>Islam</a:t>
            </a:r>
            <a:r>
              <a:rPr lang="en-US" sz="1600" b="0" i="0">
                <a:solidFill>
                  <a:schemeClr val="bg1"/>
                </a:solidFill>
                <a:effectLst/>
                <a:latin typeface="arial" panose="020B0604020202020204" pitchFamily="34" charset="0"/>
              </a:rPr>
              <a:t>” means “submission to the will of God.”</a:t>
            </a:r>
          </a:p>
          <a:p>
            <a:pPr>
              <a:buFont typeface="Arial" panose="020B0604020202020204" pitchFamily="34" charset="0"/>
              <a:buChar char="•"/>
            </a:pPr>
            <a:r>
              <a:rPr lang="en-US" sz="1600" b="0" i="0">
                <a:solidFill>
                  <a:schemeClr val="bg1"/>
                </a:solidFill>
                <a:effectLst/>
                <a:latin typeface="arial" panose="020B0604020202020204" pitchFamily="34" charset="0"/>
              </a:rPr>
              <a:t>Followers of </a:t>
            </a:r>
            <a:r>
              <a:rPr lang="en-US" sz="1600" i="0">
                <a:solidFill>
                  <a:schemeClr val="bg1"/>
                </a:solidFill>
                <a:effectLst/>
                <a:latin typeface="arial" panose="020B0604020202020204" pitchFamily="34" charset="0"/>
              </a:rPr>
              <a:t>Islam</a:t>
            </a:r>
            <a:r>
              <a:rPr lang="en-US" sz="1600" b="0" i="0">
                <a:solidFill>
                  <a:schemeClr val="bg1"/>
                </a:solidFill>
                <a:effectLst/>
                <a:latin typeface="arial" panose="020B0604020202020204" pitchFamily="34" charset="0"/>
              </a:rPr>
              <a:t> are called Muslims.</a:t>
            </a:r>
          </a:p>
          <a:p>
            <a:pPr>
              <a:buFont typeface="Arial" panose="020B0604020202020204" pitchFamily="34" charset="0"/>
              <a:buChar char="•"/>
            </a:pPr>
            <a:r>
              <a:rPr lang="en-US" sz="1600" b="0" i="0">
                <a:solidFill>
                  <a:schemeClr val="bg1"/>
                </a:solidFill>
                <a:effectLst/>
                <a:latin typeface="arial" panose="020B0604020202020204" pitchFamily="34" charset="0"/>
              </a:rPr>
              <a:t>Muslims are monotheistic and worship one, all-knowing God, who in Arabic is known as Allah.</a:t>
            </a:r>
          </a:p>
          <a:p>
            <a:pPr>
              <a:buFont typeface="Arial" panose="020B0604020202020204" pitchFamily="34" charset="0"/>
              <a:buChar char="•"/>
            </a:pPr>
            <a:r>
              <a:rPr lang="en-US" sz="1600" b="0" i="0">
                <a:solidFill>
                  <a:schemeClr val="bg1"/>
                </a:solidFill>
                <a:effectLst/>
                <a:latin typeface="arial" panose="020B0604020202020204" pitchFamily="34" charset="0"/>
              </a:rPr>
              <a:t>Followers of</a:t>
            </a:r>
            <a:r>
              <a:rPr lang="en-US" sz="1600" i="0">
                <a:solidFill>
                  <a:schemeClr val="bg1"/>
                </a:solidFill>
                <a:effectLst/>
                <a:latin typeface="arial" panose="020B0604020202020204" pitchFamily="34" charset="0"/>
              </a:rPr>
              <a:t> Islam </a:t>
            </a:r>
            <a:r>
              <a:rPr lang="en-US" sz="1600" b="0" i="0">
                <a:solidFill>
                  <a:schemeClr val="bg1"/>
                </a:solidFill>
                <a:effectLst/>
                <a:latin typeface="arial" panose="020B0604020202020204" pitchFamily="34" charset="0"/>
              </a:rPr>
              <a:t>aim to live a life of complete submission to Allah.</a:t>
            </a:r>
          </a:p>
          <a:p>
            <a:endParaRPr lang="en-AU" sz="1600">
              <a:solidFill>
                <a:schemeClr val="bg1"/>
              </a:solidFill>
            </a:endParaRPr>
          </a:p>
        </p:txBody>
      </p:sp>
      <p:pic>
        <p:nvPicPr>
          <p:cNvPr id="2050" name="Picture 2" descr="The Islamic Response to Domestic Violence | EthnoMed">
            <a:extLst>
              <a:ext uri="{FF2B5EF4-FFF2-40B4-BE49-F238E27FC236}">
                <a16:creationId xmlns:a16="http://schemas.microsoft.com/office/drawing/2014/main" id="{40D9FF52-B18F-4CCE-85AE-802ED5A35DA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194" r="11583" b="-1"/>
          <a:stretch/>
        </p:blipFill>
        <p:spPr bwMode="auto">
          <a:xfrm>
            <a:off x="6735467" y="977900"/>
            <a:ext cx="5037433" cy="4826000"/>
          </a:xfrm>
          <a:prstGeom prst="rect">
            <a:avLst/>
          </a:prstGeom>
          <a:noFill/>
          <a:extLst>
            <a:ext uri="{909E8E84-426E-40DD-AFC4-6F175D3DCCD1}">
              <a14:hiddenFill xmlns:a14="http://schemas.microsoft.com/office/drawing/2010/main">
                <a:solidFill>
                  <a:srgbClr val="FFFFFF"/>
                </a:solidFill>
              </a14:hiddenFill>
            </a:ext>
          </a:extLst>
        </p:spPr>
      </p:pic>
      <p:sp>
        <p:nvSpPr>
          <p:cNvPr id="2056" name="Rectangle 72">
            <a:extLst>
              <a:ext uri="{FF2B5EF4-FFF2-40B4-BE49-F238E27FC236}">
                <a16:creationId xmlns:a16="http://schemas.microsoft.com/office/drawing/2014/main" id="{9DD005C1-8C51-42D6-9BEE-B9B838497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C61F2F60-14E3-4196-B7CE-175E46F04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461" y="1159669"/>
            <a:ext cx="10987078" cy="4462463"/>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632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1498</TotalTime>
  <Words>351</Words>
  <Application>Microsoft Office PowerPoint</Application>
  <PresentationFormat>Widescreen</PresentationFormat>
  <Paragraphs>19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vt:lpstr>
      <vt:lpstr>Calibri</vt:lpstr>
      <vt:lpstr>Calibri Light</vt:lpstr>
      <vt:lpstr>Office Theme</vt:lpstr>
      <vt:lpstr>Islam </vt:lpstr>
      <vt:lpstr>Fundamental Beliefs </vt:lpstr>
      <vt:lpstr>PowerPoint Presentation</vt:lpstr>
      <vt:lpstr>PowerPoint Presentation</vt:lpstr>
      <vt:lpstr>PowerPoint Presentation</vt:lpstr>
      <vt:lpstr>PowerPoint Presentation</vt:lpstr>
      <vt:lpstr>PowerPoint Presentation</vt:lpstr>
      <vt:lpstr>PowerPoint Presentation</vt:lpstr>
      <vt:lpstr>Facts about Islam?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dc:title>
  <dc:creator>Kenneth Liyanage</dc:creator>
  <cp:lastModifiedBy>Kersten Beus</cp:lastModifiedBy>
  <cp:revision>11</cp:revision>
  <dcterms:created xsi:type="dcterms:W3CDTF">2021-04-21T02:11:40Z</dcterms:created>
  <dcterms:modified xsi:type="dcterms:W3CDTF">2021-06-03T04:16:41Z</dcterms:modified>
</cp:coreProperties>
</file>