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68" r:id="rId3"/>
    <p:sldId id="258" r:id="rId4"/>
    <p:sldId id="267" r:id="rId5"/>
    <p:sldId id="266" r:id="rId6"/>
    <p:sldId id="259" r:id="rId7"/>
    <p:sldId id="269" r:id="rId8"/>
    <p:sldId id="260" r:id="rId9"/>
    <p:sldId id="261" r:id="rId10"/>
    <p:sldId id="262" r:id="rId11"/>
    <p:sldId id="272" r:id="rId12"/>
    <p:sldId id="273" r:id="rId13"/>
    <p:sldId id="274" r:id="rId14"/>
    <p:sldId id="276" r:id="rId15"/>
    <p:sldId id="275" r:id="rId16"/>
    <p:sldId id="278" r:id="rId17"/>
    <p:sldId id="277" r:id="rId18"/>
    <p:sldId id="279" r:id="rId19"/>
    <p:sldId id="280" r:id="rId20"/>
    <p:sldId id="264"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D059F-41BD-4629-B4A2-C934E509AF57}" v="85" dt="2024-11-05T11:53:59.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2" autoAdjust="0"/>
    <p:restoredTop sz="94660"/>
  </p:normalViewPr>
  <p:slideViewPr>
    <p:cSldViewPr snapToGrid="0">
      <p:cViewPr varScale="1">
        <p:scale>
          <a:sx n="63" d="100"/>
          <a:sy n="63" d="100"/>
        </p:scale>
        <p:origin x="79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 Id="rId30"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6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86437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485974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585087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96824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50909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117382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5263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38161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47863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11/14/2024</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1713991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11/14/2024</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103251353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B0A228-9EA3-4009-A82E-9402BBC72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8587E-0AFA-1767-E616-C9A825D60D6A}"/>
              </a:ext>
            </a:extLst>
          </p:cNvPr>
          <p:cNvSpPr>
            <a:spLocks noGrp="1"/>
          </p:cNvSpPr>
          <p:nvPr>
            <p:ph type="ctrTitle"/>
          </p:nvPr>
        </p:nvSpPr>
        <p:spPr>
          <a:xfrm>
            <a:off x="1143001" y="1181101"/>
            <a:ext cx="4953000" cy="2481974"/>
          </a:xfrm>
        </p:spPr>
        <p:txBody>
          <a:bodyPr>
            <a:normAutofit/>
          </a:bodyPr>
          <a:lstStyle/>
          <a:p>
            <a:pPr>
              <a:lnSpc>
                <a:spcPct val="90000"/>
              </a:lnSpc>
            </a:pPr>
            <a:r>
              <a:rPr lang="en-AU" sz="4100" dirty="0"/>
              <a:t>CAT 2: Digital Art Exploration </a:t>
            </a:r>
            <a:br>
              <a:rPr lang="en-AU" sz="4100" dirty="0"/>
            </a:br>
            <a:r>
              <a:rPr lang="en-AU" sz="4100" dirty="0"/>
              <a:t>Folio </a:t>
            </a:r>
          </a:p>
        </p:txBody>
      </p:sp>
      <p:sp>
        <p:nvSpPr>
          <p:cNvPr id="3" name="Subtitle 2">
            <a:extLst>
              <a:ext uri="{FF2B5EF4-FFF2-40B4-BE49-F238E27FC236}">
                <a16:creationId xmlns:a16="http://schemas.microsoft.com/office/drawing/2014/main" id="{B2A453A8-E1A0-5962-8717-0FA712576494}"/>
              </a:ext>
            </a:extLst>
          </p:cNvPr>
          <p:cNvSpPr>
            <a:spLocks noGrp="1"/>
          </p:cNvSpPr>
          <p:nvPr>
            <p:ph type="subTitle" idx="1"/>
          </p:nvPr>
        </p:nvSpPr>
        <p:spPr>
          <a:xfrm>
            <a:off x="1143001" y="4360719"/>
            <a:ext cx="2679356" cy="1465118"/>
          </a:xfrm>
        </p:spPr>
        <p:txBody>
          <a:bodyPr anchor="b">
            <a:normAutofit/>
          </a:bodyPr>
          <a:lstStyle/>
          <a:p>
            <a:r>
              <a:rPr lang="en-AU" dirty="0"/>
              <a:t>By Davinder Singh Y10</a:t>
            </a:r>
          </a:p>
        </p:txBody>
      </p:sp>
      <p:pic>
        <p:nvPicPr>
          <p:cNvPr id="4" name="Picture 3" descr="A collection of geometric shapes&#10;&#10;Description automatically generated">
            <a:extLst>
              <a:ext uri="{FF2B5EF4-FFF2-40B4-BE49-F238E27FC236}">
                <a16:creationId xmlns:a16="http://schemas.microsoft.com/office/drawing/2014/main" id="{E26A677B-7FA7-7740-9AED-03C0F66B16AC}"/>
              </a:ext>
            </a:extLst>
          </p:cNvPr>
          <p:cNvPicPr>
            <a:picLocks noChangeAspect="1"/>
          </p:cNvPicPr>
          <p:nvPr/>
        </p:nvPicPr>
        <p:blipFill>
          <a:blip r:embed="rId2"/>
          <a:srcRect r="5139"/>
          <a:stretch/>
        </p:blipFill>
        <p:spPr>
          <a:xfrm>
            <a:off x="3093268" y="10"/>
            <a:ext cx="9098732" cy="6857990"/>
          </a:xfrm>
          <a:custGeom>
            <a:avLst/>
            <a:gdLst/>
            <a:ahLst/>
            <a:cxnLst/>
            <a:rect l="l" t="t" r="r" b="b"/>
            <a:pathLst>
              <a:path w="9098732" h="6858000">
                <a:moveTo>
                  <a:pt x="6010592" y="0"/>
                </a:moveTo>
                <a:lnTo>
                  <a:pt x="8235629" y="4"/>
                </a:lnTo>
                <a:cubicBezTo>
                  <a:pt x="8235629" y="3"/>
                  <a:pt x="8235630" y="3"/>
                  <a:pt x="8235630" y="2"/>
                </a:cubicBezTo>
                <a:lnTo>
                  <a:pt x="9098732" y="0"/>
                </a:lnTo>
                <a:lnTo>
                  <a:pt x="9098732" y="6858000"/>
                </a:lnTo>
                <a:lnTo>
                  <a:pt x="0" y="6858000"/>
                </a:lnTo>
                <a:lnTo>
                  <a:pt x="6010589" y="4"/>
                </a:lnTo>
                <a:cubicBezTo>
                  <a:pt x="6010589" y="3"/>
                  <a:pt x="6010590" y="3"/>
                  <a:pt x="6010590" y="2"/>
                </a:cubicBezTo>
                <a:close/>
              </a:path>
            </a:pathLst>
          </a:custGeom>
        </p:spPr>
      </p:pic>
      <p:sp>
        <p:nvSpPr>
          <p:cNvPr id="11" name="Freeform: Shape 10">
            <a:extLst>
              <a:ext uri="{FF2B5EF4-FFF2-40B4-BE49-F238E27FC236}">
                <a16:creationId xmlns:a16="http://schemas.microsoft.com/office/drawing/2014/main" id="{02E0C409-730D-455F-AA8F-0646ABDB1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3" y="0"/>
            <a:ext cx="8239927" cy="6858000"/>
          </a:xfrm>
          <a:custGeom>
            <a:avLst/>
            <a:gdLst>
              <a:gd name="connsiteX0" fmla="*/ 6010593 w 8239927"/>
              <a:gd name="connsiteY0" fmla="*/ 0 h 6858000"/>
              <a:gd name="connsiteX1" fmla="*/ 8239927 w 8239927"/>
              <a:gd name="connsiteY1" fmla="*/ 0 h 6858000"/>
              <a:gd name="connsiteX2" fmla="*/ 2229335 w 8239927"/>
              <a:gd name="connsiteY2" fmla="*/ 6858000 h 6858000"/>
              <a:gd name="connsiteX3" fmla="*/ 0 w 8239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39927" h="6858000">
                <a:moveTo>
                  <a:pt x="6010593" y="0"/>
                </a:moveTo>
                <a:lnTo>
                  <a:pt x="8239927" y="0"/>
                </a:lnTo>
                <a:lnTo>
                  <a:pt x="2229335" y="6858000"/>
                </a:lnTo>
                <a:lnTo>
                  <a:pt x="0" y="6858000"/>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9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0248-0B19-C1B8-014D-88A1044456EB}"/>
              </a:ext>
            </a:extLst>
          </p:cNvPr>
          <p:cNvSpPr>
            <a:spLocks noGrp="1"/>
          </p:cNvSpPr>
          <p:nvPr>
            <p:ph type="title"/>
          </p:nvPr>
        </p:nvSpPr>
        <p:spPr/>
        <p:txBody>
          <a:bodyPr/>
          <a:lstStyle/>
          <a:p>
            <a:r>
              <a:rPr lang="en-AU" dirty="0"/>
              <a:t>Main Techniques</a:t>
            </a:r>
          </a:p>
        </p:txBody>
      </p:sp>
      <p:sp>
        <p:nvSpPr>
          <p:cNvPr id="3" name="Content Placeholder 2">
            <a:extLst>
              <a:ext uri="{FF2B5EF4-FFF2-40B4-BE49-F238E27FC236}">
                <a16:creationId xmlns:a16="http://schemas.microsoft.com/office/drawing/2014/main" id="{23D9CBE0-C81A-F3EB-538D-FA4B56C19940}"/>
              </a:ext>
            </a:extLst>
          </p:cNvPr>
          <p:cNvSpPr>
            <a:spLocks noGrp="1"/>
          </p:cNvSpPr>
          <p:nvPr>
            <p:ph idx="1"/>
          </p:nvPr>
        </p:nvSpPr>
        <p:spPr/>
        <p:txBody>
          <a:bodyPr>
            <a:normAutofit lnSpcReduction="10000"/>
          </a:bodyPr>
          <a:lstStyle/>
          <a:p>
            <a:r>
              <a:rPr lang="en-US" dirty="0"/>
              <a:t>Layering and Blending: Multiple layers were used to build depth and realism, particularly with the lens flare and smoke. Blending modes like Screen helped integrate these effects seamlessly into the scene.</a:t>
            </a:r>
          </a:p>
          <a:p>
            <a:r>
              <a:rPr lang="en-US" dirty="0"/>
              <a:t>Lens Flare Application: To create a realistic light effect, a lens flare was added on a separate layer. Positioning and adjusting brightness and opacity created a focal point that adds a cinematic, high-energy effect to the artwork.</a:t>
            </a:r>
          </a:p>
          <a:p>
            <a:r>
              <a:rPr lang="en-US" dirty="0"/>
              <a:t>Smoke Texture and Masking: Smoke was added using high-quality textures and custom brushes. Layer masks and opacity adjustments were used to control the smoke’s placement and blend it naturally around the car, adding depth and movement.</a:t>
            </a:r>
            <a:endParaRPr lang="en-AU" dirty="0"/>
          </a:p>
        </p:txBody>
      </p:sp>
    </p:spTree>
    <p:extLst>
      <p:ext uri="{BB962C8B-B14F-4D97-AF65-F5344CB8AC3E}">
        <p14:creationId xmlns:p14="http://schemas.microsoft.com/office/powerpoint/2010/main" val="3583860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70105F5E-5B61-4F51-927C-5B28DB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01BF472D-922F-4673-A4FE-0FC2B18B0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55E362-5599-4FAE-B4AC-344EBF2EB993}"/>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EB39B1DB-1B17-A021-D5BB-AEEA097027F5}"/>
              </a:ext>
            </a:extLst>
          </p:cNvPr>
          <p:cNvSpPr>
            <a:spLocks noGrp="1"/>
          </p:cNvSpPr>
          <p:nvPr>
            <p:ph idx="1"/>
          </p:nvPr>
        </p:nvSpPr>
        <p:spPr>
          <a:xfrm>
            <a:off x="1143000" y="4554961"/>
            <a:ext cx="4422913" cy="1269753"/>
          </a:xfrm>
        </p:spPr>
        <p:txBody>
          <a:bodyPr vert="horz" lIns="91440" tIns="45720" rIns="91440" bIns="45720" rtlCol="0" anchor="b">
            <a:normAutofit/>
          </a:bodyPr>
          <a:lstStyle/>
          <a:p>
            <a:pPr marL="0" indent="0">
              <a:lnSpc>
                <a:spcPct val="100000"/>
              </a:lnSpc>
              <a:buNone/>
            </a:pPr>
            <a:r>
              <a:rPr lang="en-US" sz="1800" dirty="0"/>
              <a:t>Import photo onto Photoshop</a:t>
            </a:r>
          </a:p>
        </p:txBody>
      </p:sp>
      <p:pic>
        <p:nvPicPr>
          <p:cNvPr id="4" name="Picture 3" descr="A black sports car with its headlights on&#10;&#10;Description automatically generated">
            <a:extLst>
              <a:ext uri="{FF2B5EF4-FFF2-40B4-BE49-F238E27FC236}">
                <a16:creationId xmlns:a16="http://schemas.microsoft.com/office/drawing/2014/main" id="{0BD19787-01AD-7DD0-D321-2D37F4B28A22}"/>
              </a:ext>
            </a:extLst>
          </p:cNvPr>
          <p:cNvPicPr>
            <a:picLocks noChangeAspect="1"/>
          </p:cNvPicPr>
          <p:nvPr/>
        </p:nvPicPr>
        <p:blipFill>
          <a:blip r:embed="rId2"/>
          <a:stretch>
            <a:fillRect/>
          </a:stretch>
        </p:blipFill>
        <p:spPr>
          <a:xfrm>
            <a:off x="1110888" y="2303039"/>
            <a:ext cx="4042461" cy="2657918"/>
          </a:xfrm>
          <a:prstGeom prst="rect">
            <a:avLst/>
          </a:prstGeom>
        </p:spPr>
      </p:pic>
    </p:spTree>
    <p:extLst>
      <p:ext uri="{BB962C8B-B14F-4D97-AF65-F5344CB8AC3E}">
        <p14:creationId xmlns:p14="http://schemas.microsoft.com/office/powerpoint/2010/main" val="107771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7DB077-4724-17FD-7888-3CCC32F407B3}"/>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0DC508F4-F8BF-C25A-4DC2-DEB09F83E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8B4C7F5F-8321-2E5E-6F4D-8BDA27461D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9C02A456-4440-0728-50A2-AC36579F5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B7A387B7-BCEE-87BA-31C8-060F11C13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DD65B5-E926-7774-DECC-215362564191}"/>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29DC99CF-C740-0644-249A-50471F94B1D3}"/>
              </a:ext>
            </a:extLst>
          </p:cNvPr>
          <p:cNvSpPr>
            <a:spLocks noGrp="1"/>
          </p:cNvSpPr>
          <p:nvPr>
            <p:ph idx="1"/>
          </p:nvPr>
        </p:nvSpPr>
        <p:spPr>
          <a:xfrm>
            <a:off x="1143000" y="4554961"/>
            <a:ext cx="4422913" cy="1269753"/>
          </a:xfrm>
        </p:spPr>
        <p:txBody>
          <a:bodyPr vert="horz" lIns="91440" tIns="45720" rIns="91440" bIns="45720" rtlCol="0" anchor="b">
            <a:normAutofit/>
          </a:bodyPr>
          <a:lstStyle/>
          <a:p>
            <a:pPr marL="0" indent="0">
              <a:lnSpc>
                <a:spcPct val="110000"/>
              </a:lnSpc>
              <a:buNone/>
            </a:pPr>
            <a:r>
              <a:rPr lang="en-AU" sz="1800" dirty="0"/>
              <a:t>Create new layer use the bucket tool to make it black</a:t>
            </a:r>
          </a:p>
        </p:txBody>
      </p:sp>
      <p:pic>
        <p:nvPicPr>
          <p:cNvPr id="5" name="Picture 4" descr="A screen shot of a computer&#10;&#10;Description automatically generated">
            <a:extLst>
              <a:ext uri="{FF2B5EF4-FFF2-40B4-BE49-F238E27FC236}">
                <a16:creationId xmlns:a16="http://schemas.microsoft.com/office/drawing/2014/main" id="{D35C1CCD-CDF4-FA01-EF8E-AF4F11FDFE84}"/>
              </a:ext>
            </a:extLst>
          </p:cNvPr>
          <p:cNvPicPr>
            <a:picLocks noChangeAspect="1"/>
          </p:cNvPicPr>
          <p:nvPr/>
        </p:nvPicPr>
        <p:blipFill>
          <a:blip r:embed="rId2"/>
          <a:stretch>
            <a:fillRect/>
          </a:stretch>
        </p:blipFill>
        <p:spPr>
          <a:xfrm>
            <a:off x="1160890" y="2411210"/>
            <a:ext cx="4233197" cy="2501179"/>
          </a:xfrm>
          <a:prstGeom prst="rect">
            <a:avLst/>
          </a:prstGeom>
        </p:spPr>
      </p:pic>
    </p:spTree>
    <p:extLst>
      <p:ext uri="{BB962C8B-B14F-4D97-AF65-F5344CB8AC3E}">
        <p14:creationId xmlns:p14="http://schemas.microsoft.com/office/powerpoint/2010/main" val="2453775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8840A-EA75-87E1-0669-7A832F8871F4}"/>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924D7626-5BFA-0B05-F387-072BB09D7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CAA52363-BA53-6BC1-F551-591C1DB8BC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80525860-57F3-4A00-C24F-F56281DC9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E88DB2C8-EC95-BEAB-5F9A-7C80D56B8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ABC50AE-FAE7-C2F9-4CC5-80F41A157EC3}"/>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1F86A286-466D-7CA5-253B-DE913998A468}"/>
              </a:ext>
            </a:extLst>
          </p:cNvPr>
          <p:cNvSpPr>
            <a:spLocks noGrp="1"/>
          </p:cNvSpPr>
          <p:nvPr>
            <p:ph idx="1"/>
          </p:nvPr>
        </p:nvSpPr>
        <p:spPr>
          <a:xfrm>
            <a:off x="1188356" y="5231102"/>
            <a:ext cx="5463582" cy="1269753"/>
          </a:xfrm>
        </p:spPr>
        <p:txBody>
          <a:bodyPr vert="horz" lIns="91440" tIns="45720" rIns="91440" bIns="45720" rtlCol="0" anchor="b">
            <a:normAutofit/>
          </a:bodyPr>
          <a:lstStyle/>
          <a:p>
            <a:pPr marL="0" indent="0">
              <a:lnSpc>
                <a:spcPct val="110000"/>
              </a:lnSpc>
              <a:buNone/>
            </a:pPr>
            <a:r>
              <a:rPr lang="en-AU" sz="1800" dirty="0"/>
              <a:t>Add lens flare through ‘Filter – Render – Lens Flare’</a:t>
            </a:r>
          </a:p>
          <a:p>
            <a:pPr marL="0" indent="0">
              <a:lnSpc>
                <a:spcPct val="110000"/>
              </a:lnSpc>
              <a:buNone/>
            </a:pPr>
            <a:r>
              <a:rPr lang="en-AU" sz="1800" dirty="0"/>
              <a:t>Adjust brightness of lens to 83%</a:t>
            </a:r>
          </a:p>
          <a:p>
            <a:pPr marL="0" indent="0">
              <a:lnSpc>
                <a:spcPct val="110000"/>
              </a:lnSpc>
              <a:buNone/>
            </a:pPr>
            <a:endParaRPr lang="en-AU" sz="1800" dirty="0"/>
          </a:p>
        </p:txBody>
      </p:sp>
      <p:pic>
        <p:nvPicPr>
          <p:cNvPr id="5" name="Picture 4" descr="A screen shot of a computer&#10;&#10;Description automatically generated">
            <a:extLst>
              <a:ext uri="{FF2B5EF4-FFF2-40B4-BE49-F238E27FC236}">
                <a16:creationId xmlns:a16="http://schemas.microsoft.com/office/drawing/2014/main" id="{9C84CCA5-52D1-385D-0536-6F1934FC1DC4}"/>
              </a:ext>
            </a:extLst>
          </p:cNvPr>
          <p:cNvPicPr>
            <a:picLocks noChangeAspect="1"/>
          </p:cNvPicPr>
          <p:nvPr/>
        </p:nvPicPr>
        <p:blipFill>
          <a:blip r:embed="rId2"/>
          <a:stretch>
            <a:fillRect/>
          </a:stretch>
        </p:blipFill>
        <p:spPr>
          <a:xfrm>
            <a:off x="1188357" y="2176355"/>
            <a:ext cx="4624615" cy="2736034"/>
          </a:xfrm>
          <a:prstGeom prst="rect">
            <a:avLst/>
          </a:prstGeom>
        </p:spPr>
      </p:pic>
    </p:spTree>
    <p:extLst>
      <p:ext uri="{BB962C8B-B14F-4D97-AF65-F5344CB8AC3E}">
        <p14:creationId xmlns:p14="http://schemas.microsoft.com/office/powerpoint/2010/main" val="401634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05C25B-60C5-49DD-5763-654AC066974D}"/>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BD7AEF42-422E-1CEC-6772-C595D9337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2D6D8A14-3C46-FE09-D714-53E65BD54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6CE8B2B5-7E0D-A5E6-9269-E3997C292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586CF230-86E7-508C-01CB-F1ED12415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35CB43-2DE8-95C6-45D5-0C8AB8B28BE2}"/>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1CD01613-32DA-A832-C103-2E416755082D}"/>
              </a:ext>
            </a:extLst>
          </p:cNvPr>
          <p:cNvSpPr>
            <a:spLocks noGrp="1"/>
          </p:cNvSpPr>
          <p:nvPr>
            <p:ph idx="1"/>
          </p:nvPr>
        </p:nvSpPr>
        <p:spPr>
          <a:xfrm>
            <a:off x="1160891" y="5113850"/>
            <a:ext cx="4422913" cy="1269753"/>
          </a:xfrm>
        </p:spPr>
        <p:txBody>
          <a:bodyPr vert="horz" lIns="91440" tIns="45720" rIns="91440" bIns="45720" rtlCol="0" anchor="b">
            <a:normAutofit/>
          </a:bodyPr>
          <a:lstStyle/>
          <a:p>
            <a:pPr marL="0" indent="0">
              <a:lnSpc>
                <a:spcPct val="110000"/>
              </a:lnSpc>
              <a:buNone/>
            </a:pPr>
            <a:r>
              <a:rPr lang="en-AU" sz="1800" dirty="0"/>
              <a:t>Change layer from normal to screen</a:t>
            </a:r>
          </a:p>
          <a:p>
            <a:pPr marL="0" indent="0">
              <a:lnSpc>
                <a:spcPct val="110000"/>
              </a:lnSpc>
              <a:buNone/>
            </a:pPr>
            <a:endParaRPr lang="en-AU" sz="1800" dirty="0"/>
          </a:p>
        </p:txBody>
      </p:sp>
      <p:pic>
        <p:nvPicPr>
          <p:cNvPr id="5" name="Picture 4" descr="A screenshot of a car&#10;&#10;Description automatically generated">
            <a:extLst>
              <a:ext uri="{FF2B5EF4-FFF2-40B4-BE49-F238E27FC236}">
                <a16:creationId xmlns:a16="http://schemas.microsoft.com/office/drawing/2014/main" id="{BD85FC15-D1A6-D5E8-68BD-F24DDAB370BC}"/>
              </a:ext>
            </a:extLst>
          </p:cNvPr>
          <p:cNvPicPr>
            <a:picLocks noChangeAspect="1"/>
          </p:cNvPicPr>
          <p:nvPr/>
        </p:nvPicPr>
        <p:blipFill>
          <a:blip r:embed="rId2"/>
          <a:stretch>
            <a:fillRect/>
          </a:stretch>
        </p:blipFill>
        <p:spPr>
          <a:xfrm>
            <a:off x="1205716" y="2456194"/>
            <a:ext cx="4297479" cy="2537731"/>
          </a:xfrm>
          <a:prstGeom prst="rect">
            <a:avLst/>
          </a:prstGeom>
        </p:spPr>
      </p:pic>
    </p:spTree>
    <p:extLst>
      <p:ext uri="{BB962C8B-B14F-4D97-AF65-F5344CB8AC3E}">
        <p14:creationId xmlns:p14="http://schemas.microsoft.com/office/powerpoint/2010/main" val="382063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9011DC-11B4-785D-FFE4-270EB48AC2EC}"/>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C4763F98-F440-9E44-BAAE-05EE9791E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8F3CE4F5-CBC3-527E-2D7D-2632F4FCAC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A548EB10-8821-D3DE-BBF8-A57CC7DD0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E0AFB561-A53E-1573-FC55-6220D7BD1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AF1DF19-676A-4B90-1332-287536E53A6E}"/>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B4DFE305-13A8-8339-05A6-EE036EB5253E}"/>
              </a:ext>
            </a:extLst>
          </p:cNvPr>
          <p:cNvSpPr>
            <a:spLocks noGrp="1"/>
          </p:cNvSpPr>
          <p:nvPr>
            <p:ph idx="1"/>
          </p:nvPr>
        </p:nvSpPr>
        <p:spPr>
          <a:xfrm>
            <a:off x="1142998" y="5049255"/>
            <a:ext cx="4422913" cy="1269753"/>
          </a:xfrm>
        </p:spPr>
        <p:txBody>
          <a:bodyPr vert="horz" lIns="91440" tIns="45720" rIns="91440" bIns="45720" rtlCol="0" anchor="b">
            <a:normAutofit/>
          </a:bodyPr>
          <a:lstStyle/>
          <a:p>
            <a:pPr marL="0" indent="0">
              <a:lnSpc>
                <a:spcPct val="110000"/>
              </a:lnSpc>
              <a:buNone/>
            </a:pPr>
            <a:r>
              <a:rPr lang="en-AU" sz="1800" dirty="0"/>
              <a:t>Copy and paste lens flare</a:t>
            </a:r>
          </a:p>
          <a:p>
            <a:pPr marL="0" indent="0">
              <a:lnSpc>
                <a:spcPct val="110000"/>
              </a:lnSpc>
              <a:buNone/>
            </a:pPr>
            <a:r>
              <a:rPr lang="en-AU" sz="1800" dirty="0"/>
              <a:t>Move lens flares over car lights</a:t>
            </a:r>
          </a:p>
        </p:txBody>
      </p:sp>
      <p:pic>
        <p:nvPicPr>
          <p:cNvPr id="5" name="Picture 4" descr="A screenshot of a car&#10;&#10;Description automatically generated">
            <a:extLst>
              <a:ext uri="{FF2B5EF4-FFF2-40B4-BE49-F238E27FC236}">
                <a16:creationId xmlns:a16="http://schemas.microsoft.com/office/drawing/2014/main" id="{9A16B6A5-D9C9-96B8-8DF6-B8213338799F}"/>
              </a:ext>
            </a:extLst>
          </p:cNvPr>
          <p:cNvPicPr>
            <a:picLocks noChangeAspect="1"/>
          </p:cNvPicPr>
          <p:nvPr/>
        </p:nvPicPr>
        <p:blipFill>
          <a:blip r:embed="rId2"/>
          <a:stretch>
            <a:fillRect/>
          </a:stretch>
        </p:blipFill>
        <p:spPr>
          <a:xfrm>
            <a:off x="1142999" y="2465051"/>
            <a:ext cx="4367982" cy="2584204"/>
          </a:xfrm>
          <a:prstGeom prst="rect">
            <a:avLst/>
          </a:prstGeom>
        </p:spPr>
      </p:pic>
    </p:spTree>
    <p:extLst>
      <p:ext uri="{BB962C8B-B14F-4D97-AF65-F5344CB8AC3E}">
        <p14:creationId xmlns:p14="http://schemas.microsoft.com/office/powerpoint/2010/main" val="96096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189B4D-815E-E8DA-72FF-7578C3EE1E74}"/>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99B16836-3249-992F-B930-EF49951F6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5CEE2B0C-0D7B-5685-9465-C88E9EB56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A1939CE3-7AAC-A749-8388-C926C87DD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480C66C4-9132-6554-7BD0-61D648184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03DB706-A303-F4C3-AC3D-D2D005A47CDA}"/>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A601C03C-50DA-F729-0DFC-72C85F17603C}"/>
              </a:ext>
            </a:extLst>
          </p:cNvPr>
          <p:cNvSpPr>
            <a:spLocks noGrp="1"/>
          </p:cNvSpPr>
          <p:nvPr>
            <p:ph idx="1"/>
          </p:nvPr>
        </p:nvSpPr>
        <p:spPr>
          <a:xfrm>
            <a:off x="1128237" y="5028754"/>
            <a:ext cx="4422913" cy="1269753"/>
          </a:xfrm>
        </p:spPr>
        <p:txBody>
          <a:bodyPr vert="horz" lIns="91440" tIns="45720" rIns="91440" bIns="45720" rtlCol="0" anchor="b">
            <a:normAutofit/>
          </a:bodyPr>
          <a:lstStyle/>
          <a:p>
            <a:pPr marL="0" indent="0">
              <a:lnSpc>
                <a:spcPct val="110000"/>
              </a:lnSpc>
              <a:buNone/>
            </a:pPr>
            <a:r>
              <a:rPr lang="en-AU" sz="1800" dirty="0"/>
              <a:t>Add a new layer</a:t>
            </a:r>
          </a:p>
          <a:p>
            <a:pPr marL="0" indent="0">
              <a:lnSpc>
                <a:spcPct val="110000"/>
              </a:lnSpc>
              <a:buNone/>
            </a:pPr>
            <a:r>
              <a:rPr lang="en-AU" sz="1800" dirty="0"/>
              <a:t>Copy and paste an image of cloud texture</a:t>
            </a:r>
          </a:p>
        </p:txBody>
      </p:sp>
      <p:pic>
        <p:nvPicPr>
          <p:cNvPr id="4" name="Picture 3" descr="A screenshot of a computer&#10;&#10;Description automatically generated">
            <a:extLst>
              <a:ext uri="{FF2B5EF4-FFF2-40B4-BE49-F238E27FC236}">
                <a16:creationId xmlns:a16="http://schemas.microsoft.com/office/drawing/2014/main" id="{7517D0C5-A534-A1CB-20F6-EDBBBDEA609D}"/>
              </a:ext>
            </a:extLst>
          </p:cNvPr>
          <p:cNvPicPr>
            <a:picLocks noChangeAspect="1"/>
          </p:cNvPicPr>
          <p:nvPr/>
        </p:nvPicPr>
        <p:blipFill>
          <a:blip r:embed="rId2"/>
          <a:stretch>
            <a:fillRect/>
          </a:stretch>
        </p:blipFill>
        <p:spPr>
          <a:xfrm>
            <a:off x="1128237" y="2416930"/>
            <a:ext cx="4222725" cy="2495459"/>
          </a:xfrm>
          <a:prstGeom prst="rect">
            <a:avLst/>
          </a:prstGeom>
        </p:spPr>
      </p:pic>
    </p:spTree>
    <p:extLst>
      <p:ext uri="{BB962C8B-B14F-4D97-AF65-F5344CB8AC3E}">
        <p14:creationId xmlns:p14="http://schemas.microsoft.com/office/powerpoint/2010/main" val="2392366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046680-A993-2D88-7C0F-0787AE01DE36}"/>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FFCC2C98-ADED-BBA3-78C7-1A0D94A35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8CDBD76F-923C-29C8-3E8D-45B42AD7B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EC2A0094-816D-39B7-F257-B5EA3BE83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EAC9EFA1-3FC2-5ED6-BAE9-143F3463A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FF90EB-4690-D295-06A4-60AC20B81B18}"/>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81AD2E79-6366-6679-F012-93AAA6980D68}"/>
              </a:ext>
            </a:extLst>
          </p:cNvPr>
          <p:cNvSpPr>
            <a:spLocks noGrp="1"/>
          </p:cNvSpPr>
          <p:nvPr>
            <p:ph idx="1"/>
          </p:nvPr>
        </p:nvSpPr>
        <p:spPr>
          <a:xfrm>
            <a:off x="1160890" y="5036487"/>
            <a:ext cx="4422913" cy="1269753"/>
          </a:xfrm>
        </p:spPr>
        <p:txBody>
          <a:bodyPr vert="horz" lIns="91440" tIns="45720" rIns="91440" bIns="45720" rtlCol="0" anchor="b">
            <a:normAutofit/>
          </a:bodyPr>
          <a:lstStyle/>
          <a:p>
            <a:pPr marL="0" indent="0">
              <a:lnSpc>
                <a:spcPct val="110000"/>
              </a:lnSpc>
              <a:buNone/>
            </a:pPr>
            <a:r>
              <a:rPr lang="en-AU" sz="1800" dirty="0"/>
              <a:t>Hold ALT and add a black screen.</a:t>
            </a:r>
          </a:p>
          <a:p>
            <a:pPr marL="0" indent="0">
              <a:lnSpc>
                <a:spcPct val="110000"/>
              </a:lnSpc>
              <a:buNone/>
            </a:pPr>
            <a:r>
              <a:rPr lang="en-AU" sz="1800" dirty="0"/>
              <a:t>Change layer from normal to screen</a:t>
            </a:r>
          </a:p>
        </p:txBody>
      </p:sp>
      <p:pic>
        <p:nvPicPr>
          <p:cNvPr id="4" name="Picture 3" descr="A screenshot of a car&#10;&#10;Description automatically generated">
            <a:extLst>
              <a:ext uri="{FF2B5EF4-FFF2-40B4-BE49-F238E27FC236}">
                <a16:creationId xmlns:a16="http://schemas.microsoft.com/office/drawing/2014/main" id="{9A944133-C5A6-4910-BBBC-766A9E4743DC}"/>
              </a:ext>
            </a:extLst>
          </p:cNvPr>
          <p:cNvPicPr>
            <a:picLocks noChangeAspect="1"/>
          </p:cNvPicPr>
          <p:nvPr/>
        </p:nvPicPr>
        <p:blipFill>
          <a:blip r:embed="rId2"/>
          <a:stretch>
            <a:fillRect/>
          </a:stretch>
        </p:blipFill>
        <p:spPr>
          <a:xfrm>
            <a:off x="1160890" y="2404737"/>
            <a:ext cx="4309926" cy="2558452"/>
          </a:xfrm>
          <a:prstGeom prst="rect">
            <a:avLst/>
          </a:prstGeom>
        </p:spPr>
      </p:pic>
    </p:spTree>
    <p:extLst>
      <p:ext uri="{BB962C8B-B14F-4D97-AF65-F5344CB8AC3E}">
        <p14:creationId xmlns:p14="http://schemas.microsoft.com/office/powerpoint/2010/main" val="3386216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5AAE64-74B7-0BF0-836D-FA518BDDD089}"/>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A46603D6-97E8-B825-D98B-E0F0F7EA0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60FF3733-0C2E-A4BD-8334-1E1F2DCC6D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A7734323-51C4-5328-11F3-36E5F1EAD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86C1875E-842B-37BF-E494-12EE91634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6B3E4-F1A4-8A3D-9E2C-5D9DD5E3EF8A}"/>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3E9D5706-FC7A-CD64-B109-A0250D011B6C}"/>
              </a:ext>
            </a:extLst>
          </p:cNvPr>
          <p:cNvSpPr>
            <a:spLocks noGrp="1"/>
          </p:cNvSpPr>
          <p:nvPr>
            <p:ph idx="1"/>
          </p:nvPr>
        </p:nvSpPr>
        <p:spPr>
          <a:xfrm>
            <a:off x="1181100" y="5012205"/>
            <a:ext cx="4422913" cy="1269753"/>
          </a:xfrm>
        </p:spPr>
        <p:txBody>
          <a:bodyPr vert="horz" lIns="91440" tIns="45720" rIns="91440" bIns="45720" rtlCol="0" anchor="b">
            <a:normAutofit/>
          </a:bodyPr>
          <a:lstStyle/>
          <a:p>
            <a:pPr marL="0" indent="0">
              <a:lnSpc>
                <a:spcPct val="110000"/>
              </a:lnSpc>
              <a:buNone/>
            </a:pPr>
            <a:r>
              <a:rPr lang="en-AU" sz="1800" dirty="0"/>
              <a:t>Use a brush tool at 30% flow and use it on the edges and mainly the back of the car.</a:t>
            </a:r>
          </a:p>
        </p:txBody>
      </p:sp>
      <p:pic>
        <p:nvPicPr>
          <p:cNvPr id="4" name="Picture 3" descr="A screenshot of a computer&#10;&#10;Description automatically generated">
            <a:extLst>
              <a:ext uri="{FF2B5EF4-FFF2-40B4-BE49-F238E27FC236}">
                <a16:creationId xmlns:a16="http://schemas.microsoft.com/office/drawing/2014/main" id="{0C1A84A4-DC1C-FB5E-0880-30D2C77DF21F}"/>
              </a:ext>
            </a:extLst>
          </p:cNvPr>
          <p:cNvPicPr>
            <a:picLocks noChangeAspect="1"/>
          </p:cNvPicPr>
          <p:nvPr/>
        </p:nvPicPr>
        <p:blipFill>
          <a:blip r:embed="rId2"/>
          <a:stretch>
            <a:fillRect/>
          </a:stretch>
        </p:blipFill>
        <p:spPr>
          <a:xfrm>
            <a:off x="1188357" y="2448279"/>
            <a:ext cx="4367270" cy="2585718"/>
          </a:xfrm>
          <a:prstGeom prst="rect">
            <a:avLst/>
          </a:prstGeom>
        </p:spPr>
      </p:pic>
    </p:spTree>
    <p:extLst>
      <p:ext uri="{BB962C8B-B14F-4D97-AF65-F5344CB8AC3E}">
        <p14:creationId xmlns:p14="http://schemas.microsoft.com/office/powerpoint/2010/main" val="2926377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0010B0-0D35-4EA5-1D86-7817EB057D6D}"/>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DB0585A9-43D6-85F2-81A3-FB539D922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2" name="Straight Connector 41">
            <a:extLst>
              <a:ext uri="{FF2B5EF4-FFF2-40B4-BE49-F238E27FC236}">
                <a16:creationId xmlns:a16="http://schemas.microsoft.com/office/drawing/2014/main" id="{DF28BB7D-E999-A23A-D013-FB3842F03C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94B7A77A-FFA2-01CC-3401-B61D3B6CC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A1054EBF-CA3E-B006-0137-4965F82CC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8F1FF5-938E-30DF-1020-D598B7E397D5}"/>
              </a:ext>
            </a:extLst>
          </p:cNvPr>
          <p:cNvSpPr>
            <a:spLocks noGrp="1"/>
          </p:cNvSpPr>
          <p:nvPr>
            <p:ph type="title"/>
          </p:nvPr>
        </p:nvSpPr>
        <p:spPr>
          <a:xfrm>
            <a:off x="1160891" y="1061686"/>
            <a:ext cx="6939044" cy="2789017"/>
          </a:xfrm>
        </p:spPr>
        <p:txBody>
          <a:bodyPr vert="horz" lIns="91440" tIns="45720" rIns="91440" bIns="45720" rtlCol="0" anchor="t">
            <a:normAutofit/>
          </a:bodyPr>
          <a:lstStyle/>
          <a:p>
            <a:r>
              <a:rPr lang="en-US" sz="5100" cap="all" spc="300"/>
              <a:t>Documentation</a:t>
            </a:r>
          </a:p>
        </p:txBody>
      </p:sp>
      <p:sp>
        <p:nvSpPr>
          <p:cNvPr id="3" name="Content Placeholder 2">
            <a:extLst>
              <a:ext uri="{FF2B5EF4-FFF2-40B4-BE49-F238E27FC236}">
                <a16:creationId xmlns:a16="http://schemas.microsoft.com/office/drawing/2014/main" id="{F39DCE99-4BC6-EE89-4A14-6705541D5645}"/>
              </a:ext>
            </a:extLst>
          </p:cNvPr>
          <p:cNvSpPr>
            <a:spLocks noGrp="1"/>
          </p:cNvSpPr>
          <p:nvPr>
            <p:ph idx="1"/>
          </p:nvPr>
        </p:nvSpPr>
        <p:spPr>
          <a:xfrm>
            <a:off x="1181100" y="5012205"/>
            <a:ext cx="4422913" cy="1269753"/>
          </a:xfrm>
        </p:spPr>
        <p:txBody>
          <a:bodyPr vert="horz" lIns="91440" tIns="45720" rIns="91440" bIns="45720" rtlCol="0" anchor="b">
            <a:normAutofit fontScale="77500" lnSpcReduction="20000"/>
          </a:bodyPr>
          <a:lstStyle/>
          <a:p>
            <a:pPr marL="0" indent="0">
              <a:lnSpc>
                <a:spcPct val="110000"/>
              </a:lnSpc>
              <a:buNone/>
            </a:pPr>
            <a:r>
              <a:rPr lang="en-AU" sz="1800" dirty="0"/>
              <a:t>Double click on the smoke layer.</a:t>
            </a:r>
          </a:p>
          <a:p>
            <a:pPr marL="0" indent="0">
              <a:lnSpc>
                <a:spcPct val="110000"/>
              </a:lnSpc>
              <a:buNone/>
            </a:pPr>
            <a:r>
              <a:rPr lang="en-AU" sz="1800" dirty="0"/>
              <a:t>Add a gradient overlay.</a:t>
            </a:r>
          </a:p>
          <a:p>
            <a:pPr marL="0" indent="0">
              <a:lnSpc>
                <a:spcPct val="110000"/>
              </a:lnSpc>
              <a:buNone/>
            </a:pPr>
            <a:r>
              <a:rPr lang="en-AU" sz="1800" dirty="0"/>
              <a:t>Select the last option in the red folder.</a:t>
            </a:r>
          </a:p>
          <a:p>
            <a:pPr marL="0" indent="0">
              <a:lnSpc>
                <a:spcPct val="110000"/>
              </a:lnSpc>
              <a:buNone/>
            </a:pPr>
            <a:r>
              <a:rPr lang="en-AU" sz="1800" dirty="0"/>
              <a:t>Make opacity 23%</a:t>
            </a:r>
          </a:p>
        </p:txBody>
      </p:sp>
      <p:pic>
        <p:nvPicPr>
          <p:cNvPr id="8" name="Picture 7">
            <a:extLst>
              <a:ext uri="{FF2B5EF4-FFF2-40B4-BE49-F238E27FC236}">
                <a16:creationId xmlns:a16="http://schemas.microsoft.com/office/drawing/2014/main" id="{FB3903C4-2682-5738-50D0-11DB019A8439}"/>
              </a:ext>
            </a:extLst>
          </p:cNvPr>
          <p:cNvPicPr>
            <a:picLocks noChangeAspect="1"/>
          </p:cNvPicPr>
          <p:nvPr/>
        </p:nvPicPr>
        <p:blipFill>
          <a:blip r:embed="rId2"/>
          <a:stretch>
            <a:fillRect/>
          </a:stretch>
        </p:blipFill>
        <p:spPr>
          <a:xfrm>
            <a:off x="1098528" y="1941700"/>
            <a:ext cx="4604255" cy="2720451"/>
          </a:xfrm>
          <a:prstGeom prst="rect">
            <a:avLst/>
          </a:prstGeom>
        </p:spPr>
      </p:pic>
    </p:spTree>
    <p:extLst>
      <p:ext uri="{BB962C8B-B14F-4D97-AF65-F5344CB8AC3E}">
        <p14:creationId xmlns:p14="http://schemas.microsoft.com/office/powerpoint/2010/main" val="4111413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C6FA-6EB6-0225-C691-4016433B9D67}"/>
              </a:ext>
            </a:extLst>
          </p:cNvPr>
          <p:cNvSpPr>
            <a:spLocks noGrp="1"/>
          </p:cNvSpPr>
          <p:nvPr>
            <p:ph type="title"/>
          </p:nvPr>
        </p:nvSpPr>
        <p:spPr/>
        <p:txBody>
          <a:bodyPr/>
          <a:lstStyle/>
          <a:p>
            <a:r>
              <a:rPr lang="en-AU" dirty="0"/>
              <a:t>Final Photo for context</a:t>
            </a:r>
          </a:p>
        </p:txBody>
      </p:sp>
      <p:pic>
        <p:nvPicPr>
          <p:cNvPr id="4" name="Picture 3">
            <a:extLst>
              <a:ext uri="{FF2B5EF4-FFF2-40B4-BE49-F238E27FC236}">
                <a16:creationId xmlns:a16="http://schemas.microsoft.com/office/drawing/2014/main" id="{33A7F8E0-FF69-5C20-BCC9-2FBBCC44D8E1}"/>
              </a:ext>
            </a:extLst>
          </p:cNvPr>
          <p:cNvPicPr>
            <a:picLocks noChangeAspect="1"/>
          </p:cNvPicPr>
          <p:nvPr/>
        </p:nvPicPr>
        <p:blipFill>
          <a:blip r:embed="rId2"/>
          <a:stretch>
            <a:fillRect/>
          </a:stretch>
        </p:blipFill>
        <p:spPr>
          <a:xfrm>
            <a:off x="1143000" y="1938210"/>
            <a:ext cx="5952237" cy="3962688"/>
          </a:xfrm>
          <a:prstGeom prst="rect">
            <a:avLst/>
          </a:prstGeom>
        </p:spPr>
      </p:pic>
    </p:spTree>
    <p:extLst>
      <p:ext uri="{BB962C8B-B14F-4D97-AF65-F5344CB8AC3E}">
        <p14:creationId xmlns:p14="http://schemas.microsoft.com/office/powerpoint/2010/main" val="1721927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658F-E92D-9828-E588-707F84DFB61C}"/>
              </a:ext>
            </a:extLst>
          </p:cNvPr>
          <p:cNvSpPr>
            <a:spLocks noGrp="1"/>
          </p:cNvSpPr>
          <p:nvPr>
            <p:ph type="title"/>
          </p:nvPr>
        </p:nvSpPr>
        <p:spPr/>
        <p:txBody>
          <a:bodyPr/>
          <a:lstStyle/>
          <a:p>
            <a:r>
              <a:rPr lang="en-AU" dirty="0"/>
              <a:t>Self Reflection</a:t>
            </a:r>
          </a:p>
        </p:txBody>
      </p:sp>
      <p:sp>
        <p:nvSpPr>
          <p:cNvPr id="3" name="Content Placeholder 2">
            <a:extLst>
              <a:ext uri="{FF2B5EF4-FFF2-40B4-BE49-F238E27FC236}">
                <a16:creationId xmlns:a16="http://schemas.microsoft.com/office/drawing/2014/main" id="{6D28663E-9CA6-60A3-BF28-70B06D9BC57A}"/>
              </a:ext>
            </a:extLst>
          </p:cNvPr>
          <p:cNvSpPr>
            <a:spLocks noGrp="1" noChangeArrowheads="1"/>
          </p:cNvSpPr>
          <p:nvPr>
            <p:ph idx="1"/>
          </p:nvPr>
        </p:nvSpPr>
        <p:spPr bwMode="auto">
          <a:xfrm>
            <a:off x="1143000" y="2089045"/>
            <a:ext cx="10046888" cy="387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600" dirty="0"/>
              <a:t>Working on this project has been both challenging and rewarding. Through the process, I gained a deeper understanding of how to use Adobe Photoshop to create a dynamic composition, especially with techniques like layering, blending, and effects like lens flare and smoke. These skills allowed me to convey the powerful themes of progress and its complexities in a visually impactful way.</a:t>
            </a:r>
          </a:p>
          <a:p>
            <a:r>
              <a:rPr lang="en-US" sz="1600" dirty="0"/>
              <a:t>I also learned the importance of balancing aesthetic appeal with meaningful symbolism. While I enjoyed creating a striking image, integrating elements like smoke and light to represent the duality of innovation added depth to my work. Reflecting on my initial concept and seeing how it evolved throughout the project has been insightful—I’m proud of how the final piece conveys both excitement and caution, following my original intent.</a:t>
            </a:r>
          </a:p>
          <a:p>
            <a:r>
              <a:rPr lang="en-US" sz="1600" dirty="0"/>
              <a:t>If I were to approach this again, I would experiment more with color grading to achieve even more contrast and mood, adding further depth to the concept. Overall, this project has improved my technical skills and pushed me to think more critically about the message behind my art.</a:t>
            </a:r>
          </a:p>
        </p:txBody>
      </p:sp>
    </p:spTree>
    <p:extLst>
      <p:ext uri="{BB962C8B-B14F-4D97-AF65-F5344CB8AC3E}">
        <p14:creationId xmlns:p14="http://schemas.microsoft.com/office/powerpoint/2010/main" val="1400120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FBD8-B58E-FF67-88A7-5BF494894042}"/>
              </a:ext>
            </a:extLst>
          </p:cNvPr>
          <p:cNvSpPr>
            <a:spLocks noGrp="1"/>
          </p:cNvSpPr>
          <p:nvPr>
            <p:ph type="title"/>
          </p:nvPr>
        </p:nvSpPr>
        <p:spPr/>
        <p:txBody>
          <a:bodyPr/>
          <a:lstStyle/>
          <a:p>
            <a:r>
              <a:rPr lang="en-AU" dirty="0"/>
              <a:t>Final Artwork</a:t>
            </a:r>
          </a:p>
        </p:txBody>
      </p:sp>
      <p:pic>
        <p:nvPicPr>
          <p:cNvPr id="4" name="Picture 3">
            <a:extLst>
              <a:ext uri="{FF2B5EF4-FFF2-40B4-BE49-F238E27FC236}">
                <a16:creationId xmlns:a16="http://schemas.microsoft.com/office/drawing/2014/main" id="{6D63EAD9-85BC-3317-22EF-543BC9BD8F6B}"/>
              </a:ext>
            </a:extLst>
          </p:cNvPr>
          <p:cNvPicPr>
            <a:picLocks noChangeAspect="1"/>
          </p:cNvPicPr>
          <p:nvPr/>
        </p:nvPicPr>
        <p:blipFill>
          <a:blip r:embed="rId2"/>
          <a:stretch>
            <a:fillRect/>
          </a:stretch>
        </p:blipFill>
        <p:spPr>
          <a:xfrm>
            <a:off x="1143000" y="2354794"/>
            <a:ext cx="4877996" cy="3247515"/>
          </a:xfrm>
          <a:prstGeom prst="rect">
            <a:avLst/>
          </a:prstGeom>
        </p:spPr>
      </p:pic>
    </p:spTree>
    <p:extLst>
      <p:ext uri="{BB962C8B-B14F-4D97-AF65-F5344CB8AC3E}">
        <p14:creationId xmlns:p14="http://schemas.microsoft.com/office/powerpoint/2010/main" val="2472510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E328-8ED9-9DDA-FBB6-B08DB46C0EB3}"/>
              </a:ext>
            </a:extLst>
          </p:cNvPr>
          <p:cNvSpPr>
            <a:spLocks noGrp="1"/>
          </p:cNvSpPr>
          <p:nvPr>
            <p:ph type="title"/>
          </p:nvPr>
        </p:nvSpPr>
        <p:spPr/>
        <p:txBody>
          <a:bodyPr/>
          <a:lstStyle/>
          <a:p>
            <a:r>
              <a:rPr lang="en-AU"/>
              <a:t>Core Concepts</a:t>
            </a:r>
            <a:endParaRPr lang="en-AU" dirty="0"/>
          </a:p>
        </p:txBody>
      </p:sp>
      <p:sp>
        <p:nvSpPr>
          <p:cNvPr id="3" name="Content Placeholder 2">
            <a:extLst>
              <a:ext uri="{FF2B5EF4-FFF2-40B4-BE49-F238E27FC236}">
                <a16:creationId xmlns:a16="http://schemas.microsoft.com/office/drawing/2014/main" id="{03C36F42-FC30-F2AB-42B1-41B17635519F}"/>
              </a:ext>
            </a:extLst>
          </p:cNvPr>
          <p:cNvSpPr>
            <a:spLocks noGrp="1"/>
          </p:cNvSpPr>
          <p:nvPr>
            <p:ph idx="1"/>
          </p:nvPr>
        </p:nvSpPr>
        <p:spPr/>
        <p:txBody>
          <a:bodyPr/>
          <a:lstStyle/>
          <a:p>
            <a:r>
              <a:rPr lang="en-US" dirty="0"/>
              <a:t>Speed and Power</a:t>
            </a:r>
          </a:p>
          <a:p>
            <a:pPr marL="0" indent="0">
              <a:buNone/>
            </a:pPr>
            <a:r>
              <a:rPr lang="en-US" dirty="0"/>
              <a:t>The car </a:t>
            </a:r>
            <a:r>
              <a:rPr lang="en-AU" dirty="0"/>
              <a:t>symbolises</a:t>
            </a:r>
            <a:r>
              <a:rPr lang="en-US" dirty="0"/>
              <a:t> human innovation, technology, and the relentless drive for speed and power. It represents society's ambition to push boundaries and accelerate progress, both literally and metaphorically. The sleekness and motion of the car suggest energy and momentum, reflecting humanity’s quest for greater efficiency and control over the environment.</a:t>
            </a:r>
            <a:endParaRPr lang="en-AU" dirty="0"/>
          </a:p>
        </p:txBody>
      </p:sp>
    </p:spTree>
    <p:extLst>
      <p:ext uri="{BB962C8B-B14F-4D97-AF65-F5344CB8AC3E}">
        <p14:creationId xmlns:p14="http://schemas.microsoft.com/office/powerpoint/2010/main" val="444557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2E09-BF74-63E2-EF07-1946A326997E}"/>
              </a:ext>
            </a:extLst>
          </p:cNvPr>
          <p:cNvSpPr>
            <a:spLocks noGrp="1"/>
          </p:cNvSpPr>
          <p:nvPr>
            <p:ph type="title"/>
          </p:nvPr>
        </p:nvSpPr>
        <p:spPr/>
        <p:txBody>
          <a:bodyPr/>
          <a:lstStyle/>
          <a:p>
            <a:r>
              <a:rPr lang="en-AU" dirty="0"/>
              <a:t>Core Concepts</a:t>
            </a:r>
          </a:p>
        </p:txBody>
      </p:sp>
      <p:sp>
        <p:nvSpPr>
          <p:cNvPr id="3" name="Content Placeholder 2">
            <a:extLst>
              <a:ext uri="{FF2B5EF4-FFF2-40B4-BE49-F238E27FC236}">
                <a16:creationId xmlns:a16="http://schemas.microsoft.com/office/drawing/2014/main" id="{B092ED84-0BBA-FCD7-BA77-DDF91658DE82}"/>
              </a:ext>
            </a:extLst>
          </p:cNvPr>
          <p:cNvSpPr>
            <a:spLocks noGrp="1"/>
          </p:cNvSpPr>
          <p:nvPr>
            <p:ph idx="1"/>
          </p:nvPr>
        </p:nvSpPr>
        <p:spPr/>
        <p:txBody>
          <a:bodyPr/>
          <a:lstStyle/>
          <a:p>
            <a:r>
              <a:rPr lang="en-US" dirty="0"/>
              <a:t>Duality of Progress</a:t>
            </a:r>
          </a:p>
          <a:p>
            <a:pPr marL="0" indent="0">
              <a:buNone/>
            </a:pPr>
            <a:r>
              <a:rPr lang="en-US" dirty="0"/>
              <a:t>The artwork explores the contrast between progress and its consequences. The lens flare represents the optimism and bright future that technological advancements promise, </a:t>
            </a:r>
            <a:r>
              <a:rPr lang="en-US" dirty="0" err="1"/>
              <a:t>symbolising</a:t>
            </a:r>
            <a:r>
              <a:rPr lang="en-US" dirty="0"/>
              <a:t> hope and enlightenment. However, the presence of smoke adds complexity, highlighting the challenges and consequences that come with progress, such as environmental damage or ethical dilemmas. This duality makes the viewer reflect on how power and progress come with risks and responsibilities.</a:t>
            </a:r>
            <a:endParaRPr lang="en-AU" dirty="0"/>
          </a:p>
        </p:txBody>
      </p:sp>
    </p:spTree>
    <p:extLst>
      <p:ext uri="{BB962C8B-B14F-4D97-AF65-F5344CB8AC3E}">
        <p14:creationId xmlns:p14="http://schemas.microsoft.com/office/powerpoint/2010/main" val="2813714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9FF47-F86E-3299-393F-BA080ABC6DD7}"/>
              </a:ext>
            </a:extLst>
          </p:cNvPr>
          <p:cNvSpPr>
            <a:spLocks noGrp="1"/>
          </p:cNvSpPr>
          <p:nvPr>
            <p:ph type="title"/>
          </p:nvPr>
        </p:nvSpPr>
        <p:spPr/>
        <p:txBody>
          <a:bodyPr/>
          <a:lstStyle/>
          <a:p>
            <a:r>
              <a:rPr lang="en-AU" dirty="0"/>
              <a:t>Core Concepts</a:t>
            </a:r>
          </a:p>
        </p:txBody>
      </p:sp>
      <p:sp>
        <p:nvSpPr>
          <p:cNvPr id="3" name="Content Placeholder 2">
            <a:extLst>
              <a:ext uri="{FF2B5EF4-FFF2-40B4-BE49-F238E27FC236}">
                <a16:creationId xmlns:a16="http://schemas.microsoft.com/office/drawing/2014/main" id="{6454B3CB-28C8-63A1-F581-0CDEB9644072}"/>
              </a:ext>
            </a:extLst>
          </p:cNvPr>
          <p:cNvSpPr>
            <a:spLocks noGrp="1"/>
          </p:cNvSpPr>
          <p:nvPr>
            <p:ph idx="1"/>
          </p:nvPr>
        </p:nvSpPr>
        <p:spPr/>
        <p:txBody>
          <a:bodyPr/>
          <a:lstStyle/>
          <a:p>
            <a:r>
              <a:rPr lang="en-US" dirty="0"/>
              <a:t>The artwork evokes feelings of excitement and tension from the audience. The dynamic car and bright lens flare inspire feelings of exhilaration and awe, highlighting the thrill of progress and the power of human innovation. At the same time, the dark, swirling smoke introduces a sense of unease, prompting viewers to question the sustainability of such rapid advancement. This contrast creates a sense of conflict between optimism and caution, encouraging the audience to reflect on the emotional complexity of chasing power and progress.</a:t>
            </a:r>
            <a:endParaRPr lang="en-AU" dirty="0"/>
          </a:p>
        </p:txBody>
      </p:sp>
    </p:spTree>
    <p:extLst>
      <p:ext uri="{BB962C8B-B14F-4D97-AF65-F5344CB8AC3E}">
        <p14:creationId xmlns:p14="http://schemas.microsoft.com/office/powerpoint/2010/main" val="2340185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89C4-1E4E-96B3-0C46-566F9D49BE9A}"/>
              </a:ext>
            </a:extLst>
          </p:cNvPr>
          <p:cNvSpPr>
            <a:spLocks noGrp="1"/>
          </p:cNvSpPr>
          <p:nvPr>
            <p:ph type="title"/>
          </p:nvPr>
        </p:nvSpPr>
        <p:spPr/>
        <p:txBody>
          <a:bodyPr/>
          <a:lstStyle/>
          <a:p>
            <a:r>
              <a:rPr lang="en-AU" dirty="0"/>
              <a:t>Inspiration</a:t>
            </a:r>
          </a:p>
        </p:txBody>
      </p:sp>
      <p:sp>
        <p:nvSpPr>
          <p:cNvPr id="3" name="Content Placeholder 2">
            <a:extLst>
              <a:ext uri="{FF2B5EF4-FFF2-40B4-BE49-F238E27FC236}">
                <a16:creationId xmlns:a16="http://schemas.microsoft.com/office/drawing/2014/main" id="{92C0B6C3-6FC2-2D21-A7A8-A5F5D81936D1}"/>
              </a:ext>
            </a:extLst>
          </p:cNvPr>
          <p:cNvSpPr>
            <a:spLocks noGrp="1"/>
          </p:cNvSpPr>
          <p:nvPr>
            <p:ph idx="1"/>
          </p:nvPr>
        </p:nvSpPr>
        <p:spPr>
          <a:xfrm>
            <a:off x="1143000" y="1958538"/>
            <a:ext cx="9905999" cy="3567118"/>
          </a:xfrm>
        </p:spPr>
        <p:txBody>
          <a:bodyPr>
            <a:noAutofit/>
          </a:bodyPr>
          <a:lstStyle/>
          <a:p>
            <a:r>
              <a:rPr lang="en-US" dirty="0"/>
              <a:t>This piece reflects my inspiration from the power of technological innovation, </a:t>
            </a:r>
            <a:r>
              <a:rPr lang="en-US" dirty="0" err="1"/>
              <a:t>symbolised</a:t>
            </a:r>
            <a:r>
              <a:rPr lang="en-US" dirty="0"/>
              <a:t> by the car and its lens flare. The flare conveys energy and ambition, while the smoke represents the hidden challenges of rapid advancement, like pollution and uncertainty. Together, these elements evoke excitement and caution, inviting viewers to reflect on the dual impact of progress.</a:t>
            </a:r>
          </a:p>
          <a:p>
            <a:r>
              <a:rPr lang="en-US" dirty="0"/>
              <a:t>I also like the look of dynamic art pieces, this is why I chose to do a car with the lens flare and smoke.</a:t>
            </a:r>
            <a:endParaRPr lang="en-AU" dirty="0"/>
          </a:p>
        </p:txBody>
      </p:sp>
    </p:spTree>
    <p:extLst>
      <p:ext uri="{BB962C8B-B14F-4D97-AF65-F5344CB8AC3E}">
        <p14:creationId xmlns:p14="http://schemas.microsoft.com/office/powerpoint/2010/main" val="1815412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18" descr="Car Light Flare Images - Free Download on Freepik">
            <a:extLst>
              <a:ext uri="{FF2B5EF4-FFF2-40B4-BE49-F238E27FC236}">
                <a16:creationId xmlns:a16="http://schemas.microsoft.com/office/drawing/2014/main" id="{83FA944C-D06A-F2ED-C141-1B971E9B6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223" y="2742696"/>
            <a:ext cx="2981325" cy="2114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A34704-E319-BA8B-C349-6D876E82DF4B}"/>
              </a:ext>
            </a:extLst>
          </p:cNvPr>
          <p:cNvSpPr>
            <a:spLocks noGrp="1"/>
          </p:cNvSpPr>
          <p:nvPr>
            <p:ph type="title"/>
          </p:nvPr>
        </p:nvSpPr>
        <p:spPr/>
        <p:txBody>
          <a:bodyPr/>
          <a:lstStyle/>
          <a:p>
            <a:r>
              <a:rPr lang="en-AU"/>
              <a:t>Inspiration</a:t>
            </a:r>
            <a:endParaRPr lang="en-AU" dirty="0"/>
          </a:p>
        </p:txBody>
      </p:sp>
      <p:pic>
        <p:nvPicPr>
          <p:cNvPr id="2060" name="Picture 12" descr="1000+ Car Wallpapers [Download] | Unsplash">
            <a:extLst>
              <a:ext uri="{FF2B5EF4-FFF2-40B4-BE49-F238E27FC236}">
                <a16:creationId xmlns:a16="http://schemas.microsoft.com/office/drawing/2014/main" id="{EF029577-2677-A53B-EF62-CF6883007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767" y="2336469"/>
            <a:ext cx="1054100" cy="158115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4" descr="100,000+ Best Car Wallpapers Photos · 100% Free Download · Pexels Stock  Photos">
            <a:extLst>
              <a:ext uri="{FF2B5EF4-FFF2-40B4-BE49-F238E27FC236}">
                <a16:creationId xmlns:a16="http://schemas.microsoft.com/office/drawing/2014/main" id="{4C2B13FF-58F5-977C-6EFE-1CED49E9E1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3" name="Picture 12">
            <a:extLst>
              <a:ext uri="{FF2B5EF4-FFF2-40B4-BE49-F238E27FC236}">
                <a16:creationId xmlns:a16="http://schemas.microsoft.com/office/drawing/2014/main" id="{B962F9DC-732C-6C25-C5F6-22A9780840DA}"/>
              </a:ext>
            </a:extLst>
          </p:cNvPr>
          <p:cNvPicPr>
            <a:picLocks noChangeAspect="1"/>
          </p:cNvPicPr>
          <p:nvPr/>
        </p:nvPicPr>
        <p:blipFill>
          <a:blip r:embed="rId4"/>
          <a:stretch>
            <a:fillRect/>
          </a:stretch>
        </p:blipFill>
        <p:spPr>
          <a:xfrm>
            <a:off x="6169236" y="1682155"/>
            <a:ext cx="1759373" cy="3256384"/>
          </a:xfrm>
          <a:prstGeom prst="rect">
            <a:avLst/>
          </a:prstGeom>
        </p:spPr>
      </p:pic>
      <p:sp>
        <p:nvSpPr>
          <p:cNvPr id="14" name="AutoShape 16" descr="Car Light Flare Images - Free Download on Freepik">
            <a:extLst>
              <a:ext uri="{FF2B5EF4-FFF2-40B4-BE49-F238E27FC236}">
                <a16:creationId xmlns:a16="http://schemas.microsoft.com/office/drawing/2014/main" id="{2D3E30F6-FD65-3EB0-FA35-1436FACEF67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5" name="AutoShape 20" descr="17 Free Anamorphic Lens Flares for Your Videos and Motion Graphics">
            <a:extLst>
              <a:ext uri="{FF2B5EF4-FFF2-40B4-BE49-F238E27FC236}">
                <a16:creationId xmlns:a16="http://schemas.microsoft.com/office/drawing/2014/main" id="{932944DD-D9E9-D6EB-1592-6F5699EAF64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9" name="Picture 18">
            <a:extLst>
              <a:ext uri="{FF2B5EF4-FFF2-40B4-BE49-F238E27FC236}">
                <a16:creationId xmlns:a16="http://schemas.microsoft.com/office/drawing/2014/main" id="{C6A2117D-070A-8DCF-4E52-510476AA266C}"/>
              </a:ext>
            </a:extLst>
          </p:cNvPr>
          <p:cNvPicPr>
            <a:picLocks noChangeAspect="1"/>
          </p:cNvPicPr>
          <p:nvPr/>
        </p:nvPicPr>
        <p:blipFill>
          <a:blip r:embed="rId5"/>
          <a:stretch>
            <a:fillRect/>
          </a:stretch>
        </p:blipFill>
        <p:spPr>
          <a:xfrm>
            <a:off x="2991118" y="3741010"/>
            <a:ext cx="2491114" cy="1029931"/>
          </a:xfrm>
          <a:prstGeom prst="rect">
            <a:avLst/>
          </a:prstGeom>
        </p:spPr>
      </p:pic>
      <p:pic>
        <p:nvPicPr>
          <p:cNvPr id="2074" name="Picture 26" descr="Red Supercar Smoke Close Up Advertising Background, Sports Car, Racing, Car  Background Image And Wallpaper for Free Download">
            <a:extLst>
              <a:ext uri="{FF2B5EF4-FFF2-40B4-BE49-F238E27FC236}">
                <a16:creationId xmlns:a16="http://schemas.microsoft.com/office/drawing/2014/main" id="{CD397447-2BD8-EDFE-02E0-83B72D91D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106" y="4455252"/>
            <a:ext cx="2226184" cy="125222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ollywood's new blockbuster model, as explained by Fast &amp; Furious action  scenes | Vox">
            <a:extLst>
              <a:ext uri="{FF2B5EF4-FFF2-40B4-BE49-F238E27FC236}">
                <a16:creationId xmlns:a16="http://schemas.microsoft.com/office/drawing/2014/main" id="{41444AA7-23E4-3667-2805-0C77D866A3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3766" y="2030586"/>
            <a:ext cx="2768340" cy="184556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How They Made Furious 7's Tricked-Out Cars | WIRED">
            <a:extLst>
              <a:ext uri="{FF2B5EF4-FFF2-40B4-BE49-F238E27FC236}">
                <a16:creationId xmlns:a16="http://schemas.microsoft.com/office/drawing/2014/main" id="{2D818726-D970-D770-52A8-31944C4E3A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5931" y="3852421"/>
            <a:ext cx="1525435" cy="1144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DA6DD44-F9FF-D961-B5B4-DEBB937FCDF4}"/>
              </a:ext>
            </a:extLst>
          </p:cNvPr>
          <p:cNvPicPr>
            <a:picLocks noChangeAspect="1"/>
          </p:cNvPicPr>
          <p:nvPr/>
        </p:nvPicPr>
        <p:blipFill>
          <a:blip r:embed="rId9"/>
          <a:stretch>
            <a:fillRect/>
          </a:stretch>
        </p:blipFill>
        <p:spPr>
          <a:xfrm>
            <a:off x="5124683" y="3733800"/>
            <a:ext cx="1205615" cy="1787872"/>
          </a:xfrm>
          <a:prstGeom prst="rect">
            <a:avLst/>
          </a:prstGeom>
        </p:spPr>
      </p:pic>
    </p:spTree>
    <p:extLst>
      <p:ext uri="{BB962C8B-B14F-4D97-AF65-F5344CB8AC3E}">
        <p14:creationId xmlns:p14="http://schemas.microsoft.com/office/powerpoint/2010/main" val="4024641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A494-715C-3C47-A84E-B55775E626A5}"/>
              </a:ext>
            </a:extLst>
          </p:cNvPr>
          <p:cNvSpPr>
            <a:spLocks noGrp="1"/>
          </p:cNvSpPr>
          <p:nvPr>
            <p:ph type="title"/>
          </p:nvPr>
        </p:nvSpPr>
        <p:spPr/>
        <p:txBody>
          <a:bodyPr/>
          <a:lstStyle/>
          <a:p>
            <a:r>
              <a:rPr lang="en-AU" dirty="0"/>
              <a:t>Subject Matter</a:t>
            </a:r>
          </a:p>
        </p:txBody>
      </p:sp>
      <p:sp>
        <p:nvSpPr>
          <p:cNvPr id="3" name="Content Placeholder 2">
            <a:extLst>
              <a:ext uri="{FF2B5EF4-FFF2-40B4-BE49-F238E27FC236}">
                <a16:creationId xmlns:a16="http://schemas.microsoft.com/office/drawing/2014/main" id="{48E53A27-2441-456E-F3E4-9B2DEA7E8296}"/>
              </a:ext>
            </a:extLst>
          </p:cNvPr>
          <p:cNvSpPr>
            <a:spLocks noGrp="1"/>
          </p:cNvSpPr>
          <p:nvPr>
            <p:ph idx="1"/>
          </p:nvPr>
        </p:nvSpPr>
        <p:spPr/>
        <p:txBody>
          <a:bodyPr>
            <a:normAutofit fontScale="85000" lnSpcReduction="10000"/>
          </a:bodyPr>
          <a:lstStyle/>
          <a:p>
            <a:pPr>
              <a:buFont typeface="Arial" panose="020B0604020202020204" pitchFamily="34" charset="0"/>
              <a:buChar char="•"/>
            </a:pPr>
            <a:r>
              <a:rPr lang="en-US" dirty="0"/>
              <a:t>Focus on a Car as a Symbol: The central subject of the artwork is a car, representing speed, power, and human ambition. It serves as a metaphor for technological progress and the drive for innovation.</a:t>
            </a:r>
          </a:p>
          <a:p>
            <a:pPr>
              <a:buFont typeface="Arial" panose="020B0604020202020204" pitchFamily="34" charset="0"/>
              <a:buChar char="•"/>
            </a:pPr>
            <a:r>
              <a:rPr lang="en-US" dirty="0"/>
              <a:t>Elements of Lens Flare and Smoke: Lens flare highlights the optimism and forward momentum associated with innovation, while smoke introduces a sense of ambiguity, </a:t>
            </a:r>
            <a:r>
              <a:rPr lang="en-US" dirty="0" err="1"/>
              <a:t>symbolising</a:t>
            </a:r>
            <a:r>
              <a:rPr lang="en-US" dirty="0"/>
              <a:t> the unseen challenges or costs of advancement.</a:t>
            </a:r>
          </a:p>
          <a:p>
            <a:pPr>
              <a:buFont typeface="Arial" panose="020B0604020202020204" pitchFamily="34" charset="0"/>
              <a:buChar char="•"/>
            </a:pPr>
            <a:r>
              <a:rPr lang="en-US" dirty="0"/>
              <a:t>Dynamic and Cinematic Style: The use of movement, light, and shadow brings a dynamic, almost cinematic quality to the piece, drawing viewers into the energy and tension of the scene.</a:t>
            </a:r>
          </a:p>
          <a:p>
            <a:pPr>
              <a:buFont typeface="Arial" panose="020B0604020202020204" pitchFamily="34" charset="0"/>
              <a:buChar char="•"/>
            </a:pPr>
            <a:r>
              <a:rPr lang="en-US" dirty="0"/>
              <a:t>Exploration of Progress: Through the car and surrounding elements, the subject matter reflects the dual nature of progress—its inspiring potential and the complexities that often follow in its path.</a:t>
            </a:r>
          </a:p>
          <a:p>
            <a:endParaRPr lang="en-AU" dirty="0"/>
          </a:p>
        </p:txBody>
      </p:sp>
    </p:spTree>
    <p:extLst>
      <p:ext uri="{BB962C8B-B14F-4D97-AF65-F5344CB8AC3E}">
        <p14:creationId xmlns:p14="http://schemas.microsoft.com/office/powerpoint/2010/main" val="3277431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55EF-E3FB-2190-681B-40B9DE3C70C1}"/>
              </a:ext>
            </a:extLst>
          </p:cNvPr>
          <p:cNvSpPr>
            <a:spLocks noGrp="1"/>
          </p:cNvSpPr>
          <p:nvPr>
            <p:ph type="title"/>
          </p:nvPr>
        </p:nvSpPr>
        <p:spPr/>
        <p:txBody>
          <a:bodyPr/>
          <a:lstStyle/>
          <a:p>
            <a:r>
              <a:rPr lang="en-AU" dirty="0"/>
              <a:t>Aesthetic Qualities</a:t>
            </a:r>
          </a:p>
        </p:txBody>
      </p:sp>
      <p:sp>
        <p:nvSpPr>
          <p:cNvPr id="5" name="Rectangle 2">
            <a:extLst>
              <a:ext uri="{FF2B5EF4-FFF2-40B4-BE49-F238E27FC236}">
                <a16:creationId xmlns:a16="http://schemas.microsoft.com/office/drawing/2014/main" id="{31C5EDCE-A399-3E4E-02A3-A2B49799BD1B}"/>
              </a:ext>
            </a:extLst>
          </p:cNvPr>
          <p:cNvSpPr>
            <a:spLocks noGrp="1" noChangeArrowheads="1"/>
          </p:cNvSpPr>
          <p:nvPr>
            <p:ph idx="1"/>
          </p:nvPr>
        </p:nvSpPr>
        <p:spPr bwMode="auto">
          <a:xfrm>
            <a:off x="1143000" y="1826986"/>
            <a:ext cx="1004688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Dynamic Composition: The piece captures a sense of motion and intensity, using the car’s forward movement to create an engaging, powerful visual impact.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Contrasting Light and Dark: Lens flare and shadow are used to balance brightness with depth. The bright flare suggests energy and optimism, while the darker smoke adds a layer of tension, creating a compelling contrast.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Cinematic Elements: Inspired by film visuals, the use of dramatic lighting, lens flare, and realistic smoke adds a cinematic feel, enhancing the artwork's visual appeal and storytelling quality.</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t>Realism Meets Abstraction: Blending realistic details in the car and smoke with abstract lighting effects, the piece merges reality with creative interpretation, making it both visually engaging and thought-provoking.</a:t>
            </a:r>
          </a:p>
        </p:txBody>
      </p:sp>
    </p:spTree>
    <p:extLst>
      <p:ext uri="{BB962C8B-B14F-4D97-AF65-F5344CB8AC3E}">
        <p14:creationId xmlns:p14="http://schemas.microsoft.com/office/powerpoint/2010/main" val="1764934838"/>
      </p:ext>
    </p:extLst>
  </p:cSld>
  <p:clrMapOvr>
    <a:masterClrMapping/>
  </p:clrMapOvr>
</p:sld>
</file>

<file path=ppt/theme/theme1.xml><?xml version="1.0" encoding="utf-8"?>
<a:theme xmlns:a="http://schemas.openxmlformats.org/drawingml/2006/main" name="RegattaVTI">
  <a:themeElements>
    <a:clrScheme name="AnalogousFromLightSeedRightStep">
      <a:dk1>
        <a:srgbClr val="000000"/>
      </a:dk1>
      <a:lt1>
        <a:srgbClr val="FFFFFF"/>
      </a:lt1>
      <a:dk2>
        <a:srgbClr val="412824"/>
      </a:dk2>
      <a:lt2>
        <a:srgbClr val="E2E7E8"/>
      </a:lt2>
      <a:accent1>
        <a:srgbClr val="C49791"/>
      </a:accent1>
      <a:accent2>
        <a:srgbClr val="BA9E7F"/>
      </a:accent2>
      <a:accent3>
        <a:srgbClr val="A7A57F"/>
      </a:accent3>
      <a:accent4>
        <a:srgbClr val="97AB75"/>
      </a:accent4>
      <a:accent5>
        <a:srgbClr val="8CAD83"/>
      </a:accent5>
      <a:accent6>
        <a:srgbClr val="78AF83"/>
      </a:accent6>
      <a:hlink>
        <a:srgbClr val="598C93"/>
      </a:hlink>
      <a:folHlink>
        <a:srgbClr val="7F7F7F"/>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7E7FD0525F9349BE3150E4E07CF13C" ma:contentTypeVersion="18" ma:contentTypeDescription="Create a new document." ma:contentTypeScope="" ma:versionID="7c590ef84d52a6227f10244405a6ca21">
  <xsd:schema xmlns:xsd="http://www.w3.org/2001/XMLSchema" xmlns:xs="http://www.w3.org/2001/XMLSchema" xmlns:p="http://schemas.microsoft.com/office/2006/metadata/properties" xmlns:ns2="8f40228b-972f-449f-9d2e-240d41ffb125" xmlns:ns3="d140e0a7-745f-48fb-a605-dd58592df250" targetNamespace="http://schemas.microsoft.com/office/2006/metadata/properties" ma:root="true" ma:fieldsID="f29a3d53c248ef745c4ae87619a4154b" ns2:_="" ns3:_="">
    <xsd:import namespace="8f40228b-972f-449f-9d2e-240d41ffb125"/>
    <xsd:import namespace="d140e0a7-745f-48fb-a605-dd58592df2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0228b-972f-449f-9d2e-240d41ffb1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64f25b-c864-4803-9bfa-942027d6f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40e0a7-745f-48fb-a605-dd58592df25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ba06c-269a-4a49-94cf-670ecb3315f6}" ma:internalName="TaxCatchAll" ma:showField="CatchAllData" ma:web="d140e0a7-745f-48fb-a605-dd58592df2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40228b-972f-449f-9d2e-240d41ffb125">
      <Terms xmlns="http://schemas.microsoft.com/office/infopath/2007/PartnerControls"/>
    </lcf76f155ced4ddcb4097134ff3c332f>
    <TaxCatchAll xmlns="d140e0a7-745f-48fb-a605-dd58592df250" xsi:nil="true"/>
  </documentManagement>
</p:properties>
</file>

<file path=customXml/itemProps1.xml><?xml version="1.0" encoding="utf-8"?>
<ds:datastoreItem xmlns:ds="http://schemas.openxmlformats.org/officeDocument/2006/customXml" ds:itemID="{2687C0F4-EF66-4468-B5D9-4AC26BA60842}"/>
</file>

<file path=customXml/itemProps2.xml><?xml version="1.0" encoding="utf-8"?>
<ds:datastoreItem xmlns:ds="http://schemas.openxmlformats.org/officeDocument/2006/customXml" ds:itemID="{B2EFFD49-8EF6-4983-B819-3D090A8B79CB}"/>
</file>

<file path=customXml/itemProps3.xml><?xml version="1.0" encoding="utf-8"?>
<ds:datastoreItem xmlns:ds="http://schemas.openxmlformats.org/officeDocument/2006/customXml" ds:itemID="{BFF296FC-BCD7-4ABE-B576-71E2FC0E4E51}"/>
</file>

<file path=docProps/app.xml><?xml version="1.0" encoding="utf-8"?>
<Properties xmlns="http://schemas.openxmlformats.org/officeDocument/2006/extended-properties" xmlns:vt="http://schemas.openxmlformats.org/officeDocument/2006/docPropsVTypes">
  <TotalTime>531</TotalTime>
  <Words>1079</Words>
  <Application>Microsoft Office PowerPoint</Application>
  <PresentationFormat>Widescreen</PresentationFormat>
  <Paragraphs>62</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Walbaum Display</vt:lpstr>
      <vt:lpstr>RegattaVTI</vt:lpstr>
      <vt:lpstr>CAT 2: Digital Art Exploration  Folio </vt:lpstr>
      <vt:lpstr>Final Photo for context</vt:lpstr>
      <vt:lpstr>Core Concepts</vt:lpstr>
      <vt:lpstr>Core Concepts</vt:lpstr>
      <vt:lpstr>Core Concepts</vt:lpstr>
      <vt:lpstr>Inspiration</vt:lpstr>
      <vt:lpstr>Inspiration</vt:lpstr>
      <vt:lpstr>Subject Matter</vt:lpstr>
      <vt:lpstr>Aesthetic Qualities</vt:lpstr>
      <vt:lpstr>Main Techniques</vt:lpstr>
      <vt:lpstr>Documentation</vt:lpstr>
      <vt:lpstr>Documentation</vt:lpstr>
      <vt:lpstr>Documentation</vt:lpstr>
      <vt:lpstr>Documentation</vt:lpstr>
      <vt:lpstr>Documentation</vt:lpstr>
      <vt:lpstr>Documentation</vt:lpstr>
      <vt:lpstr>Documentation</vt:lpstr>
      <vt:lpstr>Documentation</vt:lpstr>
      <vt:lpstr>Documentation</vt:lpstr>
      <vt:lpstr>Self Reflection</vt:lpstr>
      <vt:lpstr>Final Artwork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 2: Digital Art Exploration  Folio </dc:title>
  <dc:creator>SINGH, Davinder</dc:creator>
  <cp:lastModifiedBy>ANDREWS, Claire</cp:lastModifiedBy>
  <cp:revision>2</cp:revision>
  <dcterms:created xsi:type="dcterms:W3CDTF">2024-10-13T22:24:07Z</dcterms:created>
  <dcterms:modified xsi:type="dcterms:W3CDTF">2024-11-14T00:11:25Z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0x010100EE7E7FD0525F9349BE3150E4E07CF13C</vt:lpwstr>
  </property>
</Properties>
</file>