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79" r:id="rId2"/>
    <p:sldId id="287" r:id="rId3"/>
    <p:sldId id="298" r:id="rId4"/>
    <p:sldId id="299" r:id="rId5"/>
    <p:sldId id="334" r:id="rId6"/>
    <p:sldId id="342" r:id="rId7"/>
    <p:sldId id="365" r:id="rId8"/>
    <p:sldId id="366" r:id="rId9"/>
    <p:sldId id="367" r:id="rId10"/>
    <p:sldId id="368" r:id="rId11"/>
    <p:sldId id="369" r:id="rId12"/>
    <p:sldId id="370" r:id="rId13"/>
    <p:sldId id="371" r:id="rId14"/>
    <p:sldId id="313" r:id="rId15"/>
    <p:sldId id="323" r:id="rId16"/>
    <p:sldId id="292" r:id="rId17"/>
    <p:sldId id="291" r:id="rId18"/>
    <p:sldId id="349" r:id="rId19"/>
    <p:sldId id="347" r:id="rId20"/>
    <p:sldId id="348" r:id="rId21"/>
    <p:sldId id="333" r:id="rId22"/>
    <p:sldId id="335" r:id="rId23"/>
    <p:sldId id="336" r:id="rId24"/>
    <p:sldId id="337" r:id="rId25"/>
    <p:sldId id="359" r:id="rId26"/>
    <p:sldId id="360" r:id="rId27"/>
    <p:sldId id="361" r:id="rId28"/>
    <p:sldId id="339" r:id="rId29"/>
    <p:sldId id="345" r:id="rId30"/>
    <p:sldId id="344" r:id="rId31"/>
    <p:sldId id="343" r:id="rId32"/>
    <p:sldId id="350" r:id="rId33"/>
    <p:sldId id="351" r:id="rId34"/>
    <p:sldId id="352" r:id="rId35"/>
    <p:sldId id="346" r:id="rId36"/>
    <p:sldId id="314" r:id="rId37"/>
    <p:sldId id="325" r:id="rId38"/>
    <p:sldId id="315" r:id="rId39"/>
    <p:sldId id="324" r:id="rId40"/>
    <p:sldId id="316" r:id="rId41"/>
    <p:sldId id="317" r:id="rId42"/>
    <p:sldId id="318" r:id="rId43"/>
    <p:sldId id="294" r:id="rId44"/>
    <p:sldId id="374" r:id="rId45"/>
    <p:sldId id="375" r:id="rId46"/>
    <p:sldId id="295" r:id="rId47"/>
    <p:sldId id="373" r:id="rId48"/>
    <p:sldId id="372" r:id="rId49"/>
    <p:sldId id="293" r:id="rId50"/>
    <p:sldId id="297" r:id="rId51"/>
    <p:sldId id="364" r:id="rId52"/>
  </p:sldIdLst>
  <p:sldSz cx="9144000" cy="6858000" type="screen4x3"/>
  <p:notesSz cx="9929813" cy="6799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2" autoAdjust="0"/>
    <p:restoredTop sz="82520" autoAdjust="0"/>
  </p:normalViewPr>
  <p:slideViewPr>
    <p:cSldViewPr>
      <p:cViewPr varScale="1">
        <p:scale>
          <a:sx n="57" d="100"/>
          <a:sy n="57" d="100"/>
        </p:scale>
        <p:origin x="1560" y="32"/>
      </p:cViewPr>
      <p:guideLst>
        <p:guide orient="horz" pos="2160"/>
        <p:guide pos="2880"/>
      </p:guideLst>
    </p:cSldViewPr>
  </p:slideViewPr>
  <p:notesTextViewPr>
    <p:cViewPr>
      <p:scale>
        <a:sx n="1" d="1"/>
        <a:sy n="1" d="1"/>
      </p:scale>
      <p:origin x="0" y="0"/>
    </p:cViewPr>
  </p:notesTextViewPr>
  <p:sorterViewPr>
    <p:cViewPr>
      <p:scale>
        <a:sx n="190" d="100"/>
        <a:sy n="190" d="100"/>
      </p:scale>
      <p:origin x="0" y="-4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4114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4596" y="0"/>
            <a:ext cx="4302919" cy="341144"/>
          </a:xfrm>
          <a:prstGeom prst="rect">
            <a:avLst/>
          </a:prstGeom>
        </p:spPr>
        <p:txBody>
          <a:bodyPr vert="horz" lIns="91440" tIns="45720" rIns="91440" bIns="45720" rtlCol="0"/>
          <a:lstStyle>
            <a:lvl1pPr algn="r">
              <a:defRPr sz="1200"/>
            </a:lvl1pPr>
          </a:lstStyle>
          <a:p>
            <a:fld id="{087E07AE-8CF7-4833-AFE5-5C23D23CF815}" type="datetimeFigureOut">
              <a:rPr lang="en-AU" smtClean="0"/>
              <a:t>17/07/2020</a:t>
            </a:fld>
            <a:endParaRPr lang="en-AU"/>
          </a:p>
        </p:txBody>
      </p:sp>
      <p:sp>
        <p:nvSpPr>
          <p:cNvPr id="4" name="Footer Placeholder 3"/>
          <p:cNvSpPr>
            <a:spLocks noGrp="1"/>
          </p:cNvSpPr>
          <p:nvPr>
            <p:ph type="ftr" sz="quarter" idx="2"/>
          </p:nvPr>
        </p:nvSpPr>
        <p:spPr>
          <a:xfrm>
            <a:off x="0" y="6458120"/>
            <a:ext cx="4302919" cy="34114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4596" y="6458120"/>
            <a:ext cx="4302919" cy="341143"/>
          </a:xfrm>
          <a:prstGeom prst="rect">
            <a:avLst/>
          </a:prstGeom>
        </p:spPr>
        <p:txBody>
          <a:bodyPr vert="horz" lIns="91440" tIns="45720" rIns="91440" bIns="45720" rtlCol="0" anchor="b"/>
          <a:lstStyle>
            <a:lvl1pPr algn="r">
              <a:defRPr sz="1200"/>
            </a:lvl1pPr>
          </a:lstStyle>
          <a:p>
            <a:fld id="{8640727D-F59F-431C-B27E-60A46EE316B9}" type="slidenum">
              <a:rPr lang="en-AU" smtClean="0"/>
              <a:t>‹#›</a:t>
            </a:fld>
            <a:endParaRPr lang="en-AU"/>
          </a:p>
        </p:txBody>
      </p:sp>
    </p:spTree>
    <p:extLst>
      <p:ext uri="{BB962C8B-B14F-4D97-AF65-F5344CB8AC3E}">
        <p14:creationId xmlns:p14="http://schemas.microsoft.com/office/powerpoint/2010/main" val="520521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399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4596" y="0"/>
            <a:ext cx="4302919" cy="339963"/>
          </a:xfrm>
          <a:prstGeom prst="rect">
            <a:avLst/>
          </a:prstGeom>
        </p:spPr>
        <p:txBody>
          <a:bodyPr vert="horz" lIns="91440" tIns="45720" rIns="91440" bIns="45720" rtlCol="0"/>
          <a:lstStyle>
            <a:lvl1pPr algn="r">
              <a:defRPr sz="1200"/>
            </a:lvl1pPr>
          </a:lstStyle>
          <a:p>
            <a:fld id="{3E832E07-FDC9-46F7-AEEB-06DF47C40CAE}" type="datetimeFigureOut">
              <a:rPr lang="en-AU" smtClean="0"/>
              <a:t>17/07/2020</a:t>
            </a:fld>
            <a:endParaRPr lang="en-AU"/>
          </a:p>
        </p:txBody>
      </p:sp>
      <p:sp>
        <p:nvSpPr>
          <p:cNvPr id="4" name="Slide Image Placeholder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982" y="3229650"/>
            <a:ext cx="7943850" cy="305966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458120"/>
            <a:ext cx="4302919" cy="3399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4596" y="6458120"/>
            <a:ext cx="4302919" cy="339963"/>
          </a:xfrm>
          <a:prstGeom prst="rect">
            <a:avLst/>
          </a:prstGeom>
        </p:spPr>
        <p:txBody>
          <a:bodyPr vert="horz" lIns="91440" tIns="45720" rIns="91440" bIns="45720" rtlCol="0" anchor="b"/>
          <a:lstStyle>
            <a:lvl1pPr algn="r">
              <a:defRPr sz="1200"/>
            </a:lvl1pPr>
          </a:lstStyle>
          <a:p>
            <a:fld id="{C39B9D72-DAE7-47BC-A536-0D43ED648205}" type="slidenum">
              <a:rPr lang="en-AU" smtClean="0"/>
              <a:t>‹#›</a:t>
            </a:fld>
            <a:endParaRPr lang="en-AU"/>
          </a:p>
        </p:txBody>
      </p:sp>
    </p:spTree>
    <p:extLst>
      <p:ext uri="{BB962C8B-B14F-4D97-AF65-F5344CB8AC3E}">
        <p14:creationId xmlns:p14="http://schemas.microsoft.com/office/powerpoint/2010/main" val="283439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FKY</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1</a:t>
            </a:fld>
            <a:endParaRPr lang="en-AU" dirty="0"/>
          </a:p>
        </p:txBody>
      </p:sp>
    </p:spTree>
    <p:extLst>
      <p:ext uri="{BB962C8B-B14F-4D97-AF65-F5344CB8AC3E}">
        <p14:creationId xmlns:p14="http://schemas.microsoft.com/office/powerpoint/2010/main" val="1234346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MHA</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10</a:t>
            </a:fld>
            <a:endParaRPr lang="en-AU" dirty="0"/>
          </a:p>
        </p:txBody>
      </p:sp>
    </p:spTree>
    <p:extLst>
      <p:ext uri="{BB962C8B-B14F-4D97-AF65-F5344CB8AC3E}">
        <p14:creationId xmlns:p14="http://schemas.microsoft.com/office/powerpoint/2010/main" val="3141516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MHA</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11</a:t>
            </a:fld>
            <a:endParaRPr lang="en-AU" dirty="0"/>
          </a:p>
        </p:txBody>
      </p:sp>
    </p:spTree>
    <p:extLst>
      <p:ext uri="{BB962C8B-B14F-4D97-AF65-F5344CB8AC3E}">
        <p14:creationId xmlns:p14="http://schemas.microsoft.com/office/powerpoint/2010/main" val="974387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MHA</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12</a:t>
            </a:fld>
            <a:endParaRPr lang="en-AU" dirty="0"/>
          </a:p>
        </p:txBody>
      </p:sp>
    </p:spTree>
    <p:extLst>
      <p:ext uri="{BB962C8B-B14F-4D97-AF65-F5344CB8AC3E}">
        <p14:creationId xmlns:p14="http://schemas.microsoft.com/office/powerpoint/2010/main" val="2859481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MHA</a:t>
            </a:r>
          </a:p>
        </p:txBody>
      </p:sp>
      <p:sp>
        <p:nvSpPr>
          <p:cNvPr id="4" name="Slide Number Placeholder 3"/>
          <p:cNvSpPr>
            <a:spLocks noGrp="1"/>
          </p:cNvSpPr>
          <p:nvPr>
            <p:ph type="sldNum" sz="quarter" idx="10"/>
          </p:nvPr>
        </p:nvSpPr>
        <p:spPr/>
        <p:txBody>
          <a:bodyPr/>
          <a:lstStyle/>
          <a:p>
            <a:fld id="{C39B9D72-DAE7-47BC-A536-0D43ED648205}" type="slidenum">
              <a:rPr lang="en-AU" smtClean="0"/>
              <a:t>13</a:t>
            </a:fld>
            <a:endParaRPr lang="en-AU" dirty="0"/>
          </a:p>
        </p:txBody>
      </p:sp>
    </p:spTree>
    <p:extLst>
      <p:ext uri="{BB962C8B-B14F-4D97-AF65-F5344CB8AC3E}">
        <p14:creationId xmlns:p14="http://schemas.microsoft.com/office/powerpoint/2010/main" val="3153520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MHA</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14</a:t>
            </a:fld>
            <a:endParaRPr lang="en-AU" dirty="0"/>
          </a:p>
        </p:txBody>
      </p:sp>
    </p:spTree>
    <p:extLst>
      <p:ext uri="{BB962C8B-B14F-4D97-AF65-F5344CB8AC3E}">
        <p14:creationId xmlns:p14="http://schemas.microsoft.com/office/powerpoint/2010/main" val="2559944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MHA</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15</a:t>
            </a:fld>
            <a:endParaRPr lang="en-AU" dirty="0"/>
          </a:p>
        </p:txBody>
      </p:sp>
    </p:spTree>
    <p:extLst>
      <p:ext uri="{BB962C8B-B14F-4D97-AF65-F5344CB8AC3E}">
        <p14:creationId xmlns:p14="http://schemas.microsoft.com/office/powerpoint/2010/main" val="1062309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MHA</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16</a:t>
            </a:fld>
            <a:endParaRPr lang="en-AU" dirty="0"/>
          </a:p>
        </p:txBody>
      </p:sp>
    </p:spTree>
    <p:extLst>
      <p:ext uri="{BB962C8B-B14F-4D97-AF65-F5344CB8AC3E}">
        <p14:creationId xmlns:p14="http://schemas.microsoft.com/office/powerpoint/2010/main" val="127595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MHA</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17</a:t>
            </a:fld>
            <a:endParaRPr lang="en-AU" dirty="0"/>
          </a:p>
        </p:txBody>
      </p:sp>
    </p:spTree>
    <p:extLst>
      <p:ext uri="{BB962C8B-B14F-4D97-AF65-F5344CB8AC3E}">
        <p14:creationId xmlns:p14="http://schemas.microsoft.com/office/powerpoint/2010/main" val="2972382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18</a:t>
            </a:fld>
            <a:endParaRPr lang="en-AU" dirty="0"/>
          </a:p>
        </p:txBody>
      </p:sp>
    </p:spTree>
    <p:extLst>
      <p:ext uri="{BB962C8B-B14F-4D97-AF65-F5344CB8AC3E}">
        <p14:creationId xmlns:p14="http://schemas.microsoft.com/office/powerpoint/2010/main" val="320293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19</a:t>
            </a:fld>
            <a:endParaRPr lang="en-AU" dirty="0"/>
          </a:p>
        </p:txBody>
      </p:sp>
    </p:spTree>
    <p:extLst>
      <p:ext uri="{BB962C8B-B14F-4D97-AF65-F5344CB8AC3E}">
        <p14:creationId xmlns:p14="http://schemas.microsoft.com/office/powerpoint/2010/main" val="48278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FKY</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2</a:t>
            </a:fld>
            <a:endParaRPr lang="en-AU" dirty="0"/>
          </a:p>
        </p:txBody>
      </p:sp>
    </p:spTree>
    <p:extLst>
      <p:ext uri="{BB962C8B-B14F-4D97-AF65-F5344CB8AC3E}">
        <p14:creationId xmlns:p14="http://schemas.microsoft.com/office/powerpoint/2010/main" val="1050045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20</a:t>
            </a:fld>
            <a:endParaRPr lang="en-AU" dirty="0"/>
          </a:p>
        </p:txBody>
      </p:sp>
    </p:spTree>
    <p:extLst>
      <p:ext uri="{BB962C8B-B14F-4D97-AF65-F5344CB8AC3E}">
        <p14:creationId xmlns:p14="http://schemas.microsoft.com/office/powerpoint/2010/main" val="153369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21</a:t>
            </a:fld>
            <a:endParaRPr lang="en-AU" dirty="0"/>
          </a:p>
        </p:txBody>
      </p:sp>
    </p:spTree>
    <p:extLst>
      <p:ext uri="{BB962C8B-B14F-4D97-AF65-F5344CB8AC3E}">
        <p14:creationId xmlns:p14="http://schemas.microsoft.com/office/powerpoint/2010/main" val="4079519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22</a:t>
            </a:fld>
            <a:endParaRPr lang="en-AU"/>
          </a:p>
        </p:txBody>
      </p:sp>
    </p:spTree>
    <p:extLst>
      <p:ext uri="{BB962C8B-B14F-4D97-AF65-F5344CB8AC3E}">
        <p14:creationId xmlns:p14="http://schemas.microsoft.com/office/powerpoint/2010/main" val="954176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23</a:t>
            </a:fld>
            <a:endParaRPr lang="en-AU"/>
          </a:p>
        </p:txBody>
      </p:sp>
    </p:spTree>
    <p:extLst>
      <p:ext uri="{BB962C8B-B14F-4D97-AF65-F5344CB8AC3E}">
        <p14:creationId xmlns:p14="http://schemas.microsoft.com/office/powerpoint/2010/main" val="2284551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24</a:t>
            </a:fld>
            <a:endParaRPr lang="en-AU"/>
          </a:p>
        </p:txBody>
      </p:sp>
    </p:spTree>
    <p:extLst>
      <p:ext uri="{BB962C8B-B14F-4D97-AF65-F5344CB8AC3E}">
        <p14:creationId xmlns:p14="http://schemas.microsoft.com/office/powerpoint/2010/main" val="446190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25</a:t>
            </a:fld>
            <a:endParaRPr lang="en-AU"/>
          </a:p>
        </p:txBody>
      </p:sp>
    </p:spTree>
    <p:extLst>
      <p:ext uri="{BB962C8B-B14F-4D97-AF65-F5344CB8AC3E}">
        <p14:creationId xmlns:p14="http://schemas.microsoft.com/office/powerpoint/2010/main" val="2441319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26</a:t>
            </a:fld>
            <a:endParaRPr lang="en-AU"/>
          </a:p>
        </p:txBody>
      </p:sp>
    </p:spTree>
    <p:extLst>
      <p:ext uri="{BB962C8B-B14F-4D97-AF65-F5344CB8AC3E}">
        <p14:creationId xmlns:p14="http://schemas.microsoft.com/office/powerpoint/2010/main" val="3985165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27</a:t>
            </a:fld>
            <a:endParaRPr lang="en-AU"/>
          </a:p>
        </p:txBody>
      </p:sp>
    </p:spTree>
    <p:extLst>
      <p:ext uri="{BB962C8B-B14F-4D97-AF65-F5344CB8AC3E}">
        <p14:creationId xmlns:p14="http://schemas.microsoft.com/office/powerpoint/2010/main" val="2603638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HBR/CSN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28</a:t>
            </a:fld>
            <a:endParaRPr lang="en-AU"/>
          </a:p>
        </p:txBody>
      </p:sp>
    </p:spTree>
    <p:extLst>
      <p:ext uri="{BB962C8B-B14F-4D97-AF65-F5344CB8AC3E}">
        <p14:creationId xmlns:p14="http://schemas.microsoft.com/office/powerpoint/2010/main" val="462404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HBR</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29</a:t>
            </a:fld>
            <a:endParaRPr lang="en-AU"/>
          </a:p>
        </p:txBody>
      </p:sp>
    </p:spTree>
    <p:extLst>
      <p:ext uri="{BB962C8B-B14F-4D97-AF65-F5344CB8AC3E}">
        <p14:creationId xmlns:p14="http://schemas.microsoft.com/office/powerpoint/2010/main" val="362763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3</a:t>
            </a:fld>
            <a:endParaRPr lang="en-AU" dirty="0"/>
          </a:p>
        </p:txBody>
      </p:sp>
    </p:spTree>
    <p:extLst>
      <p:ext uri="{BB962C8B-B14F-4D97-AF65-F5344CB8AC3E}">
        <p14:creationId xmlns:p14="http://schemas.microsoft.com/office/powerpoint/2010/main" val="661511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HBR</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30</a:t>
            </a:fld>
            <a:endParaRPr lang="en-AU"/>
          </a:p>
        </p:txBody>
      </p:sp>
    </p:spTree>
    <p:extLst>
      <p:ext uri="{BB962C8B-B14F-4D97-AF65-F5344CB8AC3E}">
        <p14:creationId xmlns:p14="http://schemas.microsoft.com/office/powerpoint/2010/main" val="957434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HBR</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31</a:t>
            </a:fld>
            <a:endParaRPr lang="en-AU"/>
          </a:p>
        </p:txBody>
      </p:sp>
    </p:spTree>
    <p:extLst>
      <p:ext uri="{BB962C8B-B14F-4D97-AF65-F5344CB8AC3E}">
        <p14:creationId xmlns:p14="http://schemas.microsoft.com/office/powerpoint/2010/main" val="3577156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HBR/CSN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32</a:t>
            </a:fld>
            <a:endParaRPr lang="en-AU"/>
          </a:p>
        </p:txBody>
      </p:sp>
    </p:spTree>
    <p:extLst>
      <p:ext uri="{BB962C8B-B14F-4D97-AF65-F5344CB8AC3E}">
        <p14:creationId xmlns:p14="http://schemas.microsoft.com/office/powerpoint/2010/main" val="1006663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HBR</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33</a:t>
            </a:fld>
            <a:endParaRPr lang="en-AU"/>
          </a:p>
        </p:txBody>
      </p:sp>
    </p:spTree>
    <p:extLst>
      <p:ext uri="{BB962C8B-B14F-4D97-AF65-F5344CB8AC3E}">
        <p14:creationId xmlns:p14="http://schemas.microsoft.com/office/powerpoint/2010/main" val="2049958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HBR</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34</a:t>
            </a:fld>
            <a:endParaRPr lang="en-AU"/>
          </a:p>
        </p:txBody>
      </p:sp>
    </p:spTree>
    <p:extLst>
      <p:ext uri="{BB962C8B-B14F-4D97-AF65-F5344CB8AC3E}">
        <p14:creationId xmlns:p14="http://schemas.microsoft.com/office/powerpoint/2010/main" val="1745356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FKY</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35</a:t>
            </a:fld>
            <a:endParaRPr lang="en-AU"/>
          </a:p>
        </p:txBody>
      </p:sp>
    </p:spTree>
    <p:extLst>
      <p:ext uri="{BB962C8B-B14F-4D97-AF65-F5344CB8AC3E}">
        <p14:creationId xmlns:p14="http://schemas.microsoft.com/office/powerpoint/2010/main" val="455389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FKY</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36</a:t>
            </a:fld>
            <a:endParaRPr lang="en-AU"/>
          </a:p>
        </p:txBody>
      </p:sp>
    </p:spTree>
    <p:extLst>
      <p:ext uri="{BB962C8B-B14F-4D97-AF65-F5344CB8AC3E}">
        <p14:creationId xmlns:p14="http://schemas.microsoft.com/office/powerpoint/2010/main" val="2377016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FKY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Students interested in pursuing the option of completing a VCE subject should consult the VCE handbook for information regarding the course requirements and content.</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37</a:t>
            </a:fld>
            <a:endParaRPr lang="en-AU"/>
          </a:p>
        </p:txBody>
      </p:sp>
    </p:spTree>
    <p:extLst>
      <p:ext uri="{BB962C8B-B14F-4D97-AF65-F5344CB8AC3E}">
        <p14:creationId xmlns:p14="http://schemas.microsoft.com/office/powerpoint/2010/main" val="1151868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KRI or CMA</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38</a:t>
            </a:fld>
            <a:endParaRPr lang="en-AU"/>
          </a:p>
        </p:txBody>
      </p:sp>
    </p:spTree>
    <p:extLst>
      <p:ext uri="{BB962C8B-B14F-4D97-AF65-F5344CB8AC3E}">
        <p14:creationId xmlns:p14="http://schemas.microsoft.com/office/powerpoint/2010/main" val="3833066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KRI</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39</a:t>
            </a:fld>
            <a:endParaRPr lang="en-AU"/>
          </a:p>
        </p:txBody>
      </p:sp>
    </p:spTree>
    <p:extLst>
      <p:ext uri="{BB962C8B-B14F-4D97-AF65-F5344CB8AC3E}">
        <p14:creationId xmlns:p14="http://schemas.microsoft.com/office/powerpoint/2010/main" val="427298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FKY</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4</a:t>
            </a:fld>
            <a:endParaRPr lang="en-AU" dirty="0"/>
          </a:p>
        </p:txBody>
      </p:sp>
    </p:spTree>
    <p:extLst>
      <p:ext uri="{BB962C8B-B14F-4D97-AF65-F5344CB8AC3E}">
        <p14:creationId xmlns:p14="http://schemas.microsoft.com/office/powerpoint/2010/main" val="3941060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KRI</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40</a:t>
            </a:fld>
            <a:endParaRPr lang="en-AU"/>
          </a:p>
        </p:txBody>
      </p:sp>
    </p:spTree>
    <p:extLst>
      <p:ext uri="{BB962C8B-B14F-4D97-AF65-F5344CB8AC3E}">
        <p14:creationId xmlns:p14="http://schemas.microsoft.com/office/powerpoint/2010/main" val="2133816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KRI</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41</a:t>
            </a:fld>
            <a:endParaRPr lang="en-AU"/>
          </a:p>
        </p:txBody>
      </p:sp>
    </p:spTree>
    <p:extLst>
      <p:ext uri="{BB962C8B-B14F-4D97-AF65-F5344CB8AC3E}">
        <p14:creationId xmlns:p14="http://schemas.microsoft.com/office/powerpoint/2010/main" val="1451771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KRI</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42</a:t>
            </a:fld>
            <a:endParaRPr lang="en-AU"/>
          </a:p>
        </p:txBody>
      </p:sp>
    </p:spTree>
    <p:extLst>
      <p:ext uri="{BB962C8B-B14F-4D97-AF65-F5344CB8AC3E}">
        <p14:creationId xmlns:p14="http://schemas.microsoft.com/office/powerpoint/2010/main" val="2278680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43</a:t>
            </a:fld>
            <a:endParaRPr lang="en-AU"/>
          </a:p>
        </p:txBody>
      </p:sp>
    </p:spTree>
    <p:extLst>
      <p:ext uri="{BB962C8B-B14F-4D97-AF65-F5344CB8AC3E}">
        <p14:creationId xmlns:p14="http://schemas.microsoft.com/office/powerpoint/2010/main" val="16746905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44</a:t>
            </a:fld>
            <a:endParaRPr lang="en-AU"/>
          </a:p>
        </p:txBody>
      </p:sp>
    </p:spTree>
    <p:extLst>
      <p:ext uri="{BB962C8B-B14F-4D97-AF65-F5344CB8AC3E}">
        <p14:creationId xmlns:p14="http://schemas.microsoft.com/office/powerpoint/2010/main" val="1030474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45</a:t>
            </a:fld>
            <a:endParaRPr lang="en-AU"/>
          </a:p>
        </p:txBody>
      </p:sp>
    </p:spTree>
    <p:extLst>
      <p:ext uri="{BB962C8B-B14F-4D97-AF65-F5344CB8AC3E}">
        <p14:creationId xmlns:p14="http://schemas.microsoft.com/office/powerpoint/2010/main" val="12104763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46</a:t>
            </a:fld>
            <a:endParaRPr lang="en-AU"/>
          </a:p>
        </p:txBody>
      </p:sp>
    </p:spTree>
    <p:extLst>
      <p:ext uri="{BB962C8B-B14F-4D97-AF65-F5344CB8AC3E}">
        <p14:creationId xmlns:p14="http://schemas.microsoft.com/office/powerpoint/2010/main" val="1093632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47</a:t>
            </a:fld>
            <a:endParaRPr lang="en-AU"/>
          </a:p>
        </p:txBody>
      </p:sp>
    </p:spTree>
    <p:extLst>
      <p:ext uri="{BB962C8B-B14F-4D97-AF65-F5344CB8AC3E}">
        <p14:creationId xmlns:p14="http://schemas.microsoft.com/office/powerpoint/2010/main" val="3858899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48</a:t>
            </a:fld>
            <a:endParaRPr lang="en-AU"/>
          </a:p>
        </p:txBody>
      </p:sp>
    </p:spTree>
    <p:extLst>
      <p:ext uri="{BB962C8B-B14F-4D97-AF65-F5344CB8AC3E}">
        <p14:creationId xmlns:p14="http://schemas.microsoft.com/office/powerpoint/2010/main" val="2987251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49</a:t>
            </a:fld>
            <a:endParaRPr lang="en-AU"/>
          </a:p>
        </p:txBody>
      </p:sp>
    </p:spTree>
    <p:extLst>
      <p:ext uri="{BB962C8B-B14F-4D97-AF65-F5344CB8AC3E}">
        <p14:creationId xmlns:p14="http://schemas.microsoft.com/office/powerpoint/2010/main" val="275656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FKY</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5</a:t>
            </a:fld>
            <a:endParaRPr lang="en-AU" dirty="0"/>
          </a:p>
        </p:txBody>
      </p:sp>
    </p:spTree>
    <p:extLst>
      <p:ext uri="{BB962C8B-B14F-4D97-AF65-F5344CB8AC3E}">
        <p14:creationId xmlns:p14="http://schemas.microsoft.com/office/powerpoint/2010/main" val="3125873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PANEL</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50</a:t>
            </a:fld>
            <a:endParaRPr lang="en-AU"/>
          </a:p>
        </p:txBody>
      </p:sp>
    </p:spTree>
    <p:extLst>
      <p:ext uri="{BB962C8B-B14F-4D97-AF65-F5344CB8AC3E}">
        <p14:creationId xmlns:p14="http://schemas.microsoft.com/office/powerpoint/2010/main" val="2287532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CSN</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51</a:t>
            </a:fld>
            <a:endParaRPr lang="en-AU"/>
          </a:p>
        </p:txBody>
      </p:sp>
    </p:spTree>
    <p:extLst>
      <p:ext uri="{BB962C8B-B14F-4D97-AF65-F5344CB8AC3E}">
        <p14:creationId xmlns:p14="http://schemas.microsoft.com/office/powerpoint/2010/main" val="262167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FKY</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6</a:t>
            </a:fld>
            <a:endParaRPr lang="en-AU" dirty="0"/>
          </a:p>
        </p:txBody>
      </p:sp>
    </p:spTree>
    <p:extLst>
      <p:ext uri="{BB962C8B-B14F-4D97-AF65-F5344CB8AC3E}">
        <p14:creationId xmlns:p14="http://schemas.microsoft.com/office/powerpoint/2010/main" val="23831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MHA</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7</a:t>
            </a:fld>
            <a:endParaRPr lang="en-AU" dirty="0"/>
          </a:p>
        </p:txBody>
      </p:sp>
    </p:spTree>
    <p:extLst>
      <p:ext uri="{BB962C8B-B14F-4D97-AF65-F5344CB8AC3E}">
        <p14:creationId xmlns:p14="http://schemas.microsoft.com/office/powerpoint/2010/main" val="186843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MHA</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8</a:t>
            </a:fld>
            <a:endParaRPr lang="en-AU" dirty="0"/>
          </a:p>
        </p:txBody>
      </p:sp>
    </p:spTree>
    <p:extLst>
      <p:ext uri="{BB962C8B-B14F-4D97-AF65-F5344CB8AC3E}">
        <p14:creationId xmlns:p14="http://schemas.microsoft.com/office/powerpoint/2010/main" val="265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MHA</a:t>
            </a:r>
            <a:endParaRPr lang="en-AU" dirty="0"/>
          </a:p>
        </p:txBody>
      </p:sp>
      <p:sp>
        <p:nvSpPr>
          <p:cNvPr id="4" name="Slide Number Placeholder 3"/>
          <p:cNvSpPr>
            <a:spLocks noGrp="1"/>
          </p:cNvSpPr>
          <p:nvPr>
            <p:ph type="sldNum" sz="quarter" idx="10"/>
          </p:nvPr>
        </p:nvSpPr>
        <p:spPr/>
        <p:txBody>
          <a:bodyPr/>
          <a:lstStyle/>
          <a:p>
            <a:fld id="{C39B9D72-DAE7-47BC-A536-0D43ED648205}" type="slidenum">
              <a:rPr lang="en-AU" smtClean="0"/>
              <a:t>9</a:t>
            </a:fld>
            <a:endParaRPr lang="en-AU" dirty="0"/>
          </a:p>
        </p:txBody>
      </p:sp>
    </p:spTree>
    <p:extLst>
      <p:ext uri="{BB962C8B-B14F-4D97-AF65-F5344CB8AC3E}">
        <p14:creationId xmlns:p14="http://schemas.microsoft.com/office/powerpoint/2010/main" val="2999737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D698C09-0A81-4F2E-845C-EB7A4525BFC0}" type="datetimeFigureOut">
              <a:rPr lang="en-AU" smtClean="0"/>
              <a:t>17/07/2020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0A5FAF-CB40-4C6E-9F0E-0B6D104CF6F4}" type="slidenum">
              <a:rPr lang="en-AU" smtClean="0"/>
              <a:t>‹#›</a:t>
            </a:fld>
            <a:endParaRPr lang="en-AU"/>
          </a:p>
        </p:txBody>
      </p:sp>
    </p:spTree>
    <p:extLst>
      <p:ext uri="{BB962C8B-B14F-4D97-AF65-F5344CB8AC3E}">
        <p14:creationId xmlns:p14="http://schemas.microsoft.com/office/powerpoint/2010/main" val="11901092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D698C09-0A81-4F2E-845C-EB7A4525BFC0}" type="datetimeFigureOut">
              <a:rPr lang="en-AU" smtClean="0"/>
              <a:t>17/07/2020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0A5FAF-CB40-4C6E-9F0E-0B6D104CF6F4}" type="slidenum">
              <a:rPr lang="en-AU" smtClean="0"/>
              <a:t>‹#›</a:t>
            </a:fld>
            <a:endParaRPr lang="en-AU"/>
          </a:p>
        </p:txBody>
      </p:sp>
    </p:spTree>
    <p:extLst>
      <p:ext uri="{BB962C8B-B14F-4D97-AF65-F5344CB8AC3E}">
        <p14:creationId xmlns:p14="http://schemas.microsoft.com/office/powerpoint/2010/main" val="2136787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D698C09-0A81-4F2E-845C-EB7A4525BFC0}" type="datetimeFigureOut">
              <a:rPr lang="en-AU" smtClean="0"/>
              <a:t>17/07/2020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0A5FAF-CB40-4C6E-9F0E-0B6D104CF6F4}" type="slidenum">
              <a:rPr lang="en-AU" smtClean="0"/>
              <a:t>‹#›</a:t>
            </a:fld>
            <a:endParaRPr lang="en-AU"/>
          </a:p>
        </p:txBody>
      </p:sp>
    </p:spTree>
    <p:extLst>
      <p:ext uri="{BB962C8B-B14F-4D97-AF65-F5344CB8AC3E}">
        <p14:creationId xmlns:p14="http://schemas.microsoft.com/office/powerpoint/2010/main" val="21348095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D698C09-0A81-4F2E-845C-EB7A4525BFC0}" type="datetimeFigureOut">
              <a:rPr lang="en-AU" smtClean="0"/>
              <a:t>17/07/2020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0A5FAF-CB40-4C6E-9F0E-0B6D104CF6F4}" type="slidenum">
              <a:rPr lang="en-AU" smtClean="0"/>
              <a:t>‹#›</a:t>
            </a:fld>
            <a:endParaRPr lang="en-AU"/>
          </a:p>
        </p:txBody>
      </p:sp>
    </p:spTree>
    <p:extLst>
      <p:ext uri="{BB962C8B-B14F-4D97-AF65-F5344CB8AC3E}">
        <p14:creationId xmlns:p14="http://schemas.microsoft.com/office/powerpoint/2010/main" val="855497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98C09-0A81-4F2E-845C-EB7A4525BFC0}" type="datetimeFigureOut">
              <a:rPr lang="en-AU" smtClean="0"/>
              <a:t>17/07/2020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0A5FAF-CB40-4C6E-9F0E-0B6D104CF6F4}" type="slidenum">
              <a:rPr lang="en-AU" smtClean="0"/>
              <a:t>‹#›</a:t>
            </a:fld>
            <a:endParaRPr lang="en-AU"/>
          </a:p>
        </p:txBody>
      </p:sp>
    </p:spTree>
    <p:extLst>
      <p:ext uri="{BB962C8B-B14F-4D97-AF65-F5344CB8AC3E}">
        <p14:creationId xmlns:p14="http://schemas.microsoft.com/office/powerpoint/2010/main" val="30943859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D698C09-0A81-4F2E-845C-EB7A4525BFC0}" type="datetimeFigureOut">
              <a:rPr lang="en-AU" smtClean="0"/>
              <a:t>17/07/2020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0A5FAF-CB40-4C6E-9F0E-0B6D104CF6F4}" type="slidenum">
              <a:rPr lang="en-AU" smtClean="0"/>
              <a:t>‹#›</a:t>
            </a:fld>
            <a:endParaRPr lang="en-AU"/>
          </a:p>
        </p:txBody>
      </p:sp>
    </p:spTree>
    <p:extLst>
      <p:ext uri="{BB962C8B-B14F-4D97-AF65-F5344CB8AC3E}">
        <p14:creationId xmlns:p14="http://schemas.microsoft.com/office/powerpoint/2010/main" val="30843152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D698C09-0A81-4F2E-845C-EB7A4525BFC0}" type="datetimeFigureOut">
              <a:rPr lang="en-AU" smtClean="0"/>
              <a:t>17/07/2020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20A5FAF-CB40-4C6E-9F0E-0B6D104CF6F4}" type="slidenum">
              <a:rPr lang="en-AU" smtClean="0"/>
              <a:t>‹#›</a:t>
            </a:fld>
            <a:endParaRPr lang="en-AU"/>
          </a:p>
        </p:txBody>
      </p:sp>
    </p:spTree>
    <p:extLst>
      <p:ext uri="{BB962C8B-B14F-4D97-AF65-F5344CB8AC3E}">
        <p14:creationId xmlns:p14="http://schemas.microsoft.com/office/powerpoint/2010/main" val="78268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D698C09-0A81-4F2E-845C-EB7A4525BFC0}" type="datetimeFigureOut">
              <a:rPr lang="en-AU" smtClean="0"/>
              <a:t>17/07/2020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20A5FAF-CB40-4C6E-9F0E-0B6D104CF6F4}" type="slidenum">
              <a:rPr lang="en-AU" smtClean="0"/>
              <a:t>‹#›</a:t>
            </a:fld>
            <a:endParaRPr lang="en-AU"/>
          </a:p>
        </p:txBody>
      </p:sp>
    </p:spTree>
    <p:extLst>
      <p:ext uri="{BB962C8B-B14F-4D97-AF65-F5344CB8AC3E}">
        <p14:creationId xmlns:p14="http://schemas.microsoft.com/office/powerpoint/2010/main" val="25012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98C09-0A81-4F2E-845C-EB7A4525BFC0}" type="datetimeFigureOut">
              <a:rPr lang="en-AU" smtClean="0"/>
              <a:t>17/07/2020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20A5FAF-CB40-4C6E-9F0E-0B6D104CF6F4}" type="slidenum">
              <a:rPr lang="en-AU" smtClean="0"/>
              <a:t>‹#›</a:t>
            </a:fld>
            <a:endParaRPr lang="en-AU"/>
          </a:p>
        </p:txBody>
      </p:sp>
    </p:spTree>
    <p:extLst>
      <p:ext uri="{BB962C8B-B14F-4D97-AF65-F5344CB8AC3E}">
        <p14:creationId xmlns:p14="http://schemas.microsoft.com/office/powerpoint/2010/main" val="47357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98C09-0A81-4F2E-845C-EB7A4525BFC0}" type="datetimeFigureOut">
              <a:rPr lang="en-AU" smtClean="0"/>
              <a:t>17/07/2020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0A5FAF-CB40-4C6E-9F0E-0B6D104CF6F4}" type="slidenum">
              <a:rPr lang="en-AU" smtClean="0"/>
              <a:t>‹#›</a:t>
            </a:fld>
            <a:endParaRPr lang="en-AU"/>
          </a:p>
        </p:txBody>
      </p:sp>
    </p:spTree>
    <p:extLst>
      <p:ext uri="{BB962C8B-B14F-4D97-AF65-F5344CB8AC3E}">
        <p14:creationId xmlns:p14="http://schemas.microsoft.com/office/powerpoint/2010/main" val="155510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98C09-0A81-4F2E-845C-EB7A4525BFC0}" type="datetimeFigureOut">
              <a:rPr lang="en-AU" smtClean="0"/>
              <a:t>17/07/2020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0A5FAF-CB40-4C6E-9F0E-0B6D104CF6F4}" type="slidenum">
              <a:rPr lang="en-AU" smtClean="0"/>
              <a:t>‹#›</a:t>
            </a:fld>
            <a:endParaRPr lang="en-AU"/>
          </a:p>
        </p:txBody>
      </p:sp>
    </p:spTree>
    <p:extLst>
      <p:ext uri="{BB962C8B-B14F-4D97-AF65-F5344CB8AC3E}">
        <p14:creationId xmlns:p14="http://schemas.microsoft.com/office/powerpoint/2010/main" val="2328428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958840"/>
            <a:ext cx="9144000" cy="89916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98C09-0A81-4F2E-845C-EB7A4525BFC0}" type="datetimeFigureOut">
              <a:rPr lang="en-AU" smtClean="0"/>
              <a:t>17/07/2020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A5FAF-CB40-4C6E-9F0E-0B6D104CF6F4}" type="slidenum">
              <a:rPr lang="en-AU" smtClean="0"/>
              <a:t>‹#›</a:t>
            </a:fld>
            <a:endParaRPr lang="en-AU"/>
          </a:p>
        </p:txBody>
      </p:sp>
    </p:spTree>
    <p:extLst>
      <p:ext uri="{BB962C8B-B14F-4D97-AF65-F5344CB8AC3E}">
        <p14:creationId xmlns:p14="http://schemas.microsoft.com/office/powerpoint/2010/main" val="277113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spring.edval.education/?TJU9Q"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static1.squarespace.com/static/51ff93e4e4b0d0712765e66c/t/5b5012be70a6ad94de3da250/1531974356728/2019+VCE+Handbook+FINAL.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hyperlink" Target="http://www.koonung.vic.edu.a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Conor.Sheehan@education.vic.gov.a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2536" y="1556792"/>
            <a:ext cx="7772400" cy="1470025"/>
          </a:xfrm>
        </p:spPr>
        <p:txBody>
          <a:bodyPr/>
          <a:lstStyle/>
          <a:p>
            <a:pPr eaLnBrk="1" hangingPunct="1"/>
            <a:r>
              <a:rPr lang="en-AU" b="1" dirty="0" smtClean="0">
                <a:solidFill>
                  <a:srgbClr val="002060"/>
                </a:solidFill>
                <a:latin typeface="Constantia" panose="02030602050306030303" pitchFamily="18" charset="0"/>
              </a:rPr>
              <a:t>YEAR 10 into VCE INFORMATION SESSION</a:t>
            </a:r>
          </a:p>
        </p:txBody>
      </p:sp>
      <p:sp>
        <p:nvSpPr>
          <p:cNvPr id="2051" name="Rectangle 3"/>
          <p:cNvSpPr>
            <a:spLocks noGrp="1" noChangeArrowheads="1"/>
          </p:cNvSpPr>
          <p:nvPr>
            <p:ph type="subTitle" idx="1"/>
          </p:nvPr>
        </p:nvSpPr>
        <p:spPr/>
        <p:txBody>
          <a:bodyPr/>
          <a:lstStyle/>
          <a:p>
            <a:pPr eaLnBrk="1" hangingPunct="1"/>
            <a:r>
              <a:rPr lang="en-AU" dirty="0" smtClean="0">
                <a:solidFill>
                  <a:srgbClr val="002060"/>
                </a:solidFill>
                <a:latin typeface="Constantia" panose="02030602050306030303" pitchFamily="18" charset="0"/>
              </a:rPr>
              <a:t>Wednesday</a:t>
            </a:r>
            <a:r>
              <a:rPr lang="en-AU" dirty="0" smtClean="0">
                <a:solidFill>
                  <a:srgbClr val="002060"/>
                </a:solidFill>
                <a:latin typeface="Constantia" panose="02030602050306030303" pitchFamily="18" charset="0"/>
              </a:rPr>
              <a:t> </a:t>
            </a:r>
            <a:r>
              <a:rPr lang="en-AU" dirty="0" smtClean="0">
                <a:solidFill>
                  <a:srgbClr val="002060"/>
                </a:solidFill>
                <a:latin typeface="Constantia" panose="02030602050306030303" pitchFamily="18" charset="0"/>
              </a:rPr>
              <a:t>July </a:t>
            </a:r>
            <a:r>
              <a:rPr lang="en-AU" dirty="0" smtClean="0">
                <a:solidFill>
                  <a:srgbClr val="002060"/>
                </a:solidFill>
                <a:latin typeface="Constantia" panose="02030602050306030303" pitchFamily="18" charset="0"/>
              </a:rPr>
              <a:t>22</a:t>
            </a:r>
            <a:r>
              <a:rPr lang="en-AU" dirty="0" smtClean="0">
                <a:solidFill>
                  <a:srgbClr val="002060"/>
                </a:solidFill>
                <a:latin typeface="Constantia" panose="02030602050306030303" pitchFamily="18" charset="0"/>
              </a:rPr>
              <a:t> </a:t>
            </a:r>
            <a:r>
              <a:rPr lang="en-AU" dirty="0" smtClean="0">
                <a:solidFill>
                  <a:srgbClr val="002060"/>
                </a:solidFill>
                <a:latin typeface="Constantia" panose="02030602050306030303" pitchFamily="18" charset="0"/>
              </a:rPr>
              <a:t>2020</a:t>
            </a:r>
          </a:p>
          <a:p>
            <a:pPr eaLnBrk="1" hangingPunct="1"/>
            <a:r>
              <a:rPr lang="en-AU" b="1" dirty="0" smtClean="0">
                <a:solidFill>
                  <a:srgbClr val="FF0000"/>
                </a:solidFill>
                <a:latin typeface="Constantia" panose="02030602050306030303" pitchFamily="18" charset="0"/>
              </a:rPr>
              <a:t>Parent Session</a:t>
            </a:r>
          </a:p>
        </p:txBody>
      </p:sp>
      <p:pic>
        <p:nvPicPr>
          <p:cNvPr id="2052" name="Picture 4" descr="j0197463"/>
          <p:cNvPicPr>
            <a:picLocks noChangeAspect="1" noChangeArrowheads="1"/>
          </p:cNvPicPr>
          <p:nvPr/>
        </p:nvPicPr>
        <p:blipFill>
          <a:blip r:embed="rId3"/>
          <a:srcRect/>
          <a:stretch>
            <a:fillRect/>
          </a:stretch>
        </p:blipFill>
        <p:spPr bwMode="auto">
          <a:xfrm>
            <a:off x="6011863" y="260350"/>
            <a:ext cx="2663825" cy="2160588"/>
          </a:xfrm>
          <a:prstGeom prst="rect">
            <a:avLst/>
          </a:prstGeom>
          <a:noFill/>
          <a:ln w="9525">
            <a:noFill/>
            <a:miter lim="800000"/>
            <a:headEnd/>
            <a:tailEnd/>
          </a:ln>
        </p:spPr>
      </p:pic>
    </p:spTree>
    <p:extLst>
      <p:ext uri="{BB962C8B-B14F-4D97-AF65-F5344CB8AC3E}">
        <p14:creationId xmlns:p14="http://schemas.microsoft.com/office/powerpoint/2010/main" val="4261651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VCE English options:</a:t>
            </a:r>
            <a:endParaRPr lang="en-AU" dirty="0"/>
          </a:p>
        </p:txBody>
      </p:sp>
      <p:sp>
        <p:nvSpPr>
          <p:cNvPr id="3" name="Content Placeholder 2"/>
          <p:cNvSpPr>
            <a:spLocks noGrp="1"/>
          </p:cNvSpPr>
          <p:nvPr>
            <p:ph idx="1"/>
          </p:nvPr>
        </p:nvSpPr>
        <p:spPr>
          <a:xfrm>
            <a:off x="457200" y="1484784"/>
            <a:ext cx="8229600" cy="5040560"/>
          </a:xfrm>
        </p:spPr>
        <p:txBody>
          <a:bodyPr>
            <a:normAutofit fontScale="70000" lnSpcReduction="20000"/>
          </a:bodyPr>
          <a:lstStyle/>
          <a:p>
            <a:pPr marL="0" indent="0" algn="just">
              <a:lnSpc>
                <a:spcPct val="120000"/>
              </a:lnSpc>
              <a:buNone/>
            </a:pPr>
            <a:r>
              <a:rPr lang="en-AU" sz="5100" b="1" dirty="0" smtClean="0"/>
              <a:t>EAL </a:t>
            </a:r>
            <a:r>
              <a:rPr lang="en-AU" b="1" dirty="0" smtClean="0"/>
              <a:t>– </a:t>
            </a:r>
            <a:r>
              <a:rPr lang="en-AU" dirty="0"/>
              <a:t>Students will be expected </a:t>
            </a:r>
            <a:r>
              <a:rPr lang="en-AU" dirty="0" smtClean="0"/>
              <a:t>to:</a:t>
            </a:r>
            <a:endParaRPr lang="en-AU" dirty="0"/>
          </a:p>
          <a:p>
            <a:pPr algn="just">
              <a:lnSpc>
                <a:spcPct val="120000"/>
              </a:lnSpc>
            </a:pPr>
            <a:r>
              <a:rPr lang="en-AU" dirty="0" smtClean="0"/>
              <a:t>Analyse </a:t>
            </a:r>
            <a:r>
              <a:rPr lang="en-AU" dirty="0"/>
              <a:t>texts such as plays, novels, films and media texts. </a:t>
            </a:r>
            <a:endParaRPr lang="en-AU" dirty="0" smtClean="0"/>
          </a:p>
          <a:p>
            <a:pPr algn="just">
              <a:lnSpc>
                <a:spcPct val="120000"/>
              </a:lnSpc>
            </a:pPr>
            <a:r>
              <a:rPr lang="en-AU" dirty="0" smtClean="0"/>
              <a:t>Respond </a:t>
            </a:r>
            <a:r>
              <a:rPr lang="en-AU" dirty="0"/>
              <a:t>both creatively and analytically to individual texts and complete a comparative analysis of two texts. </a:t>
            </a:r>
            <a:endParaRPr lang="en-AU" dirty="0" smtClean="0"/>
          </a:p>
          <a:p>
            <a:pPr algn="just">
              <a:lnSpc>
                <a:spcPct val="120000"/>
              </a:lnSpc>
            </a:pPr>
            <a:r>
              <a:rPr lang="en-AU" dirty="0" smtClean="0"/>
              <a:t>Students </a:t>
            </a:r>
            <a:r>
              <a:rPr lang="en-AU" dirty="0"/>
              <a:t>also complete a point of view in an oral presentation. </a:t>
            </a:r>
            <a:endParaRPr lang="en-AU" dirty="0" smtClean="0"/>
          </a:p>
          <a:p>
            <a:pPr marL="0" indent="0" algn="just">
              <a:lnSpc>
                <a:spcPct val="120000"/>
              </a:lnSpc>
              <a:buNone/>
            </a:pPr>
            <a:r>
              <a:rPr lang="en-AU" dirty="0" smtClean="0"/>
              <a:t>This </a:t>
            </a:r>
            <a:r>
              <a:rPr lang="en-AU" dirty="0"/>
              <a:t>is an ideal course for students whose </a:t>
            </a:r>
            <a:r>
              <a:rPr lang="en-AU" i="1" dirty="0"/>
              <a:t>first language is not English</a:t>
            </a:r>
            <a:r>
              <a:rPr lang="en-AU" dirty="0"/>
              <a:t>. </a:t>
            </a:r>
          </a:p>
          <a:p>
            <a:pPr marL="0" indent="0" algn="just">
              <a:lnSpc>
                <a:spcPct val="120000"/>
              </a:lnSpc>
              <a:buNone/>
            </a:pPr>
            <a:endParaRPr lang="en-AU" sz="2000" dirty="0" smtClean="0"/>
          </a:p>
          <a:p>
            <a:pPr marL="0" indent="0" algn="just">
              <a:lnSpc>
                <a:spcPct val="120000"/>
              </a:lnSpc>
              <a:buNone/>
            </a:pPr>
            <a:r>
              <a:rPr lang="en-AU" dirty="0" smtClean="0"/>
              <a:t>To</a:t>
            </a:r>
            <a:r>
              <a:rPr lang="en-AU" dirty="0"/>
              <a:t> </a:t>
            </a:r>
            <a:r>
              <a:rPr lang="en-AU" b="1" dirty="0"/>
              <a:t>qualify</a:t>
            </a:r>
            <a:r>
              <a:rPr lang="en-AU" dirty="0"/>
              <a:t> for </a:t>
            </a:r>
            <a:r>
              <a:rPr lang="en-AU" b="1" dirty="0"/>
              <a:t>EAL</a:t>
            </a:r>
            <a:r>
              <a:rPr lang="en-AU" dirty="0"/>
              <a:t> in </a:t>
            </a:r>
            <a:r>
              <a:rPr lang="en-AU" b="1" dirty="0"/>
              <a:t>VCE</a:t>
            </a:r>
            <a:r>
              <a:rPr lang="en-AU" dirty="0"/>
              <a:t> a student must have </a:t>
            </a:r>
            <a:r>
              <a:rPr lang="en-AU" b="1" i="1" dirty="0">
                <a:solidFill>
                  <a:srgbClr val="FF0000"/>
                </a:solidFill>
              </a:rPr>
              <a:t>no more than 7 years </a:t>
            </a:r>
            <a:r>
              <a:rPr lang="en-AU" dirty="0"/>
              <a:t>with English as their main language of instruction or have less than 7 years residency in a mainly English-speaking country (</a:t>
            </a:r>
            <a:r>
              <a:rPr lang="en-AU" b="1" i="1" dirty="0">
                <a:solidFill>
                  <a:srgbClr val="FF0000"/>
                </a:solidFill>
              </a:rPr>
              <a:t>at the time of completion of Year 12</a:t>
            </a:r>
            <a:r>
              <a:rPr lang="en-AU" dirty="0"/>
              <a:t>).</a:t>
            </a:r>
            <a:endParaRPr lang="en-AU" b="1" dirty="0"/>
          </a:p>
          <a:p>
            <a:pPr algn="just"/>
            <a:endParaRPr lang="en-AU" dirty="0"/>
          </a:p>
        </p:txBody>
      </p:sp>
    </p:spTree>
    <p:extLst>
      <p:ext uri="{BB962C8B-B14F-4D97-AF65-F5344CB8AC3E}">
        <p14:creationId xmlns:p14="http://schemas.microsoft.com/office/powerpoint/2010/main" val="3867383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VCE English options:</a:t>
            </a:r>
            <a:endParaRPr lang="en-AU" dirty="0"/>
          </a:p>
        </p:txBody>
      </p:sp>
      <p:sp>
        <p:nvSpPr>
          <p:cNvPr id="3" name="Content Placeholder 2"/>
          <p:cNvSpPr>
            <a:spLocks noGrp="1"/>
          </p:cNvSpPr>
          <p:nvPr>
            <p:ph idx="1"/>
          </p:nvPr>
        </p:nvSpPr>
        <p:spPr>
          <a:xfrm>
            <a:off x="539552" y="1124744"/>
            <a:ext cx="8229600" cy="4061048"/>
          </a:xfrm>
        </p:spPr>
        <p:txBody>
          <a:bodyPr>
            <a:noAutofit/>
          </a:bodyPr>
          <a:lstStyle/>
          <a:p>
            <a:pPr marL="0" indent="0" algn="just">
              <a:lnSpc>
                <a:spcPct val="134000"/>
              </a:lnSpc>
              <a:buNone/>
            </a:pPr>
            <a:r>
              <a:rPr lang="en-AU" sz="3600" b="1" dirty="0"/>
              <a:t>Literature</a:t>
            </a:r>
            <a:r>
              <a:rPr lang="en-AU" sz="2000" b="1" dirty="0"/>
              <a:t> – </a:t>
            </a:r>
            <a:r>
              <a:rPr lang="en-AU" sz="2000" dirty="0"/>
              <a:t>Students will </a:t>
            </a:r>
            <a:r>
              <a:rPr lang="en-AU" sz="2000" dirty="0" smtClean="0"/>
              <a:t>be expected to:</a:t>
            </a:r>
            <a:endParaRPr lang="en-AU" sz="2000" dirty="0"/>
          </a:p>
          <a:p>
            <a:pPr algn="just">
              <a:lnSpc>
                <a:spcPct val="90000"/>
              </a:lnSpc>
            </a:pPr>
            <a:r>
              <a:rPr lang="en-AU" sz="2200" dirty="0" smtClean="0"/>
              <a:t>Able to analyse texts such as plays, poetry, short stories, novels and films. *</a:t>
            </a:r>
            <a:r>
              <a:rPr lang="en-AU" sz="2200" i="1" dirty="0" smtClean="0"/>
              <a:t>There is no focus on media texts or persuasive speeches in this subject. </a:t>
            </a:r>
          </a:p>
          <a:p>
            <a:pPr algn="just">
              <a:lnSpc>
                <a:spcPct val="90000"/>
              </a:lnSpc>
            </a:pPr>
            <a:r>
              <a:rPr lang="en-AU" sz="2200" dirty="0" smtClean="0"/>
              <a:t>Write creative and analytical responses to texts. </a:t>
            </a:r>
          </a:p>
          <a:p>
            <a:pPr algn="just">
              <a:lnSpc>
                <a:spcPct val="90000"/>
              </a:lnSpc>
            </a:pPr>
            <a:r>
              <a:rPr lang="en-AU" sz="2200" dirty="0" smtClean="0"/>
              <a:t>Learn how to analyse passages with a focus on literary devices and the author’s intent. They are also introduced to literary perspectives and engage in critical readings about the texts they study. </a:t>
            </a:r>
          </a:p>
          <a:p>
            <a:pPr marL="0" indent="0" algn="just">
              <a:lnSpc>
                <a:spcPct val="90000"/>
              </a:lnSpc>
              <a:buNone/>
            </a:pPr>
            <a:r>
              <a:rPr lang="en-AU" sz="2200" dirty="0" smtClean="0"/>
              <a:t>This course is ideal for students who want to study more challenging and engaging texts in greater depth. </a:t>
            </a:r>
            <a:endParaRPr lang="en-AU" sz="2200" i="1" dirty="0" smtClean="0"/>
          </a:p>
          <a:p>
            <a:pPr marL="0" indent="0" algn="just">
              <a:lnSpc>
                <a:spcPct val="90000"/>
              </a:lnSpc>
              <a:buNone/>
            </a:pPr>
            <a:r>
              <a:rPr lang="en-AU" sz="2200" dirty="0" smtClean="0"/>
              <a:t>It can be taken in conjunction with English or on its own </a:t>
            </a:r>
            <a:r>
              <a:rPr lang="en-AU" sz="2200" dirty="0" smtClean="0">
                <a:solidFill>
                  <a:srgbClr val="FF0000"/>
                </a:solidFill>
              </a:rPr>
              <a:t>(with special approval).</a:t>
            </a:r>
          </a:p>
          <a:p>
            <a:pPr marL="0" indent="0" algn="just">
              <a:lnSpc>
                <a:spcPct val="134000"/>
              </a:lnSpc>
              <a:buNone/>
            </a:pPr>
            <a:endParaRPr lang="en-AU" sz="2000" b="1" dirty="0"/>
          </a:p>
          <a:p>
            <a:pPr algn="just"/>
            <a:endParaRPr lang="en-AU" sz="2000" dirty="0"/>
          </a:p>
        </p:txBody>
      </p:sp>
    </p:spTree>
    <p:extLst>
      <p:ext uri="{BB962C8B-B14F-4D97-AF65-F5344CB8AC3E}">
        <p14:creationId xmlns:p14="http://schemas.microsoft.com/office/powerpoint/2010/main" val="276442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VCE English options:</a:t>
            </a:r>
            <a:endParaRPr lang="en-AU" dirty="0"/>
          </a:p>
        </p:txBody>
      </p:sp>
      <p:sp>
        <p:nvSpPr>
          <p:cNvPr id="3" name="Content Placeholder 2"/>
          <p:cNvSpPr>
            <a:spLocks noGrp="1"/>
          </p:cNvSpPr>
          <p:nvPr>
            <p:ph idx="1"/>
          </p:nvPr>
        </p:nvSpPr>
        <p:spPr>
          <a:xfrm>
            <a:off x="457200" y="1196752"/>
            <a:ext cx="8229600" cy="5040560"/>
          </a:xfrm>
        </p:spPr>
        <p:txBody>
          <a:bodyPr>
            <a:normAutofit lnSpcReduction="10000"/>
          </a:bodyPr>
          <a:lstStyle/>
          <a:p>
            <a:pPr marL="0" indent="0">
              <a:lnSpc>
                <a:spcPct val="134000"/>
              </a:lnSpc>
              <a:buNone/>
            </a:pPr>
            <a:r>
              <a:rPr lang="en-AU" sz="3600" b="1" dirty="0" smtClean="0"/>
              <a:t>English Language – </a:t>
            </a:r>
            <a:r>
              <a:rPr lang="en-AU" sz="2400" dirty="0"/>
              <a:t>Students will be expected </a:t>
            </a:r>
            <a:r>
              <a:rPr lang="en-AU" sz="2400" dirty="0" smtClean="0"/>
              <a:t>to:</a:t>
            </a:r>
            <a:endParaRPr lang="en-AU" sz="3600" dirty="0"/>
          </a:p>
          <a:p>
            <a:pPr algn="just">
              <a:spcBef>
                <a:spcPts val="0"/>
              </a:spcBef>
            </a:pPr>
            <a:r>
              <a:rPr lang="en-US" sz="2200" dirty="0" err="1" smtClean="0"/>
              <a:t>Analyse</a:t>
            </a:r>
            <a:r>
              <a:rPr lang="en-US" sz="2200" dirty="0" smtClean="0"/>
              <a:t> features of </a:t>
            </a:r>
            <a:r>
              <a:rPr lang="en-US" sz="2200" dirty="0"/>
              <a:t>written and spoken texts through </a:t>
            </a:r>
            <a:r>
              <a:rPr lang="en-US" sz="2200" dirty="0" smtClean="0"/>
              <a:t>systematically pulling apart how a text has been constructed.</a:t>
            </a:r>
          </a:p>
          <a:p>
            <a:pPr algn="just">
              <a:spcBef>
                <a:spcPts val="0"/>
              </a:spcBef>
            </a:pPr>
            <a:r>
              <a:rPr lang="en-US" sz="2200" dirty="0" smtClean="0"/>
              <a:t>Students </a:t>
            </a:r>
            <a:r>
              <a:rPr lang="en-US" sz="2200" dirty="0"/>
              <a:t>are required to read widely to develop their analytical skills and understanding of </a:t>
            </a:r>
            <a:r>
              <a:rPr lang="en-US" sz="2200" dirty="0" smtClean="0"/>
              <a:t>linguistics (the rules that govern language). </a:t>
            </a:r>
          </a:p>
          <a:p>
            <a:pPr algn="just">
              <a:spcBef>
                <a:spcPts val="0"/>
              </a:spcBef>
            </a:pPr>
            <a:r>
              <a:rPr lang="en-US" sz="2200" dirty="0" smtClean="0"/>
              <a:t>Students </a:t>
            </a:r>
            <a:r>
              <a:rPr lang="en-US" sz="2200" dirty="0"/>
              <a:t>demonstrate knowledge through </a:t>
            </a:r>
            <a:r>
              <a:rPr lang="en-US" sz="2200" dirty="0" smtClean="0"/>
              <a:t>oral </a:t>
            </a:r>
            <a:r>
              <a:rPr lang="en-US" sz="2200" dirty="0"/>
              <a:t>presentations, short answer tests as well as </a:t>
            </a:r>
            <a:r>
              <a:rPr lang="en-US" sz="2200" dirty="0" smtClean="0"/>
              <a:t>extended response </a:t>
            </a:r>
            <a:r>
              <a:rPr lang="en-US" sz="2200" dirty="0"/>
              <a:t>essays and analytical commentaries. </a:t>
            </a:r>
            <a:endParaRPr lang="en-US" sz="2200" dirty="0" smtClean="0"/>
          </a:p>
          <a:p>
            <a:pPr marL="0" indent="0" algn="just">
              <a:spcBef>
                <a:spcPts val="0"/>
              </a:spcBef>
              <a:buNone/>
            </a:pPr>
            <a:r>
              <a:rPr lang="en-AU" sz="2200" dirty="0" smtClean="0"/>
              <a:t>This course is ideal for students who enjoy looking at how language is put together (grammar), how it has developed and changed over time and why we use the language we do in different contexts.</a:t>
            </a:r>
          </a:p>
          <a:p>
            <a:pPr marL="0" indent="0" algn="just">
              <a:spcBef>
                <a:spcPts val="0"/>
              </a:spcBef>
              <a:buNone/>
            </a:pPr>
            <a:r>
              <a:rPr lang="en-AU" sz="2200" dirty="0"/>
              <a:t>It can be taken in conjunction with English or on its own </a:t>
            </a:r>
            <a:r>
              <a:rPr lang="en-AU" sz="2200" dirty="0">
                <a:solidFill>
                  <a:srgbClr val="FF0000"/>
                </a:solidFill>
              </a:rPr>
              <a:t>(with special approval).</a:t>
            </a:r>
          </a:p>
          <a:p>
            <a:pPr marL="0" indent="0" algn="just">
              <a:lnSpc>
                <a:spcPct val="120000"/>
              </a:lnSpc>
              <a:spcBef>
                <a:spcPts val="0"/>
              </a:spcBef>
              <a:buNone/>
            </a:pPr>
            <a:endParaRPr lang="en-AU" sz="2200" dirty="0" smtClean="0"/>
          </a:p>
          <a:p>
            <a:pPr marL="0" indent="0" algn="just">
              <a:lnSpc>
                <a:spcPct val="120000"/>
              </a:lnSpc>
              <a:spcBef>
                <a:spcPts val="0"/>
              </a:spcBef>
              <a:buNone/>
            </a:pPr>
            <a:endParaRPr lang="en-AU" sz="2200" dirty="0"/>
          </a:p>
          <a:p>
            <a:pPr marL="0" indent="0" algn="just">
              <a:lnSpc>
                <a:spcPct val="120000"/>
              </a:lnSpc>
              <a:spcBef>
                <a:spcPts val="0"/>
              </a:spcBef>
              <a:buNone/>
            </a:pPr>
            <a:endParaRPr lang="en-AU" sz="2200" dirty="0"/>
          </a:p>
          <a:p>
            <a:pPr marL="0" indent="0" algn="just">
              <a:lnSpc>
                <a:spcPct val="134000"/>
              </a:lnSpc>
              <a:buNone/>
            </a:pPr>
            <a:endParaRPr lang="en-AU" sz="2400" b="1" dirty="0" smtClean="0"/>
          </a:p>
          <a:p>
            <a:pPr marL="0" indent="0" algn="just">
              <a:lnSpc>
                <a:spcPct val="134000"/>
              </a:lnSpc>
              <a:buNone/>
            </a:pPr>
            <a:endParaRPr lang="en-AU" b="1" dirty="0"/>
          </a:p>
        </p:txBody>
      </p:sp>
    </p:spTree>
    <p:extLst>
      <p:ext uri="{BB962C8B-B14F-4D97-AF65-F5344CB8AC3E}">
        <p14:creationId xmlns:p14="http://schemas.microsoft.com/office/powerpoint/2010/main" val="2034408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VCE English options:</a:t>
            </a:r>
            <a:endParaRPr lang="en-AU" dirty="0"/>
          </a:p>
        </p:txBody>
      </p:sp>
      <p:grpSp>
        <p:nvGrpSpPr>
          <p:cNvPr id="5" name="Group 4"/>
          <p:cNvGrpSpPr>
            <a:grpSpLocks/>
          </p:cNvGrpSpPr>
          <p:nvPr/>
        </p:nvGrpSpPr>
        <p:grpSpPr bwMode="auto">
          <a:xfrm>
            <a:off x="1406257" y="1334919"/>
            <a:ext cx="6233160" cy="381000"/>
            <a:chOff x="1135" y="321"/>
            <a:chExt cx="9816" cy="600"/>
          </a:xfrm>
        </p:grpSpPr>
        <p:sp>
          <p:nvSpPr>
            <p:cNvPr id="6" name="Freeform 5"/>
            <p:cNvSpPr>
              <a:spLocks/>
            </p:cNvSpPr>
            <p:nvPr/>
          </p:nvSpPr>
          <p:spPr bwMode="auto">
            <a:xfrm>
              <a:off x="1135" y="321"/>
              <a:ext cx="3232" cy="600"/>
            </a:xfrm>
            <a:custGeom>
              <a:avLst/>
              <a:gdLst>
                <a:gd name="T0" fmla="+- 0 4187 1135"/>
                <a:gd name="T1" fmla="*/ T0 w 3232"/>
                <a:gd name="T2" fmla="+- 0 321 321"/>
                <a:gd name="T3" fmla="*/ 321 h 600"/>
                <a:gd name="T4" fmla="+- 0 1135 1135"/>
                <a:gd name="T5" fmla="*/ T4 w 3232"/>
                <a:gd name="T6" fmla="+- 0 321 321"/>
                <a:gd name="T7" fmla="*/ 321 h 600"/>
                <a:gd name="T8" fmla="+- 0 1135 1135"/>
                <a:gd name="T9" fmla="*/ T8 w 3232"/>
                <a:gd name="T10" fmla="+- 0 921 321"/>
                <a:gd name="T11" fmla="*/ 921 h 600"/>
                <a:gd name="T12" fmla="+- 0 4187 1135"/>
                <a:gd name="T13" fmla="*/ T12 w 3232"/>
                <a:gd name="T14" fmla="+- 0 921 321"/>
                <a:gd name="T15" fmla="*/ 921 h 600"/>
                <a:gd name="T16" fmla="+- 0 4367 1135"/>
                <a:gd name="T17" fmla="*/ T16 w 3232"/>
                <a:gd name="T18" fmla="+- 0 621 321"/>
                <a:gd name="T19" fmla="*/ 621 h 600"/>
                <a:gd name="T20" fmla="+- 0 4187 1135"/>
                <a:gd name="T21" fmla="*/ T20 w 3232"/>
                <a:gd name="T22" fmla="+- 0 321 321"/>
                <a:gd name="T23" fmla="*/ 321 h 600"/>
              </a:gdLst>
              <a:ahLst/>
              <a:cxnLst>
                <a:cxn ang="0">
                  <a:pos x="T1" y="T3"/>
                </a:cxn>
                <a:cxn ang="0">
                  <a:pos x="T5" y="T7"/>
                </a:cxn>
                <a:cxn ang="0">
                  <a:pos x="T9" y="T11"/>
                </a:cxn>
                <a:cxn ang="0">
                  <a:pos x="T13" y="T15"/>
                </a:cxn>
                <a:cxn ang="0">
                  <a:pos x="T17" y="T19"/>
                </a:cxn>
                <a:cxn ang="0">
                  <a:pos x="T21" y="T23"/>
                </a:cxn>
              </a:cxnLst>
              <a:rect l="0" t="0" r="r" b="b"/>
              <a:pathLst>
                <a:path w="3232" h="600">
                  <a:moveTo>
                    <a:pt x="3052" y="0"/>
                  </a:moveTo>
                  <a:lnTo>
                    <a:pt x="0" y="0"/>
                  </a:lnTo>
                  <a:lnTo>
                    <a:pt x="0" y="600"/>
                  </a:lnTo>
                  <a:lnTo>
                    <a:pt x="3052" y="600"/>
                  </a:lnTo>
                  <a:lnTo>
                    <a:pt x="3232" y="300"/>
                  </a:lnTo>
                  <a:lnTo>
                    <a:pt x="3052" y="0"/>
                  </a:lnTo>
                  <a:close/>
                </a:path>
              </a:pathLst>
            </a:custGeom>
            <a:solidFill>
              <a:srgbClr val="2534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7" name="Freeform 6"/>
            <p:cNvSpPr>
              <a:spLocks/>
            </p:cNvSpPr>
            <p:nvPr/>
          </p:nvSpPr>
          <p:spPr bwMode="auto">
            <a:xfrm>
              <a:off x="4428" y="321"/>
              <a:ext cx="3231" cy="600"/>
            </a:xfrm>
            <a:custGeom>
              <a:avLst/>
              <a:gdLst>
                <a:gd name="T0" fmla="+- 0 7478 4428"/>
                <a:gd name="T1" fmla="*/ T0 w 3231"/>
                <a:gd name="T2" fmla="+- 0 321 321"/>
                <a:gd name="T3" fmla="*/ 321 h 600"/>
                <a:gd name="T4" fmla="+- 0 4428 4428"/>
                <a:gd name="T5" fmla="*/ T4 w 3231"/>
                <a:gd name="T6" fmla="+- 0 321 321"/>
                <a:gd name="T7" fmla="*/ 321 h 600"/>
                <a:gd name="T8" fmla="+- 0 4608 4428"/>
                <a:gd name="T9" fmla="*/ T8 w 3231"/>
                <a:gd name="T10" fmla="+- 0 631 321"/>
                <a:gd name="T11" fmla="*/ 631 h 600"/>
                <a:gd name="T12" fmla="+- 0 4428 4428"/>
                <a:gd name="T13" fmla="*/ T12 w 3231"/>
                <a:gd name="T14" fmla="+- 0 921 321"/>
                <a:gd name="T15" fmla="*/ 921 h 600"/>
                <a:gd name="T16" fmla="+- 0 7478 4428"/>
                <a:gd name="T17" fmla="*/ T16 w 3231"/>
                <a:gd name="T18" fmla="+- 0 921 321"/>
                <a:gd name="T19" fmla="*/ 921 h 600"/>
                <a:gd name="T20" fmla="+- 0 7658 4428"/>
                <a:gd name="T21" fmla="*/ T20 w 3231"/>
                <a:gd name="T22" fmla="+- 0 621 321"/>
                <a:gd name="T23" fmla="*/ 621 h 600"/>
                <a:gd name="T24" fmla="+- 0 7478 4428"/>
                <a:gd name="T25" fmla="*/ T24 w 3231"/>
                <a:gd name="T26" fmla="+- 0 321 321"/>
                <a:gd name="T27" fmla="*/ 321 h 600"/>
              </a:gdLst>
              <a:ahLst/>
              <a:cxnLst>
                <a:cxn ang="0">
                  <a:pos x="T1" y="T3"/>
                </a:cxn>
                <a:cxn ang="0">
                  <a:pos x="T5" y="T7"/>
                </a:cxn>
                <a:cxn ang="0">
                  <a:pos x="T9" y="T11"/>
                </a:cxn>
                <a:cxn ang="0">
                  <a:pos x="T13" y="T15"/>
                </a:cxn>
                <a:cxn ang="0">
                  <a:pos x="T17" y="T19"/>
                </a:cxn>
                <a:cxn ang="0">
                  <a:pos x="T21" y="T23"/>
                </a:cxn>
                <a:cxn ang="0">
                  <a:pos x="T25" y="T27"/>
                </a:cxn>
              </a:cxnLst>
              <a:rect l="0" t="0" r="r" b="b"/>
              <a:pathLst>
                <a:path w="3231" h="600">
                  <a:moveTo>
                    <a:pt x="3050" y="0"/>
                  </a:moveTo>
                  <a:lnTo>
                    <a:pt x="0" y="0"/>
                  </a:lnTo>
                  <a:lnTo>
                    <a:pt x="180" y="310"/>
                  </a:lnTo>
                  <a:lnTo>
                    <a:pt x="0" y="600"/>
                  </a:lnTo>
                  <a:lnTo>
                    <a:pt x="3050" y="600"/>
                  </a:lnTo>
                  <a:lnTo>
                    <a:pt x="3230" y="300"/>
                  </a:lnTo>
                  <a:lnTo>
                    <a:pt x="3050" y="0"/>
                  </a:lnTo>
                  <a:close/>
                </a:path>
              </a:pathLst>
            </a:custGeom>
            <a:solidFill>
              <a:srgbClr val="5C5E8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8" name="Freeform 7"/>
            <p:cNvSpPr>
              <a:spLocks/>
            </p:cNvSpPr>
            <p:nvPr/>
          </p:nvSpPr>
          <p:spPr bwMode="auto">
            <a:xfrm>
              <a:off x="7721" y="321"/>
              <a:ext cx="3231" cy="600"/>
            </a:xfrm>
            <a:custGeom>
              <a:avLst/>
              <a:gdLst>
                <a:gd name="T0" fmla="+- 0 10771 7721"/>
                <a:gd name="T1" fmla="*/ T0 w 3231"/>
                <a:gd name="T2" fmla="+- 0 321 321"/>
                <a:gd name="T3" fmla="*/ 321 h 600"/>
                <a:gd name="T4" fmla="+- 0 7721 7721"/>
                <a:gd name="T5" fmla="*/ T4 w 3231"/>
                <a:gd name="T6" fmla="+- 0 321 321"/>
                <a:gd name="T7" fmla="*/ 321 h 600"/>
                <a:gd name="T8" fmla="+- 0 7901 7721"/>
                <a:gd name="T9" fmla="*/ T8 w 3231"/>
                <a:gd name="T10" fmla="+- 0 631 321"/>
                <a:gd name="T11" fmla="*/ 631 h 600"/>
                <a:gd name="T12" fmla="+- 0 7721 7721"/>
                <a:gd name="T13" fmla="*/ T12 w 3231"/>
                <a:gd name="T14" fmla="+- 0 921 321"/>
                <a:gd name="T15" fmla="*/ 921 h 600"/>
                <a:gd name="T16" fmla="+- 0 10771 7721"/>
                <a:gd name="T17" fmla="*/ T16 w 3231"/>
                <a:gd name="T18" fmla="+- 0 921 321"/>
                <a:gd name="T19" fmla="*/ 921 h 600"/>
                <a:gd name="T20" fmla="+- 0 10951 7721"/>
                <a:gd name="T21" fmla="*/ T20 w 3231"/>
                <a:gd name="T22" fmla="+- 0 621 321"/>
                <a:gd name="T23" fmla="*/ 621 h 600"/>
                <a:gd name="T24" fmla="+- 0 10771 7721"/>
                <a:gd name="T25" fmla="*/ T24 w 3231"/>
                <a:gd name="T26" fmla="+- 0 321 321"/>
                <a:gd name="T27" fmla="*/ 321 h 600"/>
              </a:gdLst>
              <a:ahLst/>
              <a:cxnLst>
                <a:cxn ang="0">
                  <a:pos x="T1" y="T3"/>
                </a:cxn>
                <a:cxn ang="0">
                  <a:pos x="T5" y="T7"/>
                </a:cxn>
                <a:cxn ang="0">
                  <a:pos x="T9" y="T11"/>
                </a:cxn>
                <a:cxn ang="0">
                  <a:pos x="T13" y="T15"/>
                </a:cxn>
                <a:cxn ang="0">
                  <a:pos x="T17" y="T19"/>
                </a:cxn>
                <a:cxn ang="0">
                  <a:pos x="T21" y="T23"/>
                </a:cxn>
                <a:cxn ang="0">
                  <a:pos x="T25" y="T27"/>
                </a:cxn>
              </a:cxnLst>
              <a:rect l="0" t="0" r="r" b="b"/>
              <a:pathLst>
                <a:path w="3231" h="600">
                  <a:moveTo>
                    <a:pt x="3050" y="0"/>
                  </a:moveTo>
                  <a:lnTo>
                    <a:pt x="0" y="0"/>
                  </a:lnTo>
                  <a:lnTo>
                    <a:pt x="180" y="310"/>
                  </a:lnTo>
                  <a:lnTo>
                    <a:pt x="0" y="600"/>
                  </a:lnTo>
                  <a:lnTo>
                    <a:pt x="3050" y="600"/>
                  </a:lnTo>
                  <a:lnTo>
                    <a:pt x="3230" y="300"/>
                  </a:lnTo>
                  <a:lnTo>
                    <a:pt x="3050" y="0"/>
                  </a:lnTo>
                  <a:close/>
                </a:path>
              </a:pathLst>
            </a:custGeom>
            <a:solidFill>
              <a:srgbClr val="9492B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 y="487"/>
              <a:ext cx="866" cy="28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536"/>
            <p:cNvSpPr>
              <a:spLocks/>
            </p:cNvSpPr>
            <p:nvPr/>
          </p:nvSpPr>
          <p:spPr bwMode="auto">
            <a:xfrm>
              <a:off x="2292" y="538"/>
              <a:ext cx="850" cy="176"/>
            </a:xfrm>
            <a:custGeom>
              <a:avLst/>
              <a:gdLst>
                <a:gd name="T0" fmla="+- 0 2346 2292"/>
                <a:gd name="T1" fmla="*/ T0 w 850"/>
                <a:gd name="T2" fmla="+- 0 638 538"/>
                <a:gd name="T3" fmla="*/ 638 h 176"/>
                <a:gd name="T4" fmla="+- 0 2376 2292"/>
                <a:gd name="T5" fmla="*/ T4 w 850"/>
                <a:gd name="T6" fmla="+- 0 638 538"/>
                <a:gd name="T7" fmla="*/ 638 h 176"/>
                <a:gd name="T8" fmla="+- 0 2327 2292"/>
                <a:gd name="T9" fmla="*/ T8 w 850"/>
                <a:gd name="T10" fmla="+- 0 538 538"/>
                <a:gd name="T11" fmla="*/ 538 h 176"/>
                <a:gd name="T12" fmla="+- 0 2361 2292"/>
                <a:gd name="T13" fmla="*/ T12 w 850"/>
                <a:gd name="T14" fmla="+- 0 606 538"/>
                <a:gd name="T15" fmla="*/ 606 h 176"/>
                <a:gd name="T16" fmla="+- 0 2554 2292"/>
                <a:gd name="T17" fmla="*/ T16 w 850"/>
                <a:gd name="T18" fmla="+- 0 538 538"/>
                <a:gd name="T19" fmla="*/ 538 h 176"/>
                <a:gd name="T20" fmla="+- 0 2556 2292"/>
                <a:gd name="T21" fmla="*/ T20 w 850"/>
                <a:gd name="T22" fmla="+- 0 710 538"/>
                <a:gd name="T23" fmla="*/ 710 h 176"/>
                <a:gd name="T24" fmla="+- 0 2474 2292"/>
                <a:gd name="T25" fmla="*/ T24 w 850"/>
                <a:gd name="T26" fmla="+- 0 634 538"/>
                <a:gd name="T27" fmla="*/ 634 h 176"/>
                <a:gd name="T28" fmla="+- 0 2474 2292"/>
                <a:gd name="T29" fmla="*/ T28 w 850"/>
                <a:gd name="T30" fmla="+- 0 606 538"/>
                <a:gd name="T31" fmla="*/ 606 h 176"/>
                <a:gd name="T32" fmla="+- 0 2554 2292"/>
                <a:gd name="T33" fmla="*/ T32 w 850"/>
                <a:gd name="T34" fmla="+- 0 538 538"/>
                <a:gd name="T35" fmla="*/ 538 h 176"/>
                <a:gd name="T36" fmla="+- 0 2568 2292"/>
                <a:gd name="T37" fmla="*/ T36 w 850"/>
                <a:gd name="T38" fmla="+- 0 710 538"/>
                <a:gd name="T39" fmla="*/ 710 h 176"/>
                <a:gd name="T40" fmla="+- 0 2703 2292"/>
                <a:gd name="T41" fmla="*/ T40 w 850"/>
                <a:gd name="T42" fmla="+- 0 671 538"/>
                <a:gd name="T43" fmla="*/ 671 h 176"/>
                <a:gd name="T44" fmla="+- 0 2641 2292"/>
                <a:gd name="T45" fmla="*/ T44 w 850"/>
                <a:gd name="T46" fmla="+- 0 578 538"/>
                <a:gd name="T47" fmla="*/ 578 h 176"/>
                <a:gd name="T48" fmla="+- 0 2703 2292"/>
                <a:gd name="T49" fmla="*/ T48 w 850"/>
                <a:gd name="T50" fmla="+- 0 671 538"/>
                <a:gd name="T51" fmla="*/ 671 h 176"/>
                <a:gd name="T52" fmla="+- 0 2717 2292"/>
                <a:gd name="T53" fmla="*/ T52 w 850"/>
                <a:gd name="T54" fmla="+- 0 710 538"/>
                <a:gd name="T55" fmla="*/ 710 h 176"/>
                <a:gd name="T56" fmla="+- 0 2641 2292"/>
                <a:gd name="T57" fmla="*/ T56 w 850"/>
                <a:gd name="T58" fmla="+- 0 578 538"/>
                <a:gd name="T59" fmla="*/ 578 h 176"/>
                <a:gd name="T60" fmla="+- 0 2671 2292"/>
                <a:gd name="T61" fmla="*/ T60 w 850"/>
                <a:gd name="T62" fmla="+- 0 578 538"/>
                <a:gd name="T63" fmla="*/ 578 h 176"/>
                <a:gd name="T64" fmla="+- 0 2732 2292"/>
                <a:gd name="T65" fmla="*/ T64 w 850"/>
                <a:gd name="T66" fmla="+- 0 710 538"/>
                <a:gd name="T67" fmla="*/ 710 h 176"/>
                <a:gd name="T68" fmla="+- 0 2820 2292"/>
                <a:gd name="T69" fmla="*/ T68 w 850"/>
                <a:gd name="T70" fmla="+- 0 638 538"/>
                <a:gd name="T71" fmla="*/ 638 h 176"/>
                <a:gd name="T72" fmla="+- 0 2836 2292"/>
                <a:gd name="T73" fmla="*/ T72 w 850"/>
                <a:gd name="T74" fmla="+- 0 627 538"/>
                <a:gd name="T75" fmla="*/ 627 h 176"/>
                <a:gd name="T76" fmla="+- 0 2762 2292"/>
                <a:gd name="T77" fmla="*/ T76 w 850"/>
                <a:gd name="T78" fmla="+- 0 567 538"/>
                <a:gd name="T79" fmla="*/ 567 h 176"/>
                <a:gd name="T80" fmla="+- 0 2842 2292"/>
                <a:gd name="T81" fmla="*/ T80 w 850"/>
                <a:gd name="T82" fmla="+- 0 551 538"/>
                <a:gd name="T83" fmla="*/ 551 h 176"/>
                <a:gd name="T84" fmla="+- 0 2811 2292"/>
                <a:gd name="T85" fmla="*/ T84 w 850"/>
                <a:gd name="T86" fmla="+- 0 538 538"/>
                <a:gd name="T87" fmla="*/ 538 h 176"/>
                <a:gd name="T88" fmla="+- 0 2780 2292"/>
                <a:gd name="T89" fmla="*/ T88 w 850"/>
                <a:gd name="T90" fmla="+- 0 639 538"/>
                <a:gd name="T91" fmla="*/ 639 h 176"/>
                <a:gd name="T92" fmla="+- 0 2795 2292"/>
                <a:gd name="T93" fmla="*/ T92 w 850"/>
                <a:gd name="T94" fmla="+- 0 651 538"/>
                <a:gd name="T95" fmla="*/ 651 h 176"/>
                <a:gd name="T96" fmla="+- 0 2865 2292"/>
                <a:gd name="T97" fmla="*/ T96 w 850"/>
                <a:gd name="T98" fmla="+- 0 710 538"/>
                <a:gd name="T99" fmla="*/ 710 h 176"/>
                <a:gd name="T100" fmla="+- 0 2826 2292"/>
                <a:gd name="T101" fmla="*/ T100 w 850"/>
                <a:gd name="T102" fmla="+- 0 644 538"/>
                <a:gd name="T103" fmla="*/ 644 h 176"/>
                <a:gd name="T104" fmla="+- 0 2851 2292"/>
                <a:gd name="T105" fmla="*/ T104 w 850"/>
                <a:gd name="T106" fmla="+- 0 567 538"/>
                <a:gd name="T107" fmla="*/ 567 h 176"/>
                <a:gd name="T108" fmla="+- 0 2813 2292"/>
                <a:gd name="T109" fmla="*/ T108 w 850"/>
                <a:gd name="T110" fmla="+- 0 570 538"/>
                <a:gd name="T111" fmla="*/ 570 h 176"/>
                <a:gd name="T112" fmla="+- 0 2822 2292"/>
                <a:gd name="T113" fmla="*/ T112 w 850"/>
                <a:gd name="T114" fmla="+- 0 583 538"/>
                <a:gd name="T115" fmla="*/ 583 h 176"/>
                <a:gd name="T116" fmla="+- 0 2816 2292"/>
                <a:gd name="T117" fmla="*/ T116 w 850"/>
                <a:gd name="T118" fmla="+- 0 606 538"/>
                <a:gd name="T119" fmla="*/ 606 h 176"/>
                <a:gd name="T120" fmla="+- 0 2797 2292"/>
                <a:gd name="T121" fmla="*/ T120 w 850"/>
                <a:gd name="T122" fmla="+- 0 611 538"/>
                <a:gd name="T123" fmla="*/ 611 h 176"/>
                <a:gd name="T124" fmla="+- 0 2853 2292"/>
                <a:gd name="T125" fmla="*/ T124 w 850"/>
                <a:gd name="T126" fmla="+- 0 600 538"/>
                <a:gd name="T127" fmla="*/ 600 h 176"/>
                <a:gd name="T128" fmla="+- 0 3002 2292"/>
                <a:gd name="T129" fmla="*/ T128 w 850"/>
                <a:gd name="T130" fmla="+- 0 586 538"/>
                <a:gd name="T131" fmla="*/ 586 h 176"/>
                <a:gd name="T132" fmla="+- 0 3002 2292"/>
                <a:gd name="T133" fmla="*/ T132 w 850"/>
                <a:gd name="T134" fmla="+- 0 710 538"/>
                <a:gd name="T135" fmla="*/ 710 h 176"/>
                <a:gd name="T136" fmla="+- 0 2979 2292"/>
                <a:gd name="T137" fmla="*/ T136 w 850"/>
                <a:gd name="T138" fmla="+- 0 538 538"/>
                <a:gd name="T139" fmla="*/ 538 h 176"/>
                <a:gd name="T140" fmla="+- 0 2953 2292"/>
                <a:gd name="T141" fmla="*/ T140 w 850"/>
                <a:gd name="T142" fmla="+- 0 573 538"/>
                <a:gd name="T143" fmla="*/ 573 h 176"/>
                <a:gd name="T144" fmla="+- 0 2937 2292"/>
                <a:gd name="T145" fmla="*/ T144 w 850"/>
                <a:gd name="T146" fmla="+- 0 611 538"/>
                <a:gd name="T147" fmla="*/ 611 h 176"/>
                <a:gd name="T148" fmla="+- 0 2966 2292"/>
                <a:gd name="T149" fmla="*/ T148 w 850"/>
                <a:gd name="T150" fmla="+- 0 594 538"/>
                <a:gd name="T151" fmla="*/ 594 h 176"/>
                <a:gd name="T152" fmla="+- 0 3002 2292"/>
                <a:gd name="T153" fmla="*/ T152 w 850"/>
                <a:gd name="T154" fmla="+- 0 538 538"/>
                <a:gd name="T155" fmla="*/ 538 h 176"/>
                <a:gd name="T156" fmla="+- 0 3067 2292"/>
                <a:gd name="T157" fmla="*/ T156 w 850"/>
                <a:gd name="T158" fmla="+- 0 544 538"/>
                <a:gd name="T159" fmla="*/ 544 h 176"/>
                <a:gd name="T160" fmla="+- 0 3048 2292"/>
                <a:gd name="T161" fmla="*/ T160 w 850"/>
                <a:gd name="T162" fmla="+- 0 584 538"/>
                <a:gd name="T163" fmla="*/ 584 h 176"/>
                <a:gd name="T164" fmla="+- 0 3046 2292"/>
                <a:gd name="T165" fmla="*/ T164 w 850"/>
                <a:gd name="T166" fmla="+- 0 648 538"/>
                <a:gd name="T167" fmla="*/ 648 h 176"/>
                <a:gd name="T168" fmla="+- 0 3058 2292"/>
                <a:gd name="T169" fmla="*/ T168 w 850"/>
                <a:gd name="T170" fmla="+- 0 694 538"/>
                <a:gd name="T171" fmla="*/ 694 h 176"/>
                <a:gd name="T172" fmla="+- 0 3107 2292"/>
                <a:gd name="T173" fmla="*/ T172 w 850"/>
                <a:gd name="T174" fmla="+- 0 713 538"/>
                <a:gd name="T175" fmla="*/ 713 h 176"/>
                <a:gd name="T176" fmla="+- 0 3131 2292"/>
                <a:gd name="T177" fmla="*/ T176 w 850"/>
                <a:gd name="T178" fmla="+- 0 686 538"/>
                <a:gd name="T179" fmla="*/ 686 h 176"/>
                <a:gd name="T180" fmla="+- 0 3079 2292"/>
                <a:gd name="T181" fmla="*/ T180 w 850"/>
                <a:gd name="T182" fmla="+- 0 675 538"/>
                <a:gd name="T183" fmla="*/ 675 h 176"/>
                <a:gd name="T184" fmla="+- 0 3075 2292"/>
                <a:gd name="T185" fmla="*/ T184 w 850"/>
                <a:gd name="T186" fmla="+- 0 643 538"/>
                <a:gd name="T187" fmla="*/ 643 h 176"/>
                <a:gd name="T188" fmla="+- 0 3076 2292"/>
                <a:gd name="T189" fmla="*/ T188 w 850"/>
                <a:gd name="T190" fmla="+- 0 593 538"/>
                <a:gd name="T191" fmla="*/ 593 h 176"/>
                <a:gd name="T192" fmla="+- 0 3083 2292"/>
                <a:gd name="T193" fmla="*/ T192 w 850"/>
                <a:gd name="T194" fmla="+- 0 569 538"/>
                <a:gd name="T195" fmla="*/ 569 h 176"/>
                <a:gd name="T196" fmla="+- 0 3128 2292"/>
                <a:gd name="T197" fmla="*/ T196 w 850"/>
                <a:gd name="T198" fmla="+- 0 557 538"/>
                <a:gd name="T199" fmla="*/ 557 h 176"/>
                <a:gd name="T200" fmla="+- 0 3131 2292"/>
                <a:gd name="T201" fmla="*/ T200 w 850"/>
                <a:gd name="T202" fmla="+- 0 565 538"/>
                <a:gd name="T203" fmla="*/ 565 h 176"/>
                <a:gd name="T204" fmla="+- 0 3106 2292"/>
                <a:gd name="T205" fmla="*/ T204 w 850"/>
                <a:gd name="T206" fmla="+- 0 576 538"/>
                <a:gd name="T207" fmla="*/ 576 h 176"/>
                <a:gd name="T208" fmla="+- 0 3111 2292"/>
                <a:gd name="T209" fmla="*/ T208 w 850"/>
                <a:gd name="T210" fmla="+- 0 608 538"/>
                <a:gd name="T211" fmla="*/ 608 h 176"/>
                <a:gd name="T212" fmla="+- 0 3110 2292"/>
                <a:gd name="T213" fmla="*/ T212 w 850"/>
                <a:gd name="T214" fmla="+- 0 658 538"/>
                <a:gd name="T215" fmla="*/ 658 h 176"/>
                <a:gd name="T216" fmla="+- 0 3103 2292"/>
                <a:gd name="T217" fmla="*/ T216 w 850"/>
                <a:gd name="T218" fmla="+- 0 682 538"/>
                <a:gd name="T219" fmla="*/ 682 h 176"/>
                <a:gd name="T220" fmla="+- 0 3133 2292"/>
                <a:gd name="T221" fmla="*/ T220 w 850"/>
                <a:gd name="T222" fmla="+- 0 682 538"/>
                <a:gd name="T223" fmla="*/ 682 h 176"/>
                <a:gd name="T224" fmla="+- 0 3141 2292"/>
                <a:gd name="T225" fmla="*/ T224 w 850"/>
                <a:gd name="T226" fmla="+- 0 626 538"/>
                <a:gd name="T227" fmla="*/ 626 h 176"/>
                <a:gd name="T228" fmla="+- 0 3133 2292"/>
                <a:gd name="T229" fmla="*/ T228 w 850"/>
                <a:gd name="T230" fmla="+- 0 569 538"/>
                <a:gd name="T231" fmla="*/ 569 h 1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50" h="176">
                  <a:moveTo>
                    <a:pt x="35" y="0"/>
                  </a:moveTo>
                  <a:lnTo>
                    <a:pt x="0" y="0"/>
                  </a:lnTo>
                  <a:lnTo>
                    <a:pt x="54" y="100"/>
                  </a:lnTo>
                  <a:lnTo>
                    <a:pt x="54" y="172"/>
                  </a:lnTo>
                  <a:lnTo>
                    <a:pt x="84" y="172"/>
                  </a:lnTo>
                  <a:lnTo>
                    <a:pt x="84" y="100"/>
                  </a:lnTo>
                  <a:lnTo>
                    <a:pt x="101" y="68"/>
                  </a:lnTo>
                  <a:lnTo>
                    <a:pt x="69" y="68"/>
                  </a:lnTo>
                  <a:lnTo>
                    <a:pt x="35" y="0"/>
                  </a:lnTo>
                  <a:close/>
                  <a:moveTo>
                    <a:pt x="138" y="0"/>
                  </a:moveTo>
                  <a:lnTo>
                    <a:pt x="104" y="0"/>
                  </a:lnTo>
                  <a:lnTo>
                    <a:pt x="69" y="68"/>
                  </a:lnTo>
                  <a:lnTo>
                    <a:pt x="101" y="68"/>
                  </a:lnTo>
                  <a:lnTo>
                    <a:pt x="138" y="0"/>
                  </a:lnTo>
                  <a:close/>
                  <a:moveTo>
                    <a:pt x="262" y="0"/>
                  </a:moveTo>
                  <a:lnTo>
                    <a:pt x="152" y="0"/>
                  </a:lnTo>
                  <a:lnTo>
                    <a:pt x="152" y="172"/>
                  </a:lnTo>
                  <a:lnTo>
                    <a:pt x="264" y="172"/>
                  </a:lnTo>
                  <a:lnTo>
                    <a:pt x="264" y="143"/>
                  </a:lnTo>
                  <a:lnTo>
                    <a:pt x="182" y="143"/>
                  </a:lnTo>
                  <a:lnTo>
                    <a:pt x="182" y="96"/>
                  </a:lnTo>
                  <a:lnTo>
                    <a:pt x="256" y="96"/>
                  </a:lnTo>
                  <a:lnTo>
                    <a:pt x="256" y="68"/>
                  </a:lnTo>
                  <a:lnTo>
                    <a:pt x="182" y="68"/>
                  </a:lnTo>
                  <a:lnTo>
                    <a:pt x="182" y="29"/>
                  </a:lnTo>
                  <a:lnTo>
                    <a:pt x="262" y="29"/>
                  </a:lnTo>
                  <a:lnTo>
                    <a:pt x="262" y="0"/>
                  </a:lnTo>
                  <a:close/>
                  <a:moveTo>
                    <a:pt x="365" y="0"/>
                  </a:moveTo>
                  <a:lnTo>
                    <a:pt x="334" y="0"/>
                  </a:lnTo>
                  <a:lnTo>
                    <a:pt x="276" y="172"/>
                  </a:lnTo>
                  <a:lnTo>
                    <a:pt x="308" y="172"/>
                  </a:lnTo>
                  <a:lnTo>
                    <a:pt x="320" y="133"/>
                  </a:lnTo>
                  <a:lnTo>
                    <a:pt x="411" y="133"/>
                  </a:lnTo>
                  <a:lnTo>
                    <a:pt x="401" y="104"/>
                  </a:lnTo>
                  <a:lnTo>
                    <a:pt x="329" y="104"/>
                  </a:lnTo>
                  <a:lnTo>
                    <a:pt x="349" y="40"/>
                  </a:lnTo>
                  <a:lnTo>
                    <a:pt x="379" y="40"/>
                  </a:lnTo>
                  <a:lnTo>
                    <a:pt x="365" y="0"/>
                  </a:lnTo>
                  <a:close/>
                  <a:moveTo>
                    <a:pt x="411" y="133"/>
                  </a:moveTo>
                  <a:lnTo>
                    <a:pt x="379" y="133"/>
                  </a:lnTo>
                  <a:lnTo>
                    <a:pt x="392" y="172"/>
                  </a:lnTo>
                  <a:lnTo>
                    <a:pt x="425" y="172"/>
                  </a:lnTo>
                  <a:lnTo>
                    <a:pt x="411" y="133"/>
                  </a:lnTo>
                  <a:close/>
                  <a:moveTo>
                    <a:pt x="379" y="40"/>
                  </a:moveTo>
                  <a:lnTo>
                    <a:pt x="349" y="40"/>
                  </a:lnTo>
                  <a:lnTo>
                    <a:pt x="370" y="104"/>
                  </a:lnTo>
                  <a:lnTo>
                    <a:pt x="401" y="104"/>
                  </a:lnTo>
                  <a:lnTo>
                    <a:pt x="379" y="40"/>
                  </a:lnTo>
                  <a:close/>
                  <a:moveTo>
                    <a:pt x="519" y="0"/>
                  </a:moveTo>
                  <a:lnTo>
                    <a:pt x="440" y="0"/>
                  </a:lnTo>
                  <a:lnTo>
                    <a:pt x="440" y="172"/>
                  </a:lnTo>
                  <a:lnTo>
                    <a:pt x="470" y="172"/>
                  </a:lnTo>
                  <a:lnTo>
                    <a:pt x="470" y="100"/>
                  </a:lnTo>
                  <a:lnTo>
                    <a:pt x="528" y="100"/>
                  </a:lnTo>
                  <a:lnTo>
                    <a:pt x="522" y="96"/>
                  </a:lnTo>
                  <a:lnTo>
                    <a:pt x="534" y="94"/>
                  </a:lnTo>
                  <a:lnTo>
                    <a:pt x="544" y="89"/>
                  </a:lnTo>
                  <a:lnTo>
                    <a:pt x="557" y="73"/>
                  </a:lnTo>
                  <a:lnTo>
                    <a:pt x="470" y="73"/>
                  </a:lnTo>
                  <a:lnTo>
                    <a:pt x="470" y="29"/>
                  </a:lnTo>
                  <a:lnTo>
                    <a:pt x="559" y="29"/>
                  </a:lnTo>
                  <a:lnTo>
                    <a:pt x="550" y="13"/>
                  </a:lnTo>
                  <a:lnTo>
                    <a:pt x="544" y="8"/>
                  </a:lnTo>
                  <a:lnTo>
                    <a:pt x="530" y="2"/>
                  </a:lnTo>
                  <a:lnTo>
                    <a:pt x="519" y="0"/>
                  </a:lnTo>
                  <a:close/>
                  <a:moveTo>
                    <a:pt x="528" y="100"/>
                  </a:moveTo>
                  <a:lnTo>
                    <a:pt x="483" y="100"/>
                  </a:lnTo>
                  <a:lnTo>
                    <a:pt x="488" y="101"/>
                  </a:lnTo>
                  <a:lnTo>
                    <a:pt x="494" y="104"/>
                  </a:lnTo>
                  <a:lnTo>
                    <a:pt x="497" y="106"/>
                  </a:lnTo>
                  <a:lnTo>
                    <a:pt x="503" y="113"/>
                  </a:lnTo>
                  <a:lnTo>
                    <a:pt x="508" y="121"/>
                  </a:lnTo>
                  <a:lnTo>
                    <a:pt x="537" y="172"/>
                  </a:lnTo>
                  <a:lnTo>
                    <a:pt x="573" y="172"/>
                  </a:lnTo>
                  <a:lnTo>
                    <a:pt x="548" y="125"/>
                  </a:lnTo>
                  <a:lnTo>
                    <a:pt x="542" y="116"/>
                  </a:lnTo>
                  <a:lnTo>
                    <a:pt x="534" y="106"/>
                  </a:lnTo>
                  <a:lnTo>
                    <a:pt x="528" y="101"/>
                  </a:lnTo>
                  <a:lnTo>
                    <a:pt x="528" y="100"/>
                  </a:lnTo>
                  <a:close/>
                  <a:moveTo>
                    <a:pt x="559" y="29"/>
                  </a:moveTo>
                  <a:lnTo>
                    <a:pt x="506" y="29"/>
                  </a:lnTo>
                  <a:lnTo>
                    <a:pt x="515" y="30"/>
                  </a:lnTo>
                  <a:lnTo>
                    <a:pt x="521" y="32"/>
                  </a:lnTo>
                  <a:lnTo>
                    <a:pt x="524" y="34"/>
                  </a:lnTo>
                  <a:lnTo>
                    <a:pt x="529" y="41"/>
                  </a:lnTo>
                  <a:lnTo>
                    <a:pt x="530" y="45"/>
                  </a:lnTo>
                  <a:lnTo>
                    <a:pt x="530" y="56"/>
                  </a:lnTo>
                  <a:lnTo>
                    <a:pt x="529" y="61"/>
                  </a:lnTo>
                  <a:lnTo>
                    <a:pt x="524" y="68"/>
                  </a:lnTo>
                  <a:lnTo>
                    <a:pt x="521" y="70"/>
                  </a:lnTo>
                  <a:lnTo>
                    <a:pt x="514" y="72"/>
                  </a:lnTo>
                  <a:lnTo>
                    <a:pt x="505" y="73"/>
                  </a:lnTo>
                  <a:lnTo>
                    <a:pt x="557" y="73"/>
                  </a:lnTo>
                  <a:lnTo>
                    <a:pt x="558" y="73"/>
                  </a:lnTo>
                  <a:lnTo>
                    <a:pt x="561" y="62"/>
                  </a:lnTo>
                  <a:lnTo>
                    <a:pt x="561" y="38"/>
                  </a:lnTo>
                  <a:lnTo>
                    <a:pt x="559" y="29"/>
                  </a:lnTo>
                  <a:close/>
                  <a:moveTo>
                    <a:pt x="710" y="48"/>
                  </a:moveTo>
                  <a:lnTo>
                    <a:pt x="682" y="48"/>
                  </a:lnTo>
                  <a:lnTo>
                    <a:pt x="682" y="172"/>
                  </a:lnTo>
                  <a:lnTo>
                    <a:pt x="710" y="172"/>
                  </a:lnTo>
                  <a:lnTo>
                    <a:pt x="710" y="48"/>
                  </a:lnTo>
                  <a:close/>
                  <a:moveTo>
                    <a:pt x="710" y="0"/>
                  </a:moveTo>
                  <a:lnTo>
                    <a:pt x="687" y="0"/>
                  </a:lnTo>
                  <a:lnTo>
                    <a:pt x="684" y="10"/>
                  </a:lnTo>
                  <a:lnTo>
                    <a:pt x="678" y="19"/>
                  </a:lnTo>
                  <a:lnTo>
                    <a:pt x="661" y="35"/>
                  </a:lnTo>
                  <a:lnTo>
                    <a:pt x="653" y="40"/>
                  </a:lnTo>
                  <a:lnTo>
                    <a:pt x="645" y="43"/>
                  </a:lnTo>
                  <a:lnTo>
                    <a:pt x="645" y="73"/>
                  </a:lnTo>
                  <a:lnTo>
                    <a:pt x="655" y="69"/>
                  </a:lnTo>
                  <a:lnTo>
                    <a:pt x="665" y="63"/>
                  </a:lnTo>
                  <a:lnTo>
                    <a:pt x="674" y="56"/>
                  </a:lnTo>
                  <a:lnTo>
                    <a:pt x="682" y="48"/>
                  </a:lnTo>
                  <a:lnTo>
                    <a:pt x="710" y="48"/>
                  </a:lnTo>
                  <a:lnTo>
                    <a:pt x="710" y="0"/>
                  </a:lnTo>
                  <a:close/>
                  <a:moveTo>
                    <a:pt x="815" y="0"/>
                  </a:moveTo>
                  <a:lnTo>
                    <a:pt x="786" y="0"/>
                  </a:lnTo>
                  <a:lnTo>
                    <a:pt x="775" y="6"/>
                  </a:lnTo>
                  <a:lnTo>
                    <a:pt x="766" y="19"/>
                  </a:lnTo>
                  <a:lnTo>
                    <a:pt x="760" y="31"/>
                  </a:lnTo>
                  <a:lnTo>
                    <a:pt x="756" y="46"/>
                  </a:lnTo>
                  <a:lnTo>
                    <a:pt x="754" y="65"/>
                  </a:lnTo>
                  <a:lnTo>
                    <a:pt x="753" y="87"/>
                  </a:lnTo>
                  <a:lnTo>
                    <a:pt x="754" y="110"/>
                  </a:lnTo>
                  <a:lnTo>
                    <a:pt x="756" y="129"/>
                  </a:lnTo>
                  <a:lnTo>
                    <a:pt x="760" y="144"/>
                  </a:lnTo>
                  <a:lnTo>
                    <a:pt x="766" y="156"/>
                  </a:lnTo>
                  <a:lnTo>
                    <a:pt x="775" y="169"/>
                  </a:lnTo>
                  <a:lnTo>
                    <a:pt x="786" y="175"/>
                  </a:lnTo>
                  <a:lnTo>
                    <a:pt x="815" y="175"/>
                  </a:lnTo>
                  <a:lnTo>
                    <a:pt x="827" y="169"/>
                  </a:lnTo>
                  <a:lnTo>
                    <a:pt x="836" y="156"/>
                  </a:lnTo>
                  <a:lnTo>
                    <a:pt x="839" y="148"/>
                  </a:lnTo>
                  <a:lnTo>
                    <a:pt x="795" y="148"/>
                  </a:lnTo>
                  <a:lnTo>
                    <a:pt x="791" y="144"/>
                  </a:lnTo>
                  <a:lnTo>
                    <a:pt x="787" y="137"/>
                  </a:lnTo>
                  <a:lnTo>
                    <a:pt x="785" y="130"/>
                  </a:lnTo>
                  <a:lnTo>
                    <a:pt x="784" y="120"/>
                  </a:lnTo>
                  <a:lnTo>
                    <a:pt x="783" y="105"/>
                  </a:lnTo>
                  <a:lnTo>
                    <a:pt x="782" y="87"/>
                  </a:lnTo>
                  <a:lnTo>
                    <a:pt x="783" y="70"/>
                  </a:lnTo>
                  <a:lnTo>
                    <a:pt x="784" y="55"/>
                  </a:lnTo>
                  <a:lnTo>
                    <a:pt x="785" y="45"/>
                  </a:lnTo>
                  <a:lnTo>
                    <a:pt x="787" y="38"/>
                  </a:lnTo>
                  <a:lnTo>
                    <a:pt x="791" y="31"/>
                  </a:lnTo>
                  <a:lnTo>
                    <a:pt x="795" y="27"/>
                  </a:lnTo>
                  <a:lnTo>
                    <a:pt x="839" y="27"/>
                  </a:lnTo>
                  <a:lnTo>
                    <a:pt x="836" y="19"/>
                  </a:lnTo>
                  <a:lnTo>
                    <a:pt x="827" y="6"/>
                  </a:lnTo>
                  <a:lnTo>
                    <a:pt x="815" y="0"/>
                  </a:lnTo>
                  <a:close/>
                  <a:moveTo>
                    <a:pt x="839" y="27"/>
                  </a:moveTo>
                  <a:lnTo>
                    <a:pt x="806" y="27"/>
                  </a:lnTo>
                  <a:lnTo>
                    <a:pt x="811" y="31"/>
                  </a:lnTo>
                  <a:lnTo>
                    <a:pt x="814" y="38"/>
                  </a:lnTo>
                  <a:lnTo>
                    <a:pt x="816" y="45"/>
                  </a:lnTo>
                  <a:lnTo>
                    <a:pt x="818" y="55"/>
                  </a:lnTo>
                  <a:lnTo>
                    <a:pt x="819" y="70"/>
                  </a:lnTo>
                  <a:lnTo>
                    <a:pt x="819" y="88"/>
                  </a:lnTo>
                  <a:lnTo>
                    <a:pt x="819" y="105"/>
                  </a:lnTo>
                  <a:lnTo>
                    <a:pt x="818" y="120"/>
                  </a:lnTo>
                  <a:lnTo>
                    <a:pt x="816" y="130"/>
                  </a:lnTo>
                  <a:lnTo>
                    <a:pt x="814" y="137"/>
                  </a:lnTo>
                  <a:lnTo>
                    <a:pt x="811" y="144"/>
                  </a:lnTo>
                  <a:lnTo>
                    <a:pt x="806" y="148"/>
                  </a:lnTo>
                  <a:lnTo>
                    <a:pt x="839" y="148"/>
                  </a:lnTo>
                  <a:lnTo>
                    <a:pt x="841" y="144"/>
                  </a:lnTo>
                  <a:lnTo>
                    <a:pt x="846" y="129"/>
                  </a:lnTo>
                  <a:lnTo>
                    <a:pt x="848" y="110"/>
                  </a:lnTo>
                  <a:lnTo>
                    <a:pt x="849" y="88"/>
                  </a:lnTo>
                  <a:lnTo>
                    <a:pt x="848" y="65"/>
                  </a:lnTo>
                  <a:lnTo>
                    <a:pt x="845" y="46"/>
                  </a:lnTo>
                  <a:lnTo>
                    <a:pt x="841" y="31"/>
                  </a:lnTo>
                  <a:lnTo>
                    <a:pt x="83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 y="487"/>
              <a:ext cx="866" cy="286"/>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34"/>
            <p:cNvSpPr>
              <a:spLocks/>
            </p:cNvSpPr>
            <p:nvPr/>
          </p:nvSpPr>
          <p:spPr bwMode="auto">
            <a:xfrm>
              <a:off x="5664" y="538"/>
              <a:ext cx="826" cy="173"/>
            </a:xfrm>
            <a:custGeom>
              <a:avLst/>
              <a:gdLst>
                <a:gd name="T0" fmla="+- 0 5718 5664"/>
                <a:gd name="T1" fmla="*/ T0 w 826"/>
                <a:gd name="T2" fmla="+- 0 638 538"/>
                <a:gd name="T3" fmla="*/ 638 h 173"/>
                <a:gd name="T4" fmla="+- 0 5748 5664"/>
                <a:gd name="T5" fmla="*/ T4 w 826"/>
                <a:gd name="T6" fmla="+- 0 638 538"/>
                <a:gd name="T7" fmla="*/ 638 h 173"/>
                <a:gd name="T8" fmla="+- 0 5699 5664"/>
                <a:gd name="T9" fmla="*/ T8 w 826"/>
                <a:gd name="T10" fmla="+- 0 538 538"/>
                <a:gd name="T11" fmla="*/ 538 h 173"/>
                <a:gd name="T12" fmla="+- 0 5733 5664"/>
                <a:gd name="T13" fmla="*/ T12 w 826"/>
                <a:gd name="T14" fmla="+- 0 606 538"/>
                <a:gd name="T15" fmla="*/ 606 h 173"/>
                <a:gd name="T16" fmla="+- 0 5926 5664"/>
                <a:gd name="T17" fmla="*/ T16 w 826"/>
                <a:gd name="T18" fmla="+- 0 538 538"/>
                <a:gd name="T19" fmla="*/ 538 h 173"/>
                <a:gd name="T20" fmla="+- 0 5928 5664"/>
                <a:gd name="T21" fmla="*/ T20 w 826"/>
                <a:gd name="T22" fmla="+- 0 710 538"/>
                <a:gd name="T23" fmla="*/ 710 h 173"/>
                <a:gd name="T24" fmla="+- 0 5846 5664"/>
                <a:gd name="T25" fmla="*/ T24 w 826"/>
                <a:gd name="T26" fmla="+- 0 634 538"/>
                <a:gd name="T27" fmla="*/ 634 h 173"/>
                <a:gd name="T28" fmla="+- 0 5846 5664"/>
                <a:gd name="T29" fmla="*/ T28 w 826"/>
                <a:gd name="T30" fmla="+- 0 606 538"/>
                <a:gd name="T31" fmla="*/ 606 h 173"/>
                <a:gd name="T32" fmla="+- 0 5926 5664"/>
                <a:gd name="T33" fmla="*/ T32 w 826"/>
                <a:gd name="T34" fmla="+- 0 538 538"/>
                <a:gd name="T35" fmla="*/ 538 h 173"/>
                <a:gd name="T36" fmla="+- 0 5940 5664"/>
                <a:gd name="T37" fmla="*/ T36 w 826"/>
                <a:gd name="T38" fmla="+- 0 710 538"/>
                <a:gd name="T39" fmla="*/ 710 h 173"/>
                <a:gd name="T40" fmla="+- 0 6075 5664"/>
                <a:gd name="T41" fmla="*/ T40 w 826"/>
                <a:gd name="T42" fmla="+- 0 671 538"/>
                <a:gd name="T43" fmla="*/ 671 h 173"/>
                <a:gd name="T44" fmla="+- 0 6013 5664"/>
                <a:gd name="T45" fmla="*/ T44 w 826"/>
                <a:gd name="T46" fmla="+- 0 578 538"/>
                <a:gd name="T47" fmla="*/ 578 h 173"/>
                <a:gd name="T48" fmla="+- 0 6075 5664"/>
                <a:gd name="T49" fmla="*/ T48 w 826"/>
                <a:gd name="T50" fmla="+- 0 671 538"/>
                <a:gd name="T51" fmla="*/ 671 h 173"/>
                <a:gd name="T52" fmla="+- 0 6089 5664"/>
                <a:gd name="T53" fmla="*/ T52 w 826"/>
                <a:gd name="T54" fmla="+- 0 710 538"/>
                <a:gd name="T55" fmla="*/ 710 h 173"/>
                <a:gd name="T56" fmla="+- 0 6013 5664"/>
                <a:gd name="T57" fmla="*/ T56 w 826"/>
                <a:gd name="T58" fmla="+- 0 578 538"/>
                <a:gd name="T59" fmla="*/ 578 h 173"/>
                <a:gd name="T60" fmla="+- 0 6043 5664"/>
                <a:gd name="T61" fmla="*/ T60 w 826"/>
                <a:gd name="T62" fmla="+- 0 578 538"/>
                <a:gd name="T63" fmla="*/ 578 h 173"/>
                <a:gd name="T64" fmla="+- 0 6104 5664"/>
                <a:gd name="T65" fmla="*/ T64 w 826"/>
                <a:gd name="T66" fmla="+- 0 710 538"/>
                <a:gd name="T67" fmla="*/ 710 h 173"/>
                <a:gd name="T68" fmla="+- 0 6192 5664"/>
                <a:gd name="T69" fmla="*/ T68 w 826"/>
                <a:gd name="T70" fmla="+- 0 638 538"/>
                <a:gd name="T71" fmla="*/ 638 h 173"/>
                <a:gd name="T72" fmla="+- 0 6208 5664"/>
                <a:gd name="T73" fmla="*/ T72 w 826"/>
                <a:gd name="T74" fmla="+- 0 627 538"/>
                <a:gd name="T75" fmla="*/ 627 h 173"/>
                <a:gd name="T76" fmla="+- 0 6134 5664"/>
                <a:gd name="T77" fmla="*/ T76 w 826"/>
                <a:gd name="T78" fmla="+- 0 567 538"/>
                <a:gd name="T79" fmla="*/ 567 h 173"/>
                <a:gd name="T80" fmla="+- 0 6214 5664"/>
                <a:gd name="T81" fmla="*/ T80 w 826"/>
                <a:gd name="T82" fmla="+- 0 551 538"/>
                <a:gd name="T83" fmla="*/ 551 h 173"/>
                <a:gd name="T84" fmla="+- 0 6183 5664"/>
                <a:gd name="T85" fmla="*/ T84 w 826"/>
                <a:gd name="T86" fmla="+- 0 538 538"/>
                <a:gd name="T87" fmla="*/ 538 h 173"/>
                <a:gd name="T88" fmla="+- 0 6152 5664"/>
                <a:gd name="T89" fmla="*/ T88 w 826"/>
                <a:gd name="T90" fmla="+- 0 639 538"/>
                <a:gd name="T91" fmla="*/ 639 h 173"/>
                <a:gd name="T92" fmla="+- 0 6167 5664"/>
                <a:gd name="T93" fmla="*/ T92 w 826"/>
                <a:gd name="T94" fmla="+- 0 651 538"/>
                <a:gd name="T95" fmla="*/ 651 h 173"/>
                <a:gd name="T96" fmla="+- 0 6237 5664"/>
                <a:gd name="T97" fmla="*/ T96 w 826"/>
                <a:gd name="T98" fmla="+- 0 710 538"/>
                <a:gd name="T99" fmla="*/ 710 h 173"/>
                <a:gd name="T100" fmla="+- 0 6198 5664"/>
                <a:gd name="T101" fmla="*/ T100 w 826"/>
                <a:gd name="T102" fmla="+- 0 644 538"/>
                <a:gd name="T103" fmla="*/ 644 h 173"/>
                <a:gd name="T104" fmla="+- 0 6223 5664"/>
                <a:gd name="T105" fmla="*/ T104 w 826"/>
                <a:gd name="T106" fmla="+- 0 567 538"/>
                <a:gd name="T107" fmla="*/ 567 h 173"/>
                <a:gd name="T108" fmla="+- 0 6185 5664"/>
                <a:gd name="T109" fmla="*/ T108 w 826"/>
                <a:gd name="T110" fmla="+- 0 570 538"/>
                <a:gd name="T111" fmla="*/ 570 h 173"/>
                <a:gd name="T112" fmla="+- 0 6194 5664"/>
                <a:gd name="T113" fmla="*/ T112 w 826"/>
                <a:gd name="T114" fmla="+- 0 583 538"/>
                <a:gd name="T115" fmla="*/ 583 h 173"/>
                <a:gd name="T116" fmla="+- 0 6188 5664"/>
                <a:gd name="T117" fmla="*/ T116 w 826"/>
                <a:gd name="T118" fmla="+- 0 606 538"/>
                <a:gd name="T119" fmla="*/ 606 h 173"/>
                <a:gd name="T120" fmla="+- 0 6169 5664"/>
                <a:gd name="T121" fmla="*/ T120 w 826"/>
                <a:gd name="T122" fmla="+- 0 611 538"/>
                <a:gd name="T123" fmla="*/ 611 h 173"/>
                <a:gd name="T124" fmla="+- 0 6225 5664"/>
                <a:gd name="T125" fmla="*/ T124 w 826"/>
                <a:gd name="T126" fmla="+- 0 600 538"/>
                <a:gd name="T127" fmla="*/ 600 h 173"/>
                <a:gd name="T128" fmla="+- 0 6374 5664"/>
                <a:gd name="T129" fmla="*/ T128 w 826"/>
                <a:gd name="T130" fmla="+- 0 586 538"/>
                <a:gd name="T131" fmla="*/ 586 h 173"/>
                <a:gd name="T132" fmla="+- 0 6374 5664"/>
                <a:gd name="T133" fmla="*/ T132 w 826"/>
                <a:gd name="T134" fmla="+- 0 710 538"/>
                <a:gd name="T135" fmla="*/ 710 h 173"/>
                <a:gd name="T136" fmla="+- 0 6351 5664"/>
                <a:gd name="T137" fmla="*/ T136 w 826"/>
                <a:gd name="T138" fmla="+- 0 538 538"/>
                <a:gd name="T139" fmla="*/ 538 h 173"/>
                <a:gd name="T140" fmla="+- 0 6325 5664"/>
                <a:gd name="T141" fmla="*/ T140 w 826"/>
                <a:gd name="T142" fmla="+- 0 573 538"/>
                <a:gd name="T143" fmla="*/ 573 h 173"/>
                <a:gd name="T144" fmla="+- 0 6309 5664"/>
                <a:gd name="T145" fmla="*/ T144 w 826"/>
                <a:gd name="T146" fmla="+- 0 611 538"/>
                <a:gd name="T147" fmla="*/ 611 h 173"/>
                <a:gd name="T148" fmla="+- 0 6338 5664"/>
                <a:gd name="T149" fmla="*/ T148 w 826"/>
                <a:gd name="T150" fmla="+- 0 594 538"/>
                <a:gd name="T151" fmla="*/ 594 h 173"/>
                <a:gd name="T152" fmla="+- 0 6374 5664"/>
                <a:gd name="T153" fmla="*/ T152 w 826"/>
                <a:gd name="T154" fmla="+- 0 538 538"/>
                <a:gd name="T155" fmla="*/ 538 h 173"/>
                <a:gd name="T156" fmla="+- 0 6461 5664"/>
                <a:gd name="T157" fmla="*/ T156 w 826"/>
                <a:gd name="T158" fmla="+- 0 710 538"/>
                <a:gd name="T159" fmla="*/ 710 h 173"/>
                <a:gd name="T160" fmla="+- 0 6489 5664"/>
                <a:gd name="T161" fmla="*/ T160 w 826"/>
                <a:gd name="T162" fmla="+- 0 538 538"/>
                <a:gd name="T163" fmla="*/ 538 h 173"/>
                <a:gd name="T164" fmla="+- 0 6457 5664"/>
                <a:gd name="T165" fmla="*/ T164 w 826"/>
                <a:gd name="T166" fmla="+- 0 557 538"/>
                <a:gd name="T167" fmla="*/ 557 h 173"/>
                <a:gd name="T168" fmla="+- 0 6424 5664"/>
                <a:gd name="T169" fmla="*/ T168 w 826"/>
                <a:gd name="T170" fmla="+- 0 581 538"/>
                <a:gd name="T171" fmla="*/ 581 h 173"/>
                <a:gd name="T172" fmla="+- 0 6444 5664"/>
                <a:gd name="T173" fmla="*/ T172 w 826"/>
                <a:gd name="T174" fmla="+- 0 601 538"/>
                <a:gd name="T175" fmla="*/ 601 h 173"/>
                <a:gd name="T176" fmla="+- 0 6489 5664"/>
                <a:gd name="T177" fmla="*/ T176 w 826"/>
                <a:gd name="T178" fmla="+- 0 586 538"/>
                <a:gd name="T179" fmla="*/ 586 h 1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26" h="173">
                  <a:moveTo>
                    <a:pt x="35" y="0"/>
                  </a:moveTo>
                  <a:lnTo>
                    <a:pt x="0" y="0"/>
                  </a:lnTo>
                  <a:lnTo>
                    <a:pt x="54" y="100"/>
                  </a:lnTo>
                  <a:lnTo>
                    <a:pt x="54" y="172"/>
                  </a:lnTo>
                  <a:lnTo>
                    <a:pt x="84" y="172"/>
                  </a:lnTo>
                  <a:lnTo>
                    <a:pt x="84" y="100"/>
                  </a:lnTo>
                  <a:lnTo>
                    <a:pt x="101" y="68"/>
                  </a:lnTo>
                  <a:lnTo>
                    <a:pt x="69" y="68"/>
                  </a:lnTo>
                  <a:lnTo>
                    <a:pt x="35" y="0"/>
                  </a:lnTo>
                  <a:close/>
                  <a:moveTo>
                    <a:pt x="138" y="0"/>
                  </a:moveTo>
                  <a:lnTo>
                    <a:pt x="104" y="0"/>
                  </a:lnTo>
                  <a:lnTo>
                    <a:pt x="69" y="68"/>
                  </a:lnTo>
                  <a:lnTo>
                    <a:pt x="101" y="68"/>
                  </a:lnTo>
                  <a:lnTo>
                    <a:pt x="138" y="0"/>
                  </a:lnTo>
                  <a:close/>
                  <a:moveTo>
                    <a:pt x="262" y="0"/>
                  </a:moveTo>
                  <a:lnTo>
                    <a:pt x="152" y="0"/>
                  </a:lnTo>
                  <a:lnTo>
                    <a:pt x="152" y="172"/>
                  </a:lnTo>
                  <a:lnTo>
                    <a:pt x="264" y="172"/>
                  </a:lnTo>
                  <a:lnTo>
                    <a:pt x="264" y="143"/>
                  </a:lnTo>
                  <a:lnTo>
                    <a:pt x="182" y="143"/>
                  </a:lnTo>
                  <a:lnTo>
                    <a:pt x="182" y="96"/>
                  </a:lnTo>
                  <a:lnTo>
                    <a:pt x="256" y="96"/>
                  </a:lnTo>
                  <a:lnTo>
                    <a:pt x="256" y="68"/>
                  </a:lnTo>
                  <a:lnTo>
                    <a:pt x="182" y="68"/>
                  </a:lnTo>
                  <a:lnTo>
                    <a:pt x="182" y="29"/>
                  </a:lnTo>
                  <a:lnTo>
                    <a:pt x="262" y="29"/>
                  </a:lnTo>
                  <a:lnTo>
                    <a:pt x="262" y="0"/>
                  </a:lnTo>
                  <a:close/>
                  <a:moveTo>
                    <a:pt x="365" y="0"/>
                  </a:moveTo>
                  <a:lnTo>
                    <a:pt x="334" y="0"/>
                  </a:lnTo>
                  <a:lnTo>
                    <a:pt x="276" y="172"/>
                  </a:lnTo>
                  <a:lnTo>
                    <a:pt x="308" y="172"/>
                  </a:lnTo>
                  <a:lnTo>
                    <a:pt x="320" y="133"/>
                  </a:lnTo>
                  <a:lnTo>
                    <a:pt x="411" y="133"/>
                  </a:lnTo>
                  <a:lnTo>
                    <a:pt x="401" y="104"/>
                  </a:lnTo>
                  <a:lnTo>
                    <a:pt x="329" y="104"/>
                  </a:lnTo>
                  <a:lnTo>
                    <a:pt x="349" y="40"/>
                  </a:lnTo>
                  <a:lnTo>
                    <a:pt x="379" y="40"/>
                  </a:lnTo>
                  <a:lnTo>
                    <a:pt x="365" y="0"/>
                  </a:lnTo>
                  <a:close/>
                  <a:moveTo>
                    <a:pt x="411" y="133"/>
                  </a:moveTo>
                  <a:lnTo>
                    <a:pt x="379" y="133"/>
                  </a:lnTo>
                  <a:lnTo>
                    <a:pt x="392" y="172"/>
                  </a:lnTo>
                  <a:lnTo>
                    <a:pt x="425" y="172"/>
                  </a:lnTo>
                  <a:lnTo>
                    <a:pt x="411" y="133"/>
                  </a:lnTo>
                  <a:close/>
                  <a:moveTo>
                    <a:pt x="379" y="40"/>
                  </a:moveTo>
                  <a:lnTo>
                    <a:pt x="349" y="40"/>
                  </a:lnTo>
                  <a:lnTo>
                    <a:pt x="370" y="104"/>
                  </a:lnTo>
                  <a:lnTo>
                    <a:pt x="401" y="104"/>
                  </a:lnTo>
                  <a:lnTo>
                    <a:pt x="379" y="40"/>
                  </a:lnTo>
                  <a:close/>
                  <a:moveTo>
                    <a:pt x="519" y="0"/>
                  </a:moveTo>
                  <a:lnTo>
                    <a:pt x="440" y="0"/>
                  </a:lnTo>
                  <a:lnTo>
                    <a:pt x="440" y="172"/>
                  </a:lnTo>
                  <a:lnTo>
                    <a:pt x="470" y="172"/>
                  </a:lnTo>
                  <a:lnTo>
                    <a:pt x="470" y="100"/>
                  </a:lnTo>
                  <a:lnTo>
                    <a:pt x="528" y="100"/>
                  </a:lnTo>
                  <a:lnTo>
                    <a:pt x="522" y="96"/>
                  </a:lnTo>
                  <a:lnTo>
                    <a:pt x="534" y="94"/>
                  </a:lnTo>
                  <a:lnTo>
                    <a:pt x="544" y="89"/>
                  </a:lnTo>
                  <a:lnTo>
                    <a:pt x="557" y="73"/>
                  </a:lnTo>
                  <a:lnTo>
                    <a:pt x="470" y="73"/>
                  </a:lnTo>
                  <a:lnTo>
                    <a:pt x="470" y="29"/>
                  </a:lnTo>
                  <a:lnTo>
                    <a:pt x="559" y="29"/>
                  </a:lnTo>
                  <a:lnTo>
                    <a:pt x="550" y="13"/>
                  </a:lnTo>
                  <a:lnTo>
                    <a:pt x="544" y="8"/>
                  </a:lnTo>
                  <a:lnTo>
                    <a:pt x="530" y="2"/>
                  </a:lnTo>
                  <a:lnTo>
                    <a:pt x="519" y="0"/>
                  </a:lnTo>
                  <a:close/>
                  <a:moveTo>
                    <a:pt x="528" y="100"/>
                  </a:moveTo>
                  <a:lnTo>
                    <a:pt x="483" y="100"/>
                  </a:lnTo>
                  <a:lnTo>
                    <a:pt x="488" y="101"/>
                  </a:lnTo>
                  <a:lnTo>
                    <a:pt x="494" y="104"/>
                  </a:lnTo>
                  <a:lnTo>
                    <a:pt x="497" y="106"/>
                  </a:lnTo>
                  <a:lnTo>
                    <a:pt x="503" y="113"/>
                  </a:lnTo>
                  <a:lnTo>
                    <a:pt x="508" y="121"/>
                  </a:lnTo>
                  <a:lnTo>
                    <a:pt x="537" y="172"/>
                  </a:lnTo>
                  <a:lnTo>
                    <a:pt x="573" y="172"/>
                  </a:lnTo>
                  <a:lnTo>
                    <a:pt x="548" y="125"/>
                  </a:lnTo>
                  <a:lnTo>
                    <a:pt x="542" y="116"/>
                  </a:lnTo>
                  <a:lnTo>
                    <a:pt x="534" y="106"/>
                  </a:lnTo>
                  <a:lnTo>
                    <a:pt x="528" y="101"/>
                  </a:lnTo>
                  <a:lnTo>
                    <a:pt x="528" y="100"/>
                  </a:lnTo>
                  <a:close/>
                  <a:moveTo>
                    <a:pt x="559" y="29"/>
                  </a:moveTo>
                  <a:lnTo>
                    <a:pt x="506" y="29"/>
                  </a:lnTo>
                  <a:lnTo>
                    <a:pt x="515" y="30"/>
                  </a:lnTo>
                  <a:lnTo>
                    <a:pt x="521" y="32"/>
                  </a:lnTo>
                  <a:lnTo>
                    <a:pt x="524" y="34"/>
                  </a:lnTo>
                  <a:lnTo>
                    <a:pt x="529" y="41"/>
                  </a:lnTo>
                  <a:lnTo>
                    <a:pt x="530" y="45"/>
                  </a:lnTo>
                  <a:lnTo>
                    <a:pt x="530" y="56"/>
                  </a:lnTo>
                  <a:lnTo>
                    <a:pt x="529" y="61"/>
                  </a:lnTo>
                  <a:lnTo>
                    <a:pt x="524" y="68"/>
                  </a:lnTo>
                  <a:lnTo>
                    <a:pt x="521" y="70"/>
                  </a:lnTo>
                  <a:lnTo>
                    <a:pt x="514" y="72"/>
                  </a:lnTo>
                  <a:lnTo>
                    <a:pt x="505" y="73"/>
                  </a:lnTo>
                  <a:lnTo>
                    <a:pt x="557" y="73"/>
                  </a:lnTo>
                  <a:lnTo>
                    <a:pt x="558" y="73"/>
                  </a:lnTo>
                  <a:lnTo>
                    <a:pt x="561" y="62"/>
                  </a:lnTo>
                  <a:lnTo>
                    <a:pt x="561" y="38"/>
                  </a:lnTo>
                  <a:lnTo>
                    <a:pt x="559" y="29"/>
                  </a:lnTo>
                  <a:close/>
                  <a:moveTo>
                    <a:pt x="710" y="48"/>
                  </a:moveTo>
                  <a:lnTo>
                    <a:pt x="682" y="48"/>
                  </a:lnTo>
                  <a:lnTo>
                    <a:pt x="682" y="172"/>
                  </a:lnTo>
                  <a:lnTo>
                    <a:pt x="710" y="172"/>
                  </a:lnTo>
                  <a:lnTo>
                    <a:pt x="710" y="48"/>
                  </a:lnTo>
                  <a:close/>
                  <a:moveTo>
                    <a:pt x="710" y="0"/>
                  </a:moveTo>
                  <a:lnTo>
                    <a:pt x="687" y="0"/>
                  </a:lnTo>
                  <a:lnTo>
                    <a:pt x="684" y="10"/>
                  </a:lnTo>
                  <a:lnTo>
                    <a:pt x="678" y="19"/>
                  </a:lnTo>
                  <a:lnTo>
                    <a:pt x="661" y="35"/>
                  </a:lnTo>
                  <a:lnTo>
                    <a:pt x="653" y="40"/>
                  </a:lnTo>
                  <a:lnTo>
                    <a:pt x="645" y="43"/>
                  </a:lnTo>
                  <a:lnTo>
                    <a:pt x="645" y="73"/>
                  </a:lnTo>
                  <a:lnTo>
                    <a:pt x="655" y="69"/>
                  </a:lnTo>
                  <a:lnTo>
                    <a:pt x="665" y="63"/>
                  </a:lnTo>
                  <a:lnTo>
                    <a:pt x="674" y="56"/>
                  </a:lnTo>
                  <a:lnTo>
                    <a:pt x="682" y="48"/>
                  </a:lnTo>
                  <a:lnTo>
                    <a:pt x="710" y="48"/>
                  </a:lnTo>
                  <a:lnTo>
                    <a:pt x="710" y="0"/>
                  </a:lnTo>
                  <a:close/>
                  <a:moveTo>
                    <a:pt x="825" y="48"/>
                  </a:moveTo>
                  <a:lnTo>
                    <a:pt x="797" y="48"/>
                  </a:lnTo>
                  <a:lnTo>
                    <a:pt x="797" y="172"/>
                  </a:lnTo>
                  <a:lnTo>
                    <a:pt x="825" y="172"/>
                  </a:lnTo>
                  <a:lnTo>
                    <a:pt x="825" y="48"/>
                  </a:lnTo>
                  <a:close/>
                  <a:moveTo>
                    <a:pt x="825" y="0"/>
                  </a:moveTo>
                  <a:lnTo>
                    <a:pt x="802" y="0"/>
                  </a:lnTo>
                  <a:lnTo>
                    <a:pt x="799" y="10"/>
                  </a:lnTo>
                  <a:lnTo>
                    <a:pt x="793" y="19"/>
                  </a:lnTo>
                  <a:lnTo>
                    <a:pt x="776" y="35"/>
                  </a:lnTo>
                  <a:lnTo>
                    <a:pt x="768" y="40"/>
                  </a:lnTo>
                  <a:lnTo>
                    <a:pt x="760" y="43"/>
                  </a:lnTo>
                  <a:lnTo>
                    <a:pt x="760" y="73"/>
                  </a:lnTo>
                  <a:lnTo>
                    <a:pt x="770" y="69"/>
                  </a:lnTo>
                  <a:lnTo>
                    <a:pt x="780" y="63"/>
                  </a:lnTo>
                  <a:lnTo>
                    <a:pt x="789" y="56"/>
                  </a:lnTo>
                  <a:lnTo>
                    <a:pt x="797" y="48"/>
                  </a:lnTo>
                  <a:lnTo>
                    <a:pt x="825" y="48"/>
                  </a:lnTo>
                  <a:lnTo>
                    <a:pt x="8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9" y="487"/>
              <a:ext cx="864" cy="286"/>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532"/>
            <p:cNvSpPr>
              <a:spLocks/>
            </p:cNvSpPr>
            <p:nvPr/>
          </p:nvSpPr>
          <p:spPr bwMode="auto">
            <a:xfrm>
              <a:off x="8957" y="538"/>
              <a:ext cx="849" cy="173"/>
            </a:xfrm>
            <a:custGeom>
              <a:avLst/>
              <a:gdLst>
                <a:gd name="T0" fmla="+- 0 9011 8957"/>
                <a:gd name="T1" fmla="*/ T0 w 849"/>
                <a:gd name="T2" fmla="+- 0 638 538"/>
                <a:gd name="T3" fmla="*/ 638 h 173"/>
                <a:gd name="T4" fmla="+- 0 9041 8957"/>
                <a:gd name="T5" fmla="*/ T4 w 849"/>
                <a:gd name="T6" fmla="+- 0 638 538"/>
                <a:gd name="T7" fmla="*/ 638 h 173"/>
                <a:gd name="T8" fmla="+- 0 8991 8957"/>
                <a:gd name="T9" fmla="*/ T8 w 849"/>
                <a:gd name="T10" fmla="+- 0 538 538"/>
                <a:gd name="T11" fmla="*/ 538 h 173"/>
                <a:gd name="T12" fmla="+- 0 9026 8957"/>
                <a:gd name="T13" fmla="*/ T12 w 849"/>
                <a:gd name="T14" fmla="+- 0 606 538"/>
                <a:gd name="T15" fmla="*/ 606 h 173"/>
                <a:gd name="T16" fmla="+- 0 9218 8957"/>
                <a:gd name="T17" fmla="*/ T16 w 849"/>
                <a:gd name="T18" fmla="+- 0 538 538"/>
                <a:gd name="T19" fmla="*/ 538 h 173"/>
                <a:gd name="T20" fmla="+- 0 9221 8957"/>
                <a:gd name="T21" fmla="*/ T20 w 849"/>
                <a:gd name="T22" fmla="+- 0 710 538"/>
                <a:gd name="T23" fmla="*/ 710 h 173"/>
                <a:gd name="T24" fmla="+- 0 9139 8957"/>
                <a:gd name="T25" fmla="*/ T24 w 849"/>
                <a:gd name="T26" fmla="+- 0 634 538"/>
                <a:gd name="T27" fmla="*/ 634 h 173"/>
                <a:gd name="T28" fmla="+- 0 9139 8957"/>
                <a:gd name="T29" fmla="*/ T28 w 849"/>
                <a:gd name="T30" fmla="+- 0 606 538"/>
                <a:gd name="T31" fmla="*/ 606 h 173"/>
                <a:gd name="T32" fmla="+- 0 9218 8957"/>
                <a:gd name="T33" fmla="*/ T32 w 849"/>
                <a:gd name="T34" fmla="+- 0 538 538"/>
                <a:gd name="T35" fmla="*/ 538 h 173"/>
                <a:gd name="T36" fmla="+- 0 9233 8957"/>
                <a:gd name="T37" fmla="*/ T36 w 849"/>
                <a:gd name="T38" fmla="+- 0 710 538"/>
                <a:gd name="T39" fmla="*/ 710 h 173"/>
                <a:gd name="T40" fmla="+- 0 9368 8957"/>
                <a:gd name="T41" fmla="*/ T40 w 849"/>
                <a:gd name="T42" fmla="+- 0 671 538"/>
                <a:gd name="T43" fmla="*/ 671 h 173"/>
                <a:gd name="T44" fmla="+- 0 9306 8957"/>
                <a:gd name="T45" fmla="*/ T44 w 849"/>
                <a:gd name="T46" fmla="+- 0 578 538"/>
                <a:gd name="T47" fmla="*/ 578 h 173"/>
                <a:gd name="T48" fmla="+- 0 9368 8957"/>
                <a:gd name="T49" fmla="*/ T48 w 849"/>
                <a:gd name="T50" fmla="+- 0 671 538"/>
                <a:gd name="T51" fmla="*/ 671 h 173"/>
                <a:gd name="T52" fmla="+- 0 9381 8957"/>
                <a:gd name="T53" fmla="*/ T52 w 849"/>
                <a:gd name="T54" fmla="+- 0 710 538"/>
                <a:gd name="T55" fmla="*/ 710 h 173"/>
                <a:gd name="T56" fmla="+- 0 9306 8957"/>
                <a:gd name="T57" fmla="*/ T56 w 849"/>
                <a:gd name="T58" fmla="+- 0 578 538"/>
                <a:gd name="T59" fmla="*/ 578 h 173"/>
                <a:gd name="T60" fmla="+- 0 9336 8957"/>
                <a:gd name="T61" fmla="*/ T60 w 849"/>
                <a:gd name="T62" fmla="+- 0 578 538"/>
                <a:gd name="T63" fmla="*/ 578 h 173"/>
                <a:gd name="T64" fmla="+- 0 9397 8957"/>
                <a:gd name="T65" fmla="*/ T64 w 849"/>
                <a:gd name="T66" fmla="+- 0 710 538"/>
                <a:gd name="T67" fmla="*/ 710 h 173"/>
                <a:gd name="T68" fmla="+- 0 9485 8957"/>
                <a:gd name="T69" fmla="*/ T68 w 849"/>
                <a:gd name="T70" fmla="+- 0 638 538"/>
                <a:gd name="T71" fmla="*/ 638 h 173"/>
                <a:gd name="T72" fmla="+- 0 9501 8957"/>
                <a:gd name="T73" fmla="*/ T72 w 849"/>
                <a:gd name="T74" fmla="+- 0 627 538"/>
                <a:gd name="T75" fmla="*/ 627 h 173"/>
                <a:gd name="T76" fmla="+- 0 9427 8957"/>
                <a:gd name="T77" fmla="*/ T76 w 849"/>
                <a:gd name="T78" fmla="+- 0 567 538"/>
                <a:gd name="T79" fmla="*/ 567 h 173"/>
                <a:gd name="T80" fmla="+- 0 9507 8957"/>
                <a:gd name="T81" fmla="*/ T80 w 849"/>
                <a:gd name="T82" fmla="+- 0 551 538"/>
                <a:gd name="T83" fmla="*/ 551 h 173"/>
                <a:gd name="T84" fmla="+- 0 9476 8957"/>
                <a:gd name="T85" fmla="*/ T84 w 849"/>
                <a:gd name="T86" fmla="+- 0 538 538"/>
                <a:gd name="T87" fmla="*/ 538 h 173"/>
                <a:gd name="T88" fmla="+- 0 9445 8957"/>
                <a:gd name="T89" fmla="*/ T88 w 849"/>
                <a:gd name="T90" fmla="+- 0 639 538"/>
                <a:gd name="T91" fmla="*/ 639 h 173"/>
                <a:gd name="T92" fmla="+- 0 9459 8957"/>
                <a:gd name="T93" fmla="*/ T92 w 849"/>
                <a:gd name="T94" fmla="+- 0 651 538"/>
                <a:gd name="T95" fmla="*/ 651 h 173"/>
                <a:gd name="T96" fmla="+- 0 9530 8957"/>
                <a:gd name="T97" fmla="*/ T96 w 849"/>
                <a:gd name="T98" fmla="+- 0 710 538"/>
                <a:gd name="T99" fmla="*/ 710 h 173"/>
                <a:gd name="T100" fmla="+- 0 9490 8957"/>
                <a:gd name="T101" fmla="*/ T100 w 849"/>
                <a:gd name="T102" fmla="+- 0 644 538"/>
                <a:gd name="T103" fmla="*/ 644 h 173"/>
                <a:gd name="T104" fmla="+- 0 9516 8957"/>
                <a:gd name="T105" fmla="*/ T104 w 849"/>
                <a:gd name="T106" fmla="+- 0 567 538"/>
                <a:gd name="T107" fmla="*/ 567 h 173"/>
                <a:gd name="T108" fmla="+- 0 9478 8957"/>
                <a:gd name="T109" fmla="*/ T108 w 849"/>
                <a:gd name="T110" fmla="+- 0 570 538"/>
                <a:gd name="T111" fmla="*/ 570 h 173"/>
                <a:gd name="T112" fmla="+- 0 9487 8957"/>
                <a:gd name="T113" fmla="*/ T112 w 849"/>
                <a:gd name="T114" fmla="+- 0 583 538"/>
                <a:gd name="T115" fmla="*/ 583 h 173"/>
                <a:gd name="T116" fmla="+- 0 9481 8957"/>
                <a:gd name="T117" fmla="*/ T116 w 849"/>
                <a:gd name="T118" fmla="+- 0 606 538"/>
                <a:gd name="T119" fmla="*/ 606 h 173"/>
                <a:gd name="T120" fmla="+- 0 9462 8957"/>
                <a:gd name="T121" fmla="*/ T120 w 849"/>
                <a:gd name="T122" fmla="+- 0 611 538"/>
                <a:gd name="T123" fmla="*/ 611 h 173"/>
                <a:gd name="T124" fmla="+- 0 9518 8957"/>
                <a:gd name="T125" fmla="*/ T124 w 849"/>
                <a:gd name="T126" fmla="+- 0 600 538"/>
                <a:gd name="T127" fmla="*/ 600 h 173"/>
                <a:gd name="T128" fmla="+- 0 9667 8957"/>
                <a:gd name="T129" fmla="*/ T128 w 849"/>
                <a:gd name="T130" fmla="+- 0 586 538"/>
                <a:gd name="T131" fmla="*/ 586 h 173"/>
                <a:gd name="T132" fmla="+- 0 9667 8957"/>
                <a:gd name="T133" fmla="*/ T132 w 849"/>
                <a:gd name="T134" fmla="+- 0 710 538"/>
                <a:gd name="T135" fmla="*/ 710 h 173"/>
                <a:gd name="T136" fmla="+- 0 9644 8957"/>
                <a:gd name="T137" fmla="*/ T136 w 849"/>
                <a:gd name="T138" fmla="+- 0 538 538"/>
                <a:gd name="T139" fmla="*/ 538 h 173"/>
                <a:gd name="T140" fmla="+- 0 9618 8957"/>
                <a:gd name="T141" fmla="*/ T140 w 849"/>
                <a:gd name="T142" fmla="+- 0 573 538"/>
                <a:gd name="T143" fmla="*/ 573 h 173"/>
                <a:gd name="T144" fmla="+- 0 9602 8957"/>
                <a:gd name="T145" fmla="*/ T144 w 849"/>
                <a:gd name="T146" fmla="+- 0 611 538"/>
                <a:gd name="T147" fmla="*/ 611 h 173"/>
                <a:gd name="T148" fmla="+- 0 9630 8957"/>
                <a:gd name="T149" fmla="*/ T148 w 849"/>
                <a:gd name="T150" fmla="+- 0 594 538"/>
                <a:gd name="T151" fmla="*/ 594 h 173"/>
                <a:gd name="T152" fmla="+- 0 9667 8957"/>
                <a:gd name="T153" fmla="*/ T152 w 849"/>
                <a:gd name="T154" fmla="+- 0 538 538"/>
                <a:gd name="T155" fmla="*/ 538 h 173"/>
                <a:gd name="T156" fmla="+- 0 9768 8957"/>
                <a:gd name="T157" fmla="*/ T156 w 849"/>
                <a:gd name="T158" fmla="+- 0 567 538"/>
                <a:gd name="T159" fmla="*/ 567 h 173"/>
                <a:gd name="T160" fmla="+- 0 9777 8957"/>
                <a:gd name="T161" fmla="*/ T160 w 849"/>
                <a:gd name="T162" fmla="+- 0 595 538"/>
                <a:gd name="T163" fmla="*/ 595 h 173"/>
                <a:gd name="T164" fmla="+- 0 9760 8957"/>
                <a:gd name="T165" fmla="*/ T164 w 849"/>
                <a:gd name="T166" fmla="+- 0 623 538"/>
                <a:gd name="T167" fmla="*/ 623 h 173"/>
                <a:gd name="T168" fmla="+- 0 9728 8957"/>
                <a:gd name="T169" fmla="*/ T168 w 849"/>
                <a:gd name="T170" fmla="+- 0 659 538"/>
                <a:gd name="T171" fmla="*/ 659 h 173"/>
                <a:gd name="T172" fmla="+- 0 9710 8957"/>
                <a:gd name="T173" fmla="*/ T172 w 849"/>
                <a:gd name="T174" fmla="+- 0 688 538"/>
                <a:gd name="T175" fmla="*/ 688 h 173"/>
                <a:gd name="T176" fmla="+- 0 9805 8957"/>
                <a:gd name="T177" fmla="*/ T176 w 849"/>
                <a:gd name="T178" fmla="+- 0 710 538"/>
                <a:gd name="T179" fmla="*/ 710 h 173"/>
                <a:gd name="T180" fmla="+- 0 9751 8957"/>
                <a:gd name="T181" fmla="*/ T180 w 849"/>
                <a:gd name="T182" fmla="+- 0 677 538"/>
                <a:gd name="T183" fmla="*/ 677 h 173"/>
                <a:gd name="T184" fmla="+- 0 9763 8957"/>
                <a:gd name="T185" fmla="*/ T184 w 849"/>
                <a:gd name="T186" fmla="+- 0 661 538"/>
                <a:gd name="T187" fmla="*/ 661 h 173"/>
                <a:gd name="T188" fmla="+- 0 9797 8957"/>
                <a:gd name="T189" fmla="*/ T188 w 849"/>
                <a:gd name="T190" fmla="+- 0 619 538"/>
                <a:gd name="T191" fmla="*/ 619 h 173"/>
                <a:gd name="T192" fmla="+- 0 9805 8957"/>
                <a:gd name="T193" fmla="*/ T192 w 849"/>
                <a:gd name="T194" fmla="+- 0 592 538"/>
                <a:gd name="T195" fmla="*/ 592 h 173"/>
                <a:gd name="T196" fmla="+- 0 9774 8957"/>
                <a:gd name="T197" fmla="*/ T196 w 849"/>
                <a:gd name="T198" fmla="+- 0 538 538"/>
                <a:gd name="T199" fmla="*/ 538 h 173"/>
                <a:gd name="T200" fmla="+- 0 9725 8957"/>
                <a:gd name="T201" fmla="*/ T200 w 849"/>
                <a:gd name="T202" fmla="+- 0 550 538"/>
                <a:gd name="T203" fmla="*/ 550 h 173"/>
                <a:gd name="T204" fmla="+- 0 9711 8957"/>
                <a:gd name="T205" fmla="*/ T204 w 849"/>
                <a:gd name="T206" fmla="+- 0 576 538"/>
                <a:gd name="T207" fmla="*/ 576 h 173"/>
                <a:gd name="T208" fmla="+- 0 9738 8957"/>
                <a:gd name="T209" fmla="*/ T208 w 849"/>
                <a:gd name="T210" fmla="+- 0 574 538"/>
                <a:gd name="T211" fmla="*/ 574 h 173"/>
                <a:gd name="T212" fmla="+- 0 9801 8957"/>
                <a:gd name="T213" fmla="*/ T212 w 849"/>
                <a:gd name="T214" fmla="+- 0 562 538"/>
                <a:gd name="T215" fmla="*/ 562 h 1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849" h="173">
                  <a:moveTo>
                    <a:pt x="34" y="0"/>
                  </a:moveTo>
                  <a:lnTo>
                    <a:pt x="0" y="0"/>
                  </a:lnTo>
                  <a:lnTo>
                    <a:pt x="54" y="100"/>
                  </a:lnTo>
                  <a:lnTo>
                    <a:pt x="54" y="172"/>
                  </a:lnTo>
                  <a:lnTo>
                    <a:pt x="83" y="172"/>
                  </a:lnTo>
                  <a:lnTo>
                    <a:pt x="84" y="100"/>
                  </a:lnTo>
                  <a:lnTo>
                    <a:pt x="101" y="68"/>
                  </a:lnTo>
                  <a:lnTo>
                    <a:pt x="69" y="68"/>
                  </a:lnTo>
                  <a:lnTo>
                    <a:pt x="34" y="0"/>
                  </a:lnTo>
                  <a:close/>
                  <a:moveTo>
                    <a:pt x="138" y="0"/>
                  </a:moveTo>
                  <a:lnTo>
                    <a:pt x="104" y="0"/>
                  </a:lnTo>
                  <a:lnTo>
                    <a:pt x="69" y="68"/>
                  </a:lnTo>
                  <a:lnTo>
                    <a:pt x="101" y="68"/>
                  </a:lnTo>
                  <a:lnTo>
                    <a:pt x="138" y="0"/>
                  </a:lnTo>
                  <a:close/>
                  <a:moveTo>
                    <a:pt x="261" y="0"/>
                  </a:moveTo>
                  <a:lnTo>
                    <a:pt x="152" y="0"/>
                  </a:lnTo>
                  <a:lnTo>
                    <a:pt x="152" y="172"/>
                  </a:lnTo>
                  <a:lnTo>
                    <a:pt x="264" y="172"/>
                  </a:lnTo>
                  <a:lnTo>
                    <a:pt x="264" y="143"/>
                  </a:lnTo>
                  <a:lnTo>
                    <a:pt x="182" y="143"/>
                  </a:lnTo>
                  <a:lnTo>
                    <a:pt x="182" y="96"/>
                  </a:lnTo>
                  <a:lnTo>
                    <a:pt x="256" y="96"/>
                  </a:lnTo>
                  <a:lnTo>
                    <a:pt x="256" y="68"/>
                  </a:lnTo>
                  <a:lnTo>
                    <a:pt x="182" y="68"/>
                  </a:lnTo>
                  <a:lnTo>
                    <a:pt x="182" y="29"/>
                  </a:lnTo>
                  <a:lnTo>
                    <a:pt x="261" y="29"/>
                  </a:lnTo>
                  <a:lnTo>
                    <a:pt x="261" y="0"/>
                  </a:lnTo>
                  <a:close/>
                  <a:moveTo>
                    <a:pt x="365" y="0"/>
                  </a:moveTo>
                  <a:lnTo>
                    <a:pt x="333" y="0"/>
                  </a:lnTo>
                  <a:lnTo>
                    <a:pt x="276" y="172"/>
                  </a:lnTo>
                  <a:lnTo>
                    <a:pt x="308" y="172"/>
                  </a:lnTo>
                  <a:lnTo>
                    <a:pt x="320" y="133"/>
                  </a:lnTo>
                  <a:lnTo>
                    <a:pt x="411" y="133"/>
                  </a:lnTo>
                  <a:lnTo>
                    <a:pt x="401" y="104"/>
                  </a:lnTo>
                  <a:lnTo>
                    <a:pt x="329" y="104"/>
                  </a:lnTo>
                  <a:lnTo>
                    <a:pt x="349" y="40"/>
                  </a:lnTo>
                  <a:lnTo>
                    <a:pt x="379" y="40"/>
                  </a:lnTo>
                  <a:lnTo>
                    <a:pt x="365" y="0"/>
                  </a:lnTo>
                  <a:close/>
                  <a:moveTo>
                    <a:pt x="411" y="133"/>
                  </a:moveTo>
                  <a:lnTo>
                    <a:pt x="379" y="133"/>
                  </a:lnTo>
                  <a:lnTo>
                    <a:pt x="392" y="172"/>
                  </a:lnTo>
                  <a:lnTo>
                    <a:pt x="424" y="172"/>
                  </a:lnTo>
                  <a:lnTo>
                    <a:pt x="411" y="133"/>
                  </a:lnTo>
                  <a:close/>
                  <a:moveTo>
                    <a:pt x="379" y="40"/>
                  </a:moveTo>
                  <a:lnTo>
                    <a:pt x="349" y="40"/>
                  </a:lnTo>
                  <a:lnTo>
                    <a:pt x="369" y="104"/>
                  </a:lnTo>
                  <a:lnTo>
                    <a:pt x="401" y="104"/>
                  </a:lnTo>
                  <a:lnTo>
                    <a:pt x="379" y="40"/>
                  </a:lnTo>
                  <a:close/>
                  <a:moveTo>
                    <a:pt x="519" y="0"/>
                  </a:moveTo>
                  <a:lnTo>
                    <a:pt x="440" y="0"/>
                  </a:lnTo>
                  <a:lnTo>
                    <a:pt x="440" y="172"/>
                  </a:lnTo>
                  <a:lnTo>
                    <a:pt x="470" y="172"/>
                  </a:lnTo>
                  <a:lnTo>
                    <a:pt x="470" y="100"/>
                  </a:lnTo>
                  <a:lnTo>
                    <a:pt x="528" y="100"/>
                  </a:lnTo>
                  <a:lnTo>
                    <a:pt x="522" y="96"/>
                  </a:lnTo>
                  <a:lnTo>
                    <a:pt x="534" y="94"/>
                  </a:lnTo>
                  <a:lnTo>
                    <a:pt x="544" y="89"/>
                  </a:lnTo>
                  <a:lnTo>
                    <a:pt x="557" y="73"/>
                  </a:lnTo>
                  <a:lnTo>
                    <a:pt x="470" y="73"/>
                  </a:lnTo>
                  <a:lnTo>
                    <a:pt x="470" y="29"/>
                  </a:lnTo>
                  <a:lnTo>
                    <a:pt x="559" y="29"/>
                  </a:lnTo>
                  <a:lnTo>
                    <a:pt x="558" y="29"/>
                  </a:lnTo>
                  <a:lnTo>
                    <a:pt x="550" y="13"/>
                  </a:lnTo>
                  <a:lnTo>
                    <a:pt x="544" y="8"/>
                  </a:lnTo>
                  <a:lnTo>
                    <a:pt x="530" y="2"/>
                  </a:lnTo>
                  <a:lnTo>
                    <a:pt x="519" y="0"/>
                  </a:lnTo>
                  <a:close/>
                  <a:moveTo>
                    <a:pt x="528" y="100"/>
                  </a:moveTo>
                  <a:lnTo>
                    <a:pt x="483" y="100"/>
                  </a:lnTo>
                  <a:lnTo>
                    <a:pt x="488" y="101"/>
                  </a:lnTo>
                  <a:lnTo>
                    <a:pt x="494" y="104"/>
                  </a:lnTo>
                  <a:lnTo>
                    <a:pt x="497" y="106"/>
                  </a:lnTo>
                  <a:lnTo>
                    <a:pt x="502" y="113"/>
                  </a:lnTo>
                  <a:lnTo>
                    <a:pt x="508" y="121"/>
                  </a:lnTo>
                  <a:lnTo>
                    <a:pt x="537" y="172"/>
                  </a:lnTo>
                  <a:lnTo>
                    <a:pt x="573" y="172"/>
                  </a:lnTo>
                  <a:lnTo>
                    <a:pt x="547" y="125"/>
                  </a:lnTo>
                  <a:lnTo>
                    <a:pt x="542" y="116"/>
                  </a:lnTo>
                  <a:lnTo>
                    <a:pt x="533" y="106"/>
                  </a:lnTo>
                  <a:lnTo>
                    <a:pt x="528" y="101"/>
                  </a:lnTo>
                  <a:lnTo>
                    <a:pt x="528" y="100"/>
                  </a:lnTo>
                  <a:close/>
                  <a:moveTo>
                    <a:pt x="559" y="29"/>
                  </a:moveTo>
                  <a:lnTo>
                    <a:pt x="506" y="29"/>
                  </a:lnTo>
                  <a:lnTo>
                    <a:pt x="514" y="30"/>
                  </a:lnTo>
                  <a:lnTo>
                    <a:pt x="521" y="32"/>
                  </a:lnTo>
                  <a:lnTo>
                    <a:pt x="524" y="34"/>
                  </a:lnTo>
                  <a:lnTo>
                    <a:pt x="529" y="41"/>
                  </a:lnTo>
                  <a:lnTo>
                    <a:pt x="530" y="45"/>
                  </a:lnTo>
                  <a:lnTo>
                    <a:pt x="530" y="56"/>
                  </a:lnTo>
                  <a:lnTo>
                    <a:pt x="529" y="61"/>
                  </a:lnTo>
                  <a:lnTo>
                    <a:pt x="524" y="68"/>
                  </a:lnTo>
                  <a:lnTo>
                    <a:pt x="521" y="70"/>
                  </a:lnTo>
                  <a:lnTo>
                    <a:pt x="514" y="72"/>
                  </a:lnTo>
                  <a:lnTo>
                    <a:pt x="505" y="73"/>
                  </a:lnTo>
                  <a:lnTo>
                    <a:pt x="557" y="73"/>
                  </a:lnTo>
                  <a:lnTo>
                    <a:pt x="561" y="62"/>
                  </a:lnTo>
                  <a:lnTo>
                    <a:pt x="561" y="38"/>
                  </a:lnTo>
                  <a:lnTo>
                    <a:pt x="559" y="29"/>
                  </a:lnTo>
                  <a:close/>
                  <a:moveTo>
                    <a:pt x="710" y="48"/>
                  </a:moveTo>
                  <a:lnTo>
                    <a:pt x="682" y="48"/>
                  </a:lnTo>
                  <a:lnTo>
                    <a:pt x="682" y="172"/>
                  </a:lnTo>
                  <a:lnTo>
                    <a:pt x="710" y="172"/>
                  </a:lnTo>
                  <a:lnTo>
                    <a:pt x="710" y="48"/>
                  </a:lnTo>
                  <a:close/>
                  <a:moveTo>
                    <a:pt x="710" y="0"/>
                  </a:moveTo>
                  <a:lnTo>
                    <a:pt x="687" y="0"/>
                  </a:lnTo>
                  <a:lnTo>
                    <a:pt x="684" y="10"/>
                  </a:lnTo>
                  <a:lnTo>
                    <a:pt x="678" y="19"/>
                  </a:lnTo>
                  <a:lnTo>
                    <a:pt x="661" y="35"/>
                  </a:lnTo>
                  <a:lnTo>
                    <a:pt x="653" y="40"/>
                  </a:lnTo>
                  <a:lnTo>
                    <a:pt x="645" y="43"/>
                  </a:lnTo>
                  <a:lnTo>
                    <a:pt x="645" y="73"/>
                  </a:lnTo>
                  <a:lnTo>
                    <a:pt x="655" y="69"/>
                  </a:lnTo>
                  <a:lnTo>
                    <a:pt x="665" y="63"/>
                  </a:lnTo>
                  <a:lnTo>
                    <a:pt x="673" y="56"/>
                  </a:lnTo>
                  <a:lnTo>
                    <a:pt x="682" y="48"/>
                  </a:lnTo>
                  <a:lnTo>
                    <a:pt x="710" y="48"/>
                  </a:lnTo>
                  <a:lnTo>
                    <a:pt x="710" y="0"/>
                  </a:lnTo>
                  <a:close/>
                  <a:moveTo>
                    <a:pt x="846" y="27"/>
                  </a:moveTo>
                  <a:lnTo>
                    <a:pt x="807" y="27"/>
                  </a:lnTo>
                  <a:lnTo>
                    <a:pt x="811" y="29"/>
                  </a:lnTo>
                  <a:lnTo>
                    <a:pt x="818" y="37"/>
                  </a:lnTo>
                  <a:lnTo>
                    <a:pt x="820" y="42"/>
                  </a:lnTo>
                  <a:lnTo>
                    <a:pt x="820" y="57"/>
                  </a:lnTo>
                  <a:lnTo>
                    <a:pt x="818" y="64"/>
                  </a:lnTo>
                  <a:lnTo>
                    <a:pt x="811" y="76"/>
                  </a:lnTo>
                  <a:lnTo>
                    <a:pt x="803" y="85"/>
                  </a:lnTo>
                  <a:lnTo>
                    <a:pt x="791" y="98"/>
                  </a:lnTo>
                  <a:lnTo>
                    <a:pt x="780" y="110"/>
                  </a:lnTo>
                  <a:lnTo>
                    <a:pt x="771" y="121"/>
                  </a:lnTo>
                  <a:lnTo>
                    <a:pt x="764" y="131"/>
                  </a:lnTo>
                  <a:lnTo>
                    <a:pt x="759" y="139"/>
                  </a:lnTo>
                  <a:lnTo>
                    <a:pt x="753" y="150"/>
                  </a:lnTo>
                  <a:lnTo>
                    <a:pt x="750" y="161"/>
                  </a:lnTo>
                  <a:lnTo>
                    <a:pt x="749" y="172"/>
                  </a:lnTo>
                  <a:lnTo>
                    <a:pt x="848" y="172"/>
                  </a:lnTo>
                  <a:lnTo>
                    <a:pt x="848" y="142"/>
                  </a:lnTo>
                  <a:lnTo>
                    <a:pt x="792" y="142"/>
                  </a:lnTo>
                  <a:lnTo>
                    <a:pt x="794" y="139"/>
                  </a:lnTo>
                  <a:lnTo>
                    <a:pt x="795" y="136"/>
                  </a:lnTo>
                  <a:lnTo>
                    <a:pt x="800" y="129"/>
                  </a:lnTo>
                  <a:lnTo>
                    <a:pt x="806" y="123"/>
                  </a:lnTo>
                  <a:lnTo>
                    <a:pt x="825" y="103"/>
                  </a:lnTo>
                  <a:lnTo>
                    <a:pt x="832" y="94"/>
                  </a:lnTo>
                  <a:lnTo>
                    <a:pt x="840" y="81"/>
                  </a:lnTo>
                  <a:lnTo>
                    <a:pt x="843" y="74"/>
                  </a:lnTo>
                  <a:lnTo>
                    <a:pt x="847" y="61"/>
                  </a:lnTo>
                  <a:lnTo>
                    <a:pt x="848" y="54"/>
                  </a:lnTo>
                  <a:lnTo>
                    <a:pt x="848" y="35"/>
                  </a:lnTo>
                  <a:lnTo>
                    <a:pt x="846" y="27"/>
                  </a:lnTo>
                  <a:close/>
                  <a:moveTo>
                    <a:pt x="817" y="0"/>
                  </a:moveTo>
                  <a:lnTo>
                    <a:pt x="787" y="0"/>
                  </a:lnTo>
                  <a:lnTo>
                    <a:pt x="776" y="4"/>
                  </a:lnTo>
                  <a:lnTo>
                    <a:pt x="768" y="12"/>
                  </a:lnTo>
                  <a:lnTo>
                    <a:pt x="762" y="19"/>
                  </a:lnTo>
                  <a:lnTo>
                    <a:pt x="757" y="28"/>
                  </a:lnTo>
                  <a:lnTo>
                    <a:pt x="754" y="38"/>
                  </a:lnTo>
                  <a:lnTo>
                    <a:pt x="752" y="51"/>
                  </a:lnTo>
                  <a:lnTo>
                    <a:pt x="780" y="54"/>
                  </a:lnTo>
                  <a:lnTo>
                    <a:pt x="781" y="36"/>
                  </a:lnTo>
                  <a:lnTo>
                    <a:pt x="788" y="27"/>
                  </a:lnTo>
                  <a:lnTo>
                    <a:pt x="846" y="27"/>
                  </a:lnTo>
                  <a:lnTo>
                    <a:pt x="844" y="24"/>
                  </a:lnTo>
                  <a:lnTo>
                    <a:pt x="829" y="5"/>
                  </a:lnTo>
                  <a:lnTo>
                    <a:pt x="8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grpSp>
        <p:nvGrpSpPr>
          <p:cNvPr id="26" name="Group 25"/>
          <p:cNvGrpSpPr>
            <a:grpSpLocks/>
          </p:cNvGrpSpPr>
          <p:nvPr/>
        </p:nvGrpSpPr>
        <p:grpSpPr bwMode="auto">
          <a:xfrm>
            <a:off x="1462137" y="4944894"/>
            <a:ext cx="1937385" cy="754380"/>
            <a:chOff x="1140" y="1626"/>
            <a:chExt cx="3051" cy="1188"/>
          </a:xfrm>
        </p:grpSpPr>
        <p:sp>
          <p:nvSpPr>
            <p:cNvPr id="27" name="Freeform 26"/>
            <p:cNvSpPr>
              <a:spLocks/>
            </p:cNvSpPr>
            <p:nvPr/>
          </p:nvSpPr>
          <p:spPr bwMode="auto">
            <a:xfrm>
              <a:off x="1140" y="1626"/>
              <a:ext cx="3051" cy="1188"/>
            </a:xfrm>
            <a:custGeom>
              <a:avLst/>
              <a:gdLst>
                <a:gd name="T0" fmla="+- 0 4076 1140"/>
                <a:gd name="T1" fmla="*/ T0 w 3051"/>
                <a:gd name="T2" fmla="+- 0 1626 1626"/>
                <a:gd name="T3" fmla="*/ 1626 h 1188"/>
                <a:gd name="T4" fmla="+- 0 1254 1140"/>
                <a:gd name="T5" fmla="*/ T4 w 3051"/>
                <a:gd name="T6" fmla="+- 0 1626 1626"/>
                <a:gd name="T7" fmla="*/ 1626 h 1188"/>
                <a:gd name="T8" fmla="+- 0 1188 1140"/>
                <a:gd name="T9" fmla="*/ T8 w 3051"/>
                <a:gd name="T10" fmla="+- 0 1628 1626"/>
                <a:gd name="T11" fmla="*/ 1628 h 1188"/>
                <a:gd name="T12" fmla="+- 0 1154 1140"/>
                <a:gd name="T13" fmla="*/ T12 w 3051"/>
                <a:gd name="T14" fmla="+- 0 1641 1626"/>
                <a:gd name="T15" fmla="*/ 1641 h 1188"/>
                <a:gd name="T16" fmla="+- 0 1142 1140"/>
                <a:gd name="T17" fmla="*/ T16 w 3051"/>
                <a:gd name="T18" fmla="+- 0 1673 1626"/>
                <a:gd name="T19" fmla="*/ 1673 h 1188"/>
                <a:gd name="T20" fmla="+- 0 1140 1140"/>
                <a:gd name="T21" fmla="*/ T20 w 3051"/>
                <a:gd name="T22" fmla="+- 0 1739 1626"/>
                <a:gd name="T23" fmla="*/ 1739 h 1188"/>
                <a:gd name="T24" fmla="+- 0 1140 1140"/>
                <a:gd name="T25" fmla="*/ T24 w 3051"/>
                <a:gd name="T26" fmla="+- 0 2702 1626"/>
                <a:gd name="T27" fmla="*/ 2702 h 1188"/>
                <a:gd name="T28" fmla="+- 0 1142 1140"/>
                <a:gd name="T29" fmla="*/ T28 w 3051"/>
                <a:gd name="T30" fmla="+- 0 2767 1626"/>
                <a:gd name="T31" fmla="*/ 2767 h 1188"/>
                <a:gd name="T32" fmla="+- 0 1154 1140"/>
                <a:gd name="T33" fmla="*/ T32 w 3051"/>
                <a:gd name="T34" fmla="+- 0 2800 1626"/>
                <a:gd name="T35" fmla="*/ 2800 h 1188"/>
                <a:gd name="T36" fmla="+- 0 1188 1140"/>
                <a:gd name="T37" fmla="*/ T36 w 3051"/>
                <a:gd name="T38" fmla="+- 0 2813 1626"/>
                <a:gd name="T39" fmla="*/ 2813 h 1188"/>
                <a:gd name="T40" fmla="+- 0 1254 1140"/>
                <a:gd name="T41" fmla="*/ T40 w 3051"/>
                <a:gd name="T42" fmla="+- 0 2814 1626"/>
                <a:gd name="T43" fmla="*/ 2814 h 1188"/>
                <a:gd name="T44" fmla="+- 0 4076 1140"/>
                <a:gd name="T45" fmla="*/ T44 w 3051"/>
                <a:gd name="T46" fmla="+- 0 2814 1626"/>
                <a:gd name="T47" fmla="*/ 2814 h 1188"/>
                <a:gd name="T48" fmla="+- 0 4142 1140"/>
                <a:gd name="T49" fmla="*/ T48 w 3051"/>
                <a:gd name="T50" fmla="+- 0 2813 1626"/>
                <a:gd name="T51" fmla="*/ 2813 h 1188"/>
                <a:gd name="T52" fmla="+- 0 4176 1140"/>
                <a:gd name="T53" fmla="*/ T52 w 3051"/>
                <a:gd name="T54" fmla="+- 0 2800 1626"/>
                <a:gd name="T55" fmla="*/ 2800 h 1188"/>
                <a:gd name="T56" fmla="+- 0 4188 1140"/>
                <a:gd name="T57" fmla="*/ T56 w 3051"/>
                <a:gd name="T58" fmla="+- 0 2767 1626"/>
                <a:gd name="T59" fmla="*/ 2767 h 1188"/>
                <a:gd name="T60" fmla="+- 0 4190 1140"/>
                <a:gd name="T61" fmla="*/ T60 w 3051"/>
                <a:gd name="T62" fmla="+- 0 2702 1626"/>
                <a:gd name="T63" fmla="*/ 2702 h 1188"/>
                <a:gd name="T64" fmla="+- 0 4190 1140"/>
                <a:gd name="T65" fmla="*/ T64 w 3051"/>
                <a:gd name="T66" fmla="+- 0 1739 1626"/>
                <a:gd name="T67" fmla="*/ 1739 h 1188"/>
                <a:gd name="T68" fmla="+- 0 4188 1140"/>
                <a:gd name="T69" fmla="*/ T68 w 3051"/>
                <a:gd name="T70" fmla="+- 0 1673 1626"/>
                <a:gd name="T71" fmla="*/ 1673 h 1188"/>
                <a:gd name="T72" fmla="+- 0 4176 1140"/>
                <a:gd name="T73" fmla="*/ T72 w 3051"/>
                <a:gd name="T74" fmla="+- 0 1641 1626"/>
                <a:gd name="T75" fmla="*/ 1641 h 1188"/>
                <a:gd name="T76" fmla="+- 0 4142 1140"/>
                <a:gd name="T77" fmla="*/ T76 w 3051"/>
                <a:gd name="T78" fmla="+- 0 1628 1626"/>
                <a:gd name="T79" fmla="*/ 1628 h 1188"/>
                <a:gd name="T80" fmla="+- 0 4076 1140"/>
                <a:gd name="T81" fmla="*/ T80 w 3051"/>
                <a:gd name="T82" fmla="+- 0 1626 1626"/>
                <a:gd name="T83" fmla="*/ 1626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51" h="1188">
                  <a:moveTo>
                    <a:pt x="2936" y="0"/>
                  </a:moveTo>
                  <a:lnTo>
                    <a:pt x="114" y="0"/>
                  </a:lnTo>
                  <a:lnTo>
                    <a:pt x="48" y="2"/>
                  </a:lnTo>
                  <a:lnTo>
                    <a:pt x="14" y="15"/>
                  </a:lnTo>
                  <a:lnTo>
                    <a:pt x="2" y="47"/>
                  </a:lnTo>
                  <a:lnTo>
                    <a:pt x="0" y="113"/>
                  </a:lnTo>
                  <a:lnTo>
                    <a:pt x="0" y="1076"/>
                  </a:lnTo>
                  <a:lnTo>
                    <a:pt x="2" y="1141"/>
                  </a:lnTo>
                  <a:lnTo>
                    <a:pt x="14" y="1174"/>
                  </a:lnTo>
                  <a:lnTo>
                    <a:pt x="48" y="1187"/>
                  </a:lnTo>
                  <a:lnTo>
                    <a:pt x="114" y="1188"/>
                  </a:lnTo>
                  <a:lnTo>
                    <a:pt x="2936" y="1188"/>
                  </a:lnTo>
                  <a:lnTo>
                    <a:pt x="3002" y="1187"/>
                  </a:lnTo>
                  <a:lnTo>
                    <a:pt x="3036" y="1174"/>
                  </a:lnTo>
                  <a:lnTo>
                    <a:pt x="3048" y="1141"/>
                  </a:lnTo>
                  <a:lnTo>
                    <a:pt x="3050" y="1076"/>
                  </a:lnTo>
                  <a:lnTo>
                    <a:pt x="3050" y="113"/>
                  </a:lnTo>
                  <a:lnTo>
                    <a:pt x="3048" y="47"/>
                  </a:lnTo>
                  <a:lnTo>
                    <a:pt x="3036" y="15"/>
                  </a:lnTo>
                  <a:lnTo>
                    <a:pt x="3002" y="2"/>
                  </a:lnTo>
                  <a:lnTo>
                    <a:pt x="2936" y="0"/>
                  </a:lnTo>
                  <a:close/>
                </a:path>
              </a:pathLst>
            </a:custGeom>
            <a:solidFill>
              <a:srgbClr val="2534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28"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 y="2099"/>
              <a:ext cx="710" cy="226"/>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517"/>
            <p:cNvSpPr txBox="1">
              <a:spLocks noChangeArrowheads="1"/>
            </p:cNvSpPr>
            <p:nvPr/>
          </p:nvSpPr>
          <p:spPr bwMode="auto">
            <a:xfrm>
              <a:off x="2021" y="2134"/>
              <a:ext cx="70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spcAft>
                  <a:spcPts val="0"/>
                </a:spcAft>
              </a:pPr>
              <a:r>
                <a:rPr lang="en-US" sz="900" dirty="0">
                  <a:solidFill>
                    <a:srgbClr val="FFFFFF"/>
                  </a:solidFill>
                  <a:effectLst/>
                  <a:latin typeface="Calibri" panose="020F0502020204030204" pitchFamily="34" charset="0"/>
                  <a:ea typeface="Calibri" panose="020F0502020204030204" pitchFamily="34" charset="0"/>
                </a:rPr>
                <a:t>EAL (EAL)</a:t>
              </a:r>
              <a:endParaRPr lang="en-AU" sz="1100" dirty="0">
                <a:effectLst/>
                <a:latin typeface="Calibri" panose="020F0502020204030204" pitchFamily="34" charset="0"/>
                <a:ea typeface="Calibri" panose="020F0502020204030204" pitchFamily="34" charset="0"/>
              </a:endParaRPr>
            </a:p>
          </p:txBody>
        </p:sp>
      </p:grpSp>
      <p:grpSp>
        <p:nvGrpSpPr>
          <p:cNvPr id="30" name="Group 29"/>
          <p:cNvGrpSpPr>
            <a:grpSpLocks/>
          </p:cNvGrpSpPr>
          <p:nvPr/>
        </p:nvGrpSpPr>
        <p:grpSpPr bwMode="auto">
          <a:xfrm>
            <a:off x="3351897" y="3581548"/>
            <a:ext cx="2136775" cy="735965"/>
            <a:chOff x="4104" y="1653"/>
            <a:chExt cx="3365" cy="1159"/>
          </a:xfrm>
        </p:grpSpPr>
        <p:sp>
          <p:nvSpPr>
            <p:cNvPr id="31" name="Freeform 30"/>
            <p:cNvSpPr>
              <a:spLocks/>
            </p:cNvSpPr>
            <p:nvPr/>
          </p:nvSpPr>
          <p:spPr bwMode="auto">
            <a:xfrm>
              <a:off x="4418" y="1691"/>
              <a:ext cx="3051" cy="1121"/>
            </a:xfrm>
            <a:custGeom>
              <a:avLst/>
              <a:gdLst>
                <a:gd name="T0" fmla="+- 0 7355 4418"/>
                <a:gd name="T1" fmla="*/ T0 w 3051"/>
                <a:gd name="T2" fmla="+- 0 1691 1691"/>
                <a:gd name="T3" fmla="*/ 1691 h 1121"/>
                <a:gd name="T4" fmla="+- 0 4532 4418"/>
                <a:gd name="T5" fmla="*/ T4 w 3051"/>
                <a:gd name="T6" fmla="+- 0 1691 1691"/>
                <a:gd name="T7" fmla="*/ 1691 h 1121"/>
                <a:gd name="T8" fmla="+- 0 4466 4418"/>
                <a:gd name="T9" fmla="*/ T8 w 3051"/>
                <a:gd name="T10" fmla="+- 0 1693 1691"/>
                <a:gd name="T11" fmla="*/ 1693 h 1121"/>
                <a:gd name="T12" fmla="+- 0 4432 4418"/>
                <a:gd name="T13" fmla="*/ T12 w 3051"/>
                <a:gd name="T14" fmla="+- 0 1704 1691"/>
                <a:gd name="T15" fmla="*/ 1704 h 1121"/>
                <a:gd name="T16" fmla="+- 0 4420 4418"/>
                <a:gd name="T17" fmla="*/ T16 w 3051"/>
                <a:gd name="T18" fmla="+- 0 1736 1691"/>
                <a:gd name="T19" fmla="*/ 1736 h 1121"/>
                <a:gd name="T20" fmla="+- 0 4418 4418"/>
                <a:gd name="T21" fmla="*/ T20 w 3051"/>
                <a:gd name="T22" fmla="+- 0 1796 1691"/>
                <a:gd name="T23" fmla="*/ 1796 h 1121"/>
                <a:gd name="T24" fmla="+- 0 4418 4418"/>
                <a:gd name="T25" fmla="*/ T24 w 3051"/>
                <a:gd name="T26" fmla="+- 0 2705 1691"/>
                <a:gd name="T27" fmla="*/ 2705 h 1121"/>
                <a:gd name="T28" fmla="+- 0 4420 4418"/>
                <a:gd name="T29" fmla="*/ T28 w 3051"/>
                <a:gd name="T30" fmla="+- 0 2767 1691"/>
                <a:gd name="T31" fmla="*/ 2767 h 1121"/>
                <a:gd name="T32" fmla="+- 0 4432 4418"/>
                <a:gd name="T33" fmla="*/ T32 w 3051"/>
                <a:gd name="T34" fmla="+- 0 2798 1691"/>
                <a:gd name="T35" fmla="*/ 2798 h 1121"/>
                <a:gd name="T36" fmla="+- 0 4466 4418"/>
                <a:gd name="T37" fmla="*/ T36 w 3051"/>
                <a:gd name="T38" fmla="+- 0 2810 1691"/>
                <a:gd name="T39" fmla="*/ 2810 h 1121"/>
                <a:gd name="T40" fmla="+- 0 4532 4418"/>
                <a:gd name="T41" fmla="*/ T40 w 3051"/>
                <a:gd name="T42" fmla="+- 0 2812 1691"/>
                <a:gd name="T43" fmla="*/ 2812 h 1121"/>
                <a:gd name="T44" fmla="+- 0 7355 4418"/>
                <a:gd name="T45" fmla="*/ T44 w 3051"/>
                <a:gd name="T46" fmla="+- 0 2812 1691"/>
                <a:gd name="T47" fmla="*/ 2812 h 1121"/>
                <a:gd name="T48" fmla="+- 0 7421 4418"/>
                <a:gd name="T49" fmla="*/ T48 w 3051"/>
                <a:gd name="T50" fmla="+- 0 2810 1691"/>
                <a:gd name="T51" fmla="*/ 2810 h 1121"/>
                <a:gd name="T52" fmla="+- 0 7455 4418"/>
                <a:gd name="T53" fmla="*/ T52 w 3051"/>
                <a:gd name="T54" fmla="+- 0 2798 1691"/>
                <a:gd name="T55" fmla="*/ 2798 h 1121"/>
                <a:gd name="T56" fmla="+- 0 7467 4418"/>
                <a:gd name="T57" fmla="*/ T56 w 3051"/>
                <a:gd name="T58" fmla="+- 0 2767 1691"/>
                <a:gd name="T59" fmla="*/ 2767 h 1121"/>
                <a:gd name="T60" fmla="+- 0 7469 4418"/>
                <a:gd name="T61" fmla="*/ T60 w 3051"/>
                <a:gd name="T62" fmla="+- 0 2705 1691"/>
                <a:gd name="T63" fmla="*/ 2705 h 1121"/>
                <a:gd name="T64" fmla="+- 0 7469 4418"/>
                <a:gd name="T65" fmla="*/ T64 w 3051"/>
                <a:gd name="T66" fmla="+- 0 1796 1691"/>
                <a:gd name="T67" fmla="*/ 1796 h 1121"/>
                <a:gd name="T68" fmla="+- 0 7467 4418"/>
                <a:gd name="T69" fmla="*/ T68 w 3051"/>
                <a:gd name="T70" fmla="+- 0 1736 1691"/>
                <a:gd name="T71" fmla="*/ 1736 h 1121"/>
                <a:gd name="T72" fmla="+- 0 7455 4418"/>
                <a:gd name="T73" fmla="*/ T72 w 3051"/>
                <a:gd name="T74" fmla="+- 0 1704 1691"/>
                <a:gd name="T75" fmla="*/ 1704 h 1121"/>
                <a:gd name="T76" fmla="+- 0 7421 4418"/>
                <a:gd name="T77" fmla="*/ T76 w 3051"/>
                <a:gd name="T78" fmla="+- 0 1693 1691"/>
                <a:gd name="T79" fmla="*/ 1693 h 1121"/>
                <a:gd name="T80" fmla="+- 0 7355 4418"/>
                <a:gd name="T81" fmla="*/ T80 w 3051"/>
                <a:gd name="T82" fmla="+- 0 1691 1691"/>
                <a:gd name="T83" fmla="*/ 1691 h 11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51" h="1121">
                  <a:moveTo>
                    <a:pt x="2937" y="0"/>
                  </a:moveTo>
                  <a:lnTo>
                    <a:pt x="114" y="0"/>
                  </a:lnTo>
                  <a:lnTo>
                    <a:pt x="48" y="2"/>
                  </a:lnTo>
                  <a:lnTo>
                    <a:pt x="14" y="13"/>
                  </a:lnTo>
                  <a:lnTo>
                    <a:pt x="2" y="45"/>
                  </a:lnTo>
                  <a:lnTo>
                    <a:pt x="0" y="105"/>
                  </a:lnTo>
                  <a:lnTo>
                    <a:pt x="0" y="1014"/>
                  </a:lnTo>
                  <a:lnTo>
                    <a:pt x="2" y="1076"/>
                  </a:lnTo>
                  <a:lnTo>
                    <a:pt x="14" y="1107"/>
                  </a:lnTo>
                  <a:lnTo>
                    <a:pt x="48" y="1119"/>
                  </a:lnTo>
                  <a:lnTo>
                    <a:pt x="114" y="1121"/>
                  </a:lnTo>
                  <a:lnTo>
                    <a:pt x="2937" y="1121"/>
                  </a:lnTo>
                  <a:lnTo>
                    <a:pt x="3003" y="1119"/>
                  </a:lnTo>
                  <a:lnTo>
                    <a:pt x="3037" y="1107"/>
                  </a:lnTo>
                  <a:lnTo>
                    <a:pt x="3049" y="1076"/>
                  </a:lnTo>
                  <a:lnTo>
                    <a:pt x="3051" y="1014"/>
                  </a:lnTo>
                  <a:lnTo>
                    <a:pt x="3051" y="105"/>
                  </a:lnTo>
                  <a:lnTo>
                    <a:pt x="3049" y="45"/>
                  </a:lnTo>
                  <a:lnTo>
                    <a:pt x="3037" y="13"/>
                  </a:lnTo>
                  <a:lnTo>
                    <a:pt x="3003" y="2"/>
                  </a:lnTo>
                  <a:lnTo>
                    <a:pt x="2937" y="0"/>
                  </a:lnTo>
                  <a:close/>
                </a:path>
              </a:pathLst>
            </a:custGeom>
            <a:solidFill>
              <a:srgbClr val="5C5E8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32"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2" y="2065"/>
              <a:ext cx="1457" cy="214"/>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513"/>
            <p:cNvSpPr txBox="1">
              <a:spLocks noChangeArrowheads="1"/>
            </p:cNvSpPr>
            <p:nvPr/>
          </p:nvSpPr>
          <p:spPr bwMode="auto">
            <a:xfrm>
              <a:off x="4104" y="1653"/>
              <a:ext cx="3051"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en-US" sz="900" b="1" dirty="0">
                  <a:effectLst/>
                  <a:latin typeface="Calibri" panose="020F0502020204030204" pitchFamily="34" charset="0"/>
                  <a:ea typeface="Calibri" panose="020F0502020204030204" pitchFamily="34" charset="0"/>
                </a:rPr>
                <a:t> </a:t>
              </a:r>
              <a:endParaRPr lang="en-AU" sz="1100" dirty="0">
                <a:effectLst/>
                <a:latin typeface="Calibri" panose="020F0502020204030204" pitchFamily="34" charset="0"/>
                <a:ea typeface="Calibri" panose="020F0502020204030204" pitchFamily="34" charset="0"/>
              </a:endParaRPr>
            </a:p>
            <a:p>
              <a:pPr marL="627380" algn="ctr">
                <a:spcBef>
                  <a:spcPts val="780"/>
                </a:spcBef>
                <a:spcAft>
                  <a:spcPts val="0"/>
                </a:spcAft>
              </a:pPr>
              <a:r>
                <a:rPr lang="en-US" sz="900" dirty="0">
                  <a:solidFill>
                    <a:srgbClr val="FFFFFF"/>
                  </a:solidFill>
                  <a:effectLst/>
                  <a:latin typeface="Calibri" panose="020F0502020204030204" pitchFamily="34" charset="0"/>
                  <a:ea typeface="Calibri" panose="020F0502020204030204" pitchFamily="34" charset="0"/>
                </a:rPr>
                <a:t>VCE </a:t>
              </a:r>
              <a:r>
                <a:rPr lang="en-US" sz="900" dirty="0" smtClean="0">
                  <a:solidFill>
                    <a:srgbClr val="FFFFFF"/>
                  </a:solidFill>
                  <a:effectLst/>
                  <a:latin typeface="Calibri" panose="020F0502020204030204" pitchFamily="34" charset="0"/>
                  <a:ea typeface="Calibri" panose="020F0502020204030204" pitchFamily="34" charset="0"/>
                </a:rPr>
                <a:t>ENGLISH LANUGAGE   (</a:t>
              </a:r>
              <a:r>
                <a:rPr lang="en-US" sz="900" dirty="0">
                  <a:solidFill>
                    <a:srgbClr val="FFFFFF"/>
                  </a:solidFill>
                  <a:effectLst/>
                  <a:latin typeface="Calibri" panose="020F0502020204030204" pitchFamily="34" charset="0"/>
                  <a:ea typeface="Calibri" panose="020F0502020204030204" pitchFamily="34" charset="0"/>
                </a:rPr>
                <a:t>UNIT </a:t>
              </a:r>
              <a:r>
                <a:rPr lang="en-US" sz="900" dirty="0" smtClean="0">
                  <a:solidFill>
                    <a:srgbClr val="FFFFFF"/>
                  </a:solidFill>
                  <a:effectLst/>
                  <a:latin typeface="Calibri" panose="020F0502020204030204" pitchFamily="34" charset="0"/>
                  <a:ea typeface="Calibri" panose="020F0502020204030204" pitchFamily="34" charset="0"/>
                </a:rPr>
                <a:t>1 - 2)</a:t>
              </a:r>
              <a:endParaRPr lang="en-AU" sz="1100" dirty="0">
                <a:effectLst/>
                <a:latin typeface="Calibri" panose="020F0502020204030204" pitchFamily="34" charset="0"/>
                <a:ea typeface="Calibri" panose="020F0502020204030204" pitchFamily="34" charset="0"/>
              </a:endParaRPr>
            </a:p>
          </p:txBody>
        </p:sp>
      </p:grpSp>
      <p:grpSp>
        <p:nvGrpSpPr>
          <p:cNvPr id="34" name="Group 33"/>
          <p:cNvGrpSpPr>
            <a:grpSpLocks/>
          </p:cNvGrpSpPr>
          <p:nvPr/>
        </p:nvGrpSpPr>
        <p:grpSpPr bwMode="auto">
          <a:xfrm>
            <a:off x="5444856" y="3590757"/>
            <a:ext cx="2136775" cy="706120"/>
            <a:chOff x="7455" y="1705"/>
            <a:chExt cx="3365" cy="1112"/>
          </a:xfrm>
        </p:grpSpPr>
        <p:sp>
          <p:nvSpPr>
            <p:cNvPr id="35" name="Freeform 34"/>
            <p:cNvSpPr>
              <a:spLocks/>
            </p:cNvSpPr>
            <p:nvPr/>
          </p:nvSpPr>
          <p:spPr bwMode="auto">
            <a:xfrm>
              <a:off x="7769" y="1705"/>
              <a:ext cx="3051" cy="1112"/>
            </a:xfrm>
            <a:custGeom>
              <a:avLst/>
              <a:gdLst>
                <a:gd name="T0" fmla="+- 0 10705 7769"/>
                <a:gd name="T1" fmla="*/ T0 w 3051"/>
                <a:gd name="T2" fmla="+- 0 1705 1705"/>
                <a:gd name="T3" fmla="*/ 1705 h 1112"/>
                <a:gd name="T4" fmla="+- 0 7882 7769"/>
                <a:gd name="T5" fmla="*/ T4 w 3051"/>
                <a:gd name="T6" fmla="+- 0 1705 1705"/>
                <a:gd name="T7" fmla="*/ 1705 h 1112"/>
                <a:gd name="T8" fmla="+- 0 7817 7769"/>
                <a:gd name="T9" fmla="*/ T8 w 3051"/>
                <a:gd name="T10" fmla="+- 0 1707 1705"/>
                <a:gd name="T11" fmla="*/ 1707 h 1112"/>
                <a:gd name="T12" fmla="+- 0 7783 7769"/>
                <a:gd name="T13" fmla="*/ T12 w 3051"/>
                <a:gd name="T14" fmla="+- 0 1718 1705"/>
                <a:gd name="T15" fmla="*/ 1718 h 1112"/>
                <a:gd name="T16" fmla="+- 0 7771 7769"/>
                <a:gd name="T17" fmla="*/ T16 w 3051"/>
                <a:gd name="T18" fmla="+- 0 1750 1705"/>
                <a:gd name="T19" fmla="*/ 1750 h 1112"/>
                <a:gd name="T20" fmla="+- 0 7769 7769"/>
                <a:gd name="T21" fmla="*/ T20 w 3051"/>
                <a:gd name="T22" fmla="+- 0 1810 1705"/>
                <a:gd name="T23" fmla="*/ 1810 h 1112"/>
                <a:gd name="T24" fmla="+- 0 7769 7769"/>
                <a:gd name="T25" fmla="*/ T24 w 3051"/>
                <a:gd name="T26" fmla="+- 0 2712 1705"/>
                <a:gd name="T27" fmla="*/ 2712 h 1112"/>
                <a:gd name="T28" fmla="+- 0 7771 7769"/>
                <a:gd name="T29" fmla="*/ T28 w 3051"/>
                <a:gd name="T30" fmla="+- 0 2772 1705"/>
                <a:gd name="T31" fmla="*/ 2772 h 1112"/>
                <a:gd name="T32" fmla="+- 0 7783 7769"/>
                <a:gd name="T33" fmla="*/ T32 w 3051"/>
                <a:gd name="T34" fmla="+- 0 2803 1705"/>
                <a:gd name="T35" fmla="*/ 2803 h 1112"/>
                <a:gd name="T36" fmla="+- 0 7817 7769"/>
                <a:gd name="T37" fmla="*/ T36 w 3051"/>
                <a:gd name="T38" fmla="+- 0 2815 1705"/>
                <a:gd name="T39" fmla="*/ 2815 h 1112"/>
                <a:gd name="T40" fmla="+- 0 7882 7769"/>
                <a:gd name="T41" fmla="*/ T40 w 3051"/>
                <a:gd name="T42" fmla="+- 0 2816 1705"/>
                <a:gd name="T43" fmla="*/ 2816 h 1112"/>
                <a:gd name="T44" fmla="+- 0 10705 7769"/>
                <a:gd name="T45" fmla="*/ T44 w 3051"/>
                <a:gd name="T46" fmla="+- 0 2816 1705"/>
                <a:gd name="T47" fmla="*/ 2816 h 1112"/>
                <a:gd name="T48" fmla="+- 0 10771 7769"/>
                <a:gd name="T49" fmla="*/ T48 w 3051"/>
                <a:gd name="T50" fmla="+- 0 2815 1705"/>
                <a:gd name="T51" fmla="*/ 2815 h 1112"/>
                <a:gd name="T52" fmla="+- 0 10804 7769"/>
                <a:gd name="T53" fmla="*/ T52 w 3051"/>
                <a:gd name="T54" fmla="+- 0 2803 1705"/>
                <a:gd name="T55" fmla="*/ 2803 h 1112"/>
                <a:gd name="T56" fmla="+- 0 10817 7769"/>
                <a:gd name="T57" fmla="*/ T56 w 3051"/>
                <a:gd name="T58" fmla="+- 0 2772 1705"/>
                <a:gd name="T59" fmla="*/ 2772 h 1112"/>
                <a:gd name="T60" fmla="+- 0 10819 7769"/>
                <a:gd name="T61" fmla="*/ T60 w 3051"/>
                <a:gd name="T62" fmla="+- 0 2712 1705"/>
                <a:gd name="T63" fmla="*/ 2712 h 1112"/>
                <a:gd name="T64" fmla="+- 0 10819 7769"/>
                <a:gd name="T65" fmla="*/ T64 w 3051"/>
                <a:gd name="T66" fmla="+- 0 1810 1705"/>
                <a:gd name="T67" fmla="*/ 1810 h 1112"/>
                <a:gd name="T68" fmla="+- 0 10817 7769"/>
                <a:gd name="T69" fmla="*/ T68 w 3051"/>
                <a:gd name="T70" fmla="+- 0 1750 1705"/>
                <a:gd name="T71" fmla="*/ 1750 h 1112"/>
                <a:gd name="T72" fmla="+- 0 10804 7769"/>
                <a:gd name="T73" fmla="*/ T72 w 3051"/>
                <a:gd name="T74" fmla="+- 0 1718 1705"/>
                <a:gd name="T75" fmla="*/ 1718 h 1112"/>
                <a:gd name="T76" fmla="+- 0 10771 7769"/>
                <a:gd name="T77" fmla="*/ T76 w 3051"/>
                <a:gd name="T78" fmla="+- 0 1707 1705"/>
                <a:gd name="T79" fmla="*/ 1707 h 1112"/>
                <a:gd name="T80" fmla="+- 0 10705 7769"/>
                <a:gd name="T81" fmla="*/ T80 w 3051"/>
                <a:gd name="T82" fmla="+- 0 1705 1705"/>
                <a:gd name="T83" fmla="*/ 1705 h 1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51" h="1112">
                  <a:moveTo>
                    <a:pt x="2936" y="0"/>
                  </a:moveTo>
                  <a:lnTo>
                    <a:pt x="113" y="0"/>
                  </a:lnTo>
                  <a:lnTo>
                    <a:pt x="48" y="2"/>
                  </a:lnTo>
                  <a:lnTo>
                    <a:pt x="14" y="13"/>
                  </a:lnTo>
                  <a:lnTo>
                    <a:pt x="2" y="45"/>
                  </a:lnTo>
                  <a:lnTo>
                    <a:pt x="0" y="105"/>
                  </a:lnTo>
                  <a:lnTo>
                    <a:pt x="0" y="1007"/>
                  </a:lnTo>
                  <a:lnTo>
                    <a:pt x="2" y="1067"/>
                  </a:lnTo>
                  <a:lnTo>
                    <a:pt x="14" y="1098"/>
                  </a:lnTo>
                  <a:lnTo>
                    <a:pt x="48" y="1110"/>
                  </a:lnTo>
                  <a:lnTo>
                    <a:pt x="113" y="1111"/>
                  </a:lnTo>
                  <a:lnTo>
                    <a:pt x="2936" y="1111"/>
                  </a:lnTo>
                  <a:lnTo>
                    <a:pt x="3002" y="1110"/>
                  </a:lnTo>
                  <a:lnTo>
                    <a:pt x="3035" y="1098"/>
                  </a:lnTo>
                  <a:lnTo>
                    <a:pt x="3048" y="1067"/>
                  </a:lnTo>
                  <a:lnTo>
                    <a:pt x="3050" y="1007"/>
                  </a:lnTo>
                  <a:lnTo>
                    <a:pt x="3050" y="105"/>
                  </a:lnTo>
                  <a:lnTo>
                    <a:pt x="3048" y="45"/>
                  </a:lnTo>
                  <a:lnTo>
                    <a:pt x="3035" y="13"/>
                  </a:lnTo>
                  <a:lnTo>
                    <a:pt x="3002" y="2"/>
                  </a:lnTo>
                  <a:lnTo>
                    <a:pt x="2936" y="0"/>
                  </a:lnTo>
                  <a:close/>
                </a:path>
              </a:pathLst>
            </a:custGeom>
            <a:solidFill>
              <a:srgbClr val="9492B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36"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3" y="2068"/>
              <a:ext cx="1733" cy="326"/>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09"/>
            <p:cNvSpPr txBox="1">
              <a:spLocks noChangeArrowheads="1"/>
            </p:cNvSpPr>
            <p:nvPr/>
          </p:nvSpPr>
          <p:spPr bwMode="auto">
            <a:xfrm>
              <a:off x="7455" y="1705"/>
              <a:ext cx="3051"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Bef>
                  <a:spcPts val="30"/>
                </a:spcBef>
                <a:spcAft>
                  <a:spcPts val="0"/>
                </a:spcAft>
              </a:pPr>
              <a:r>
                <a:rPr lang="en-US" sz="1450" b="1" dirty="0">
                  <a:effectLst/>
                  <a:latin typeface="Calibri" panose="020F0502020204030204" pitchFamily="34" charset="0"/>
                  <a:ea typeface="Calibri" panose="020F0502020204030204" pitchFamily="34" charset="0"/>
                </a:rPr>
                <a:t> </a:t>
              </a:r>
              <a:endParaRPr lang="en-AU" sz="1100" dirty="0">
                <a:effectLst/>
                <a:latin typeface="Calibri" panose="020F0502020204030204" pitchFamily="34" charset="0"/>
                <a:ea typeface="Calibri" panose="020F0502020204030204" pitchFamily="34" charset="0"/>
              </a:endParaRPr>
            </a:p>
            <a:p>
              <a:pPr marL="504190" algn="ctr">
                <a:spcAft>
                  <a:spcPts val="0"/>
                </a:spcAft>
              </a:pPr>
              <a:r>
                <a:rPr lang="en-US" sz="900" dirty="0" smtClean="0">
                  <a:solidFill>
                    <a:srgbClr val="FFFFFF"/>
                  </a:solidFill>
                  <a:effectLst/>
                  <a:latin typeface="Calibri" panose="020F0502020204030204" pitchFamily="34" charset="0"/>
                  <a:ea typeface="Calibri" panose="020F0502020204030204" pitchFamily="34" charset="0"/>
                </a:rPr>
                <a:t>VCE ENGLISH LANGUAGE  (</a:t>
              </a:r>
              <a:r>
                <a:rPr lang="en-US" sz="900" dirty="0">
                  <a:solidFill>
                    <a:srgbClr val="FFFFFF"/>
                  </a:solidFill>
                  <a:effectLst/>
                  <a:latin typeface="Calibri" panose="020F0502020204030204" pitchFamily="34" charset="0"/>
                  <a:ea typeface="Calibri" panose="020F0502020204030204" pitchFamily="34" charset="0"/>
                </a:rPr>
                <a:t>UNIT 3 - 4</a:t>
              </a:r>
              <a:r>
                <a:rPr lang="en-US" sz="1000" dirty="0">
                  <a:solidFill>
                    <a:srgbClr val="FFFFFF"/>
                  </a:solidFill>
                  <a:effectLst/>
                  <a:latin typeface="Myriad Web Pro Condensed" panose="020B0506030403020204" pitchFamily="34" charset="0"/>
                  <a:ea typeface="Calibri" panose="020F0502020204030204" pitchFamily="34" charset="0"/>
                </a:rPr>
                <a:t>)</a:t>
              </a:r>
              <a:endParaRPr lang="en-AU" sz="1100" dirty="0">
                <a:effectLst/>
                <a:latin typeface="Calibri" panose="020F0502020204030204" pitchFamily="34" charset="0"/>
                <a:ea typeface="Calibri" panose="020F0502020204030204" pitchFamily="34" charset="0"/>
              </a:endParaRPr>
            </a:p>
          </p:txBody>
        </p:sp>
      </p:grpSp>
      <p:grpSp>
        <p:nvGrpSpPr>
          <p:cNvPr id="38" name="Group 37"/>
          <p:cNvGrpSpPr>
            <a:grpSpLocks/>
          </p:cNvGrpSpPr>
          <p:nvPr/>
        </p:nvGrpSpPr>
        <p:grpSpPr bwMode="auto">
          <a:xfrm>
            <a:off x="1462137" y="1860064"/>
            <a:ext cx="4026535" cy="1638300"/>
            <a:chOff x="1140" y="1543"/>
            <a:chExt cx="6341" cy="2580"/>
          </a:xfrm>
        </p:grpSpPr>
        <p:sp>
          <p:nvSpPr>
            <p:cNvPr id="39" name="Freeform 38"/>
            <p:cNvSpPr>
              <a:spLocks/>
            </p:cNvSpPr>
            <p:nvPr/>
          </p:nvSpPr>
          <p:spPr bwMode="auto">
            <a:xfrm>
              <a:off x="1140" y="2923"/>
              <a:ext cx="3050" cy="1200"/>
            </a:xfrm>
            <a:custGeom>
              <a:avLst/>
              <a:gdLst>
                <a:gd name="T0" fmla="+- 0 4076 1140"/>
                <a:gd name="T1" fmla="*/ T0 w 3050"/>
                <a:gd name="T2" fmla="+- 0 2923 2923"/>
                <a:gd name="T3" fmla="*/ 2923 h 1200"/>
                <a:gd name="T4" fmla="+- 0 1253 1140"/>
                <a:gd name="T5" fmla="*/ T4 w 3050"/>
                <a:gd name="T6" fmla="+- 0 2923 2923"/>
                <a:gd name="T7" fmla="*/ 2923 h 1200"/>
                <a:gd name="T8" fmla="+- 0 1188 1140"/>
                <a:gd name="T9" fmla="*/ T8 w 3050"/>
                <a:gd name="T10" fmla="+- 0 2925 2923"/>
                <a:gd name="T11" fmla="*/ 2925 h 1200"/>
                <a:gd name="T12" fmla="+- 0 1154 1140"/>
                <a:gd name="T13" fmla="*/ T12 w 3050"/>
                <a:gd name="T14" fmla="+- 0 2937 2923"/>
                <a:gd name="T15" fmla="*/ 2937 h 1200"/>
                <a:gd name="T16" fmla="+- 0 1142 1140"/>
                <a:gd name="T17" fmla="*/ T16 w 3050"/>
                <a:gd name="T18" fmla="+- 0 2971 2923"/>
                <a:gd name="T19" fmla="*/ 2971 h 1200"/>
                <a:gd name="T20" fmla="+- 0 1140 1140"/>
                <a:gd name="T21" fmla="*/ T20 w 3050"/>
                <a:gd name="T22" fmla="+- 0 3037 2923"/>
                <a:gd name="T23" fmla="*/ 3037 h 1200"/>
                <a:gd name="T24" fmla="+- 0 1140 1140"/>
                <a:gd name="T25" fmla="*/ T24 w 3050"/>
                <a:gd name="T26" fmla="+- 0 4010 2923"/>
                <a:gd name="T27" fmla="*/ 4010 h 1200"/>
                <a:gd name="T28" fmla="+- 0 1142 1140"/>
                <a:gd name="T29" fmla="*/ T28 w 3050"/>
                <a:gd name="T30" fmla="+- 0 4075 2923"/>
                <a:gd name="T31" fmla="*/ 4075 h 1200"/>
                <a:gd name="T32" fmla="+- 0 1154 1140"/>
                <a:gd name="T33" fmla="*/ T32 w 3050"/>
                <a:gd name="T34" fmla="+- 0 4109 2923"/>
                <a:gd name="T35" fmla="*/ 4109 h 1200"/>
                <a:gd name="T36" fmla="+- 0 1188 1140"/>
                <a:gd name="T37" fmla="*/ T36 w 3050"/>
                <a:gd name="T38" fmla="+- 0 4121 2923"/>
                <a:gd name="T39" fmla="*/ 4121 h 1200"/>
                <a:gd name="T40" fmla="+- 0 1253 1140"/>
                <a:gd name="T41" fmla="*/ T40 w 3050"/>
                <a:gd name="T42" fmla="+- 0 4123 2923"/>
                <a:gd name="T43" fmla="*/ 4123 h 1200"/>
                <a:gd name="T44" fmla="+- 0 4076 1140"/>
                <a:gd name="T45" fmla="*/ T44 w 3050"/>
                <a:gd name="T46" fmla="+- 0 4123 2923"/>
                <a:gd name="T47" fmla="*/ 4123 h 1200"/>
                <a:gd name="T48" fmla="+- 0 4142 1140"/>
                <a:gd name="T49" fmla="*/ T48 w 3050"/>
                <a:gd name="T50" fmla="+- 0 4121 2923"/>
                <a:gd name="T51" fmla="*/ 4121 h 1200"/>
                <a:gd name="T52" fmla="+- 0 4175 1140"/>
                <a:gd name="T53" fmla="*/ T52 w 3050"/>
                <a:gd name="T54" fmla="+- 0 4109 2923"/>
                <a:gd name="T55" fmla="*/ 4109 h 1200"/>
                <a:gd name="T56" fmla="+- 0 4188 1140"/>
                <a:gd name="T57" fmla="*/ T56 w 3050"/>
                <a:gd name="T58" fmla="+- 0 4075 2923"/>
                <a:gd name="T59" fmla="*/ 4075 h 1200"/>
                <a:gd name="T60" fmla="+- 0 4189 1140"/>
                <a:gd name="T61" fmla="*/ T60 w 3050"/>
                <a:gd name="T62" fmla="+- 0 4010 2923"/>
                <a:gd name="T63" fmla="*/ 4010 h 1200"/>
                <a:gd name="T64" fmla="+- 0 4189 1140"/>
                <a:gd name="T65" fmla="*/ T64 w 3050"/>
                <a:gd name="T66" fmla="+- 0 3037 2923"/>
                <a:gd name="T67" fmla="*/ 3037 h 1200"/>
                <a:gd name="T68" fmla="+- 0 4188 1140"/>
                <a:gd name="T69" fmla="*/ T68 w 3050"/>
                <a:gd name="T70" fmla="+- 0 2971 2923"/>
                <a:gd name="T71" fmla="*/ 2971 h 1200"/>
                <a:gd name="T72" fmla="+- 0 4175 1140"/>
                <a:gd name="T73" fmla="*/ T72 w 3050"/>
                <a:gd name="T74" fmla="+- 0 2937 2923"/>
                <a:gd name="T75" fmla="*/ 2937 h 1200"/>
                <a:gd name="T76" fmla="+- 0 4142 1140"/>
                <a:gd name="T77" fmla="*/ T76 w 3050"/>
                <a:gd name="T78" fmla="+- 0 2925 2923"/>
                <a:gd name="T79" fmla="*/ 2925 h 1200"/>
                <a:gd name="T80" fmla="+- 0 4076 1140"/>
                <a:gd name="T81" fmla="*/ T80 w 3050"/>
                <a:gd name="T82" fmla="+- 0 2923 2923"/>
                <a:gd name="T83" fmla="*/ 2923 h 1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50" h="1200">
                  <a:moveTo>
                    <a:pt x="2936" y="0"/>
                  </a:moveTo>
                  <a:lnTo>
                    <a:pt x="113" y="0"/>
                  </a:lnTo>
                  <a:lnTo>
                    <a:pt x="48" y="2"/>
                  </a:lnTo>
                  <a:lnTo>
                    <a:pt x="14" y="14"/>
                  </a:lnTo>
                  <a:lnTo>
                    <a:pt x="2" y="48"/>
                  </a:lnTo>
                  <a:lnTo>
                    <a:pt x="0" y="114"/>
                  </a:lnTo>
                  <a:lnTo>
                    <a:pt x="0" y="1087"/>
                  </a:lnTo>
                  <a:lnTo>
                    <a:pt x="2" y="1152"/>
                  </a:lnTo>
                  <a:lnTo>
                    <a:pt x="14" y="1186"/>
                  </a:lnTo>
                  <a:lnTo>
                    <a:pt x="48" y="1198"/>
                  </a:lnTo>
                  <a:lnTo>
                    <a:pt x="113" y="1200"/>
                  </a:lnTo>
                  <a:lnTo>
                    <a:pt x="2936" y="1200"/>
                  </a:lnTo>
                  <a:lnTo>
                    <a:pt x="3002" y="1198"/>
                  </a:lnTo>
                  <a:lnTo>
                    <a:pt x="3035" y="1186"/>
                  </a:lnTo>
                  <a:lnTo>
                    <a:pt x="3048" y="1152"/>
                  </a:lnTo>
                  <a:lnTo>
                    <a:pt x="3049" y="1087"/>
                  </a:lnTo>
                  <a:lnTo>
                    <a:pt x="3049" y="114"/>
                  </a:lnTo>
                  <a:lnTo>
                    <a:pt x="3048" y="48"/>
                  </a:lnTo>
                  <a:lnTo>
                    <a:pt x="3035" y="14"/>
                  </a:lnTo>
                  <a:lnTo>
                    <a:pt x="3002" y="2"/>
                  </a:lnTo>
                  <a:lnTo>
                    <a:pt x="2936" y="0"/>
                  </a:lnTo>
                  <a:close/>
                </a:path>
              </a:pathLst>
            </a:custGeom>
            <a:solidFill>
              <a:srgbClr val="2534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40" name="AutoShape 559"/>
            <p:cNvSpPr>
              <a:spLocks/>
            </p:cNvSpPr>
            <p:nvPr/>
          </p:nvSpPr>
          <p:spPr bwMode="auto">
            <a:xfrm>
              <a:off x="4430" y="1543"/>
              <a:ext cx="3051" cy="2580"/>
            </a:xfrm>
            <a:custGeom>
              <a:avLst/>
              <a:gdLst>
                <a:gd name="T0" fmla="+- 0 7368 4430"/>
                <a:gd name="T1" fmla="*/ T0 w 3051"/>
                <a:gd name="T2" fmla="+- 0 2923 1543"/>
                <a:gd name="T3" fmla="*/ 2923 h 2580"/>
                <a:gd name="T4" fmla="+- 0 4544 4430"/>
                <a:gd name="T5" fmla="*/ T4 w 3051"/>
                <a:gd name="T6" fmla="+- 0 2923 1543"/>
                <a:gd name="T7" fmla="*/ 2923 h 2580"/>
                <a:gd name="T8" fmla="+- 0 4478 4430"/>
                <a:gd name="T9" fmla="*/ T8 w 3051"/>
                <a:gd name="T10" fmla="+- 0 2925 1543"/>
                <a:gd name="T11" fmla="*/ 2925 h 2580"/>
                <a:gd name="T12" fmla="+- 0 4445 4430"/>
                <a:gd name="T13" fmla="*/ T12 w 3051"/>
                <a:gd name="T14" fmla="+- 0 2937 1543"/>
                <a:gd name="T15" fmla="*/ 2937 h 2580"/>
                <a:gd name="T16" fmla="+- 0 4432 4430"/>
                <a:gd name="T17" fmla="*/ T16 w 3051"/>
                <a:gd name="T18" fmla="+- 0 2971 1543"/>
                <a:gd name="T19" fmla="*/ 2971 h 2580"/>
                <a:gd name="T20" fmla="+- 0 4430 4430"/>
                <a:gd name="T21" fmla="*/ T20 w 3051"/>
                <a:gd name="T22" fmla="+- 0 3037 1543"/>
                <a:gd name="T23" fmla="*/ 3037 h 2580"/>
                <a:gd name="T24" fmla="+- 0 4430 4430"/>
                <a:gd name="T25" fmla="*/ T24 w 3051"/>
                <a:gd name="T26" fmla="+- 0 4010 1543"/>
                <a:gd name="T27" fmla="*/ 4010 h 2580"/>
                <a:gd name="T28" fmla="+- 0 4432 4430"/>
                <a:gd name="T29" fmla="*/ T28 w 3051"/>
                <a:gd name="T30" fmla="+- 0 4075 1543"/>
                <a:gd name="T31" fmla="*/ 4075 h 2580"/>
                <a:gd name="T32" fmla="+- 0 4445 4430"/>
                <a:gd name="T33" fmla="*/ T32 w 3051"/>
                <a:gd name="T34" fmla="+- 0 4109 1543"/>
                <a:gd name="T35" fmla="*/ 4109 h 2580"/>
                <a:gd name="T36" fmla="+- 0 4478 4430"/>
                <a:gd name="T37" fmla="*/ T36 w 3051"/>
                <a:gd name="T38" fmla="+- 0 4121 1543"/>
                <a:gd name="T39" fmla="*/ 4121 h 2580"/>
                <a:gd name="T40" fmla="+- 0 4544 4430"/>
                <a:gd name="T41" fmla="*/ T40 w 3051"/>
                <a:gd name="T42" fmla="+- 0 4123 1543"/>
                <a:gd name="T43" fmla="*/ 4123 h 2580"/>
                <a:gd name="T44" fmla="+- 0 7368 4430"/>
                <a:gd name="T45" fmla="*/ T44 w 3051"/>
                <a:gd name="T46" fmla="+- 0 4123 1543"/>
                <a:gd name="T47" fmla="*/ 4123 h 2580"/>
                <a:gd name="T48" fmla="+- 0 7433 4430"/>
                <a:gd name="T49" fmla="*/ T48 w 3051"/>
                <a:gd name="T50" fmla="+- 0 4121 1543"/>
                <a:gd name="T51" fmla="*/ 4121 h 2580"/>
                <a:gd name="T52" fmla="+- 0 7467 4430"/>
                <a:gd name="T53" fmla="*/ T52 w 3051"/>
                <a:gd name="T54" fmla="+- 0 4109 1543"/>
                <a:gd name="T55" fmla="*/ 4109 h 2580"/>
                <a:gd name="T56" fmla="+- 0 7479 4430"/>
                <a:gd name="T57" fmla="*/ T56 w 3051"/>
                <a:gd name="T58" fmla="+- 0 4075 1543"/>
                <a:gd name="T59" fmla="*/ 4075 h 2580"/>
                <a:gd name="T60" fmla="+- 0 7481 4430"/>
                <a:gd name="T61" fmla="*/ T60 w 3051"/>
                <a:gd name="T62" fmla="+- 0 4010 1543"/>
                <a:gd name="T63" fmla="*/ 4010 h 2580"/>
                <a:gd name="T64" fmla="+- 0 7481 4430"/>
                <a:gd name="T65" fmla="*/ T64 w 3051"/>
                <a:gd name="T66" fmla="+- 0 3037 1543"/>
                <a:gd name="T67" fmla="*/ 3037 h 2580"/>
                <a:gd name="T68" fmla="+- 0 7479 4430"/>
                <a:gd name="T69" fmla="*/ T68 w 3051"/>
                <a:gd name="T70" fmla="+- 0 2971 1543"/>
                <a:gd name="T71" fmla="*/ 2971 h 2580"/>
                <a:gd name="T72" fmla="+- 0 7467 4430"/>
                <a:gd name="T73" fmla="*/ T72 w 3051"/>
                <a:gd name="T74" fmla="+- 0 2937 1543"/>
                <a:gd name="T75" fmla="*/ 2937 h 2580"/>
                <a:gd name="T76" fmla="+- 0 7433 4430"/>
                <a:gd name="T77" fmla="*/ T76 w 3051"/>
                <a:gd name="T78" fmla="+- 0 2925 1543"/>
                <a:gd name="T79" fmla="*/ 2925 h 2580"/>
                <a:gd name="T80" fmla="+- 0 7368 4430"/>
                <a:gd name="T81" fmla="*/ T80 w 3051"/>
                <a:gd name="T82" fmla="+- 0 2923 1543"/>
                <a:gd name="T83" fmla="*/ 2923 h 2580"/>
                <a:gd name="T84" fmla="+- 0 7368 4430"/>
                <a:gd name="T85" fmla="*/ T84 w 3051"/>
                <a:gd name="T86" fmla="+- 0 1543 1543"/>
                <a:gd name="T87" fmla="*/ 1543 h 2580"/>
                <a:gd name="T88" fmla="+- 0 4544 4430"/>
                <a:gd name="T89" fmla="*/ T88 w 3051"/>
                <a:gd name="T90" fmla="+- 0 1543 1543"/>
                <a:gd name="T91" fmla="*/ 1543 h 2580"/>
                <a:gd name="T92" fmla="+- 0 4478 4430"/>
                <a:gd name="T93" fmla="*/ T92 w 3051"/>
                <a:gd name="T94" fmla="+- 0 1545 1543"/>
                <a:gd name="T95" fmla="*/ 1545 h 2580"/>
                <a:gd name="T96" fmla="+- 0 4445 4430"/>
                <a:gd name="T97" fmla="*/ T96 w 3051"/>
                <a:gd name="T98" fmla="+- 0 1557 1543"/>
                <a:gd name="T99" fmla="*/ 1557 h 2580"/>
                <a:gd name="T100" fmla="+- 0 4432 4430"/>
                <a:gd name="T101" fmla="*/ T100 w 3051"/>
                <a:gd name="T102" fmla="+- 0 1591 1543"/>
                <a:gd name="T103" fmla="*/ 1591 h 2580"/>
                <a:gd name="T104" fmla="+- 0 4430 4430"/>
                <a:gd name="T105" fmla="*/ T104 w 3051"/>
                <a:gd name="T106" fmla="+- 0 1657 1543"/>
                <a:gd name="T107" fmla="*/ 1657 h 2580"/>
                <a:gd name="T108" fmla="+- 0 4430 4430"/>
                <a:gd name="T109" fmla="*/ T108 w 3051"/>
                <a:gd name="T110" fmla="+- 0 2630 1543"/>
                <a:gd name="T111" fmla="*/ 2630 h 2580"/>
                <a:gd name="T112" fmla="+- 0 4432 4430"/>
                <a:gd name="T113" fmla="*/ T112 w 3051"/>
                <a:gd name="T114" fmla="+- 0 2695 1543"/>
                <a:gd name="T115" fmla="*/ 2695 h 2580"/>
                <a:gd name="T116" fmla="+- 0 4445 4430"/>
                <a:gd name="T117" fmla="*/ T116 w 3051"/>
                <a:gd name="T118" fmla="+- 0 2729 1543"/>
                <a:gd name="T119" fmla="*/ 2729 h 2580"/>
                <a:gd name="T120" fmla="+- 0 4478 4430"/>
                <a:gd name="T121" fmla="*/ T120 w 3051"/>
                <a:gd name="T122" fmla="+- 0 2741 1543"/>
                <a:gd name="T123" fmla="*/ 2741 h 2580"/>
                <a:gd name="T124" fmla="+- 0 4544 4430"/>
                <a:gd name="T125" fmla="*/ T124 w 3051"/>
                <a:gd name="T126" fmla="+- 0 2743 1543"/>
                <a:gd name="T127" fmla="*/ 2743 h 2580"/>
                <a:gd name="T128" fmla="+- 0 7368 4430"/>
                <a:gd name="T129" fmla="*/ T128 w 3051"/>
                <a:gd name="T130" fmla="+- 0 2743 1543"/>
                <a:gd name="T131" fmla="*/ 2743 h 2580"/>
                <a:gd name="T132" fmla="+- 0 7433 4430"/>
                <a:gd name="T133" fmla="*/ T132 w 3051"/>
                <a:gd name="T134" fmla="+- 0 2741 1543"/>
                <a:gd name="T135" fmla="*/ 2741 h 2580"/>
                <a:gd name="T136" fmla="+- 0 7467 4430"/>
                <a:gd name="T137" fmla="*/ T136 w 3051"/>
                <a:gd name="T138" fmla="+- 0 2729 1543"/>
                <a:gd name="T139" fmla="*/ 2729 h 2580"/>
                <a:gd name="T140" fmla="+- 0 7479 4430"/>
                <a:gd name="T141" fmla="*/ T140 w 3051"/>
                <a:gd name="T142" fmla="+- 0 2695 1543"/>
                <a:gd name="T143" fmla="*/ 2695 h 2580"/>
                <a:gd name="T144" fmla="+- 0 7481 4430"/>
                <a:gd name="T145" fmla="*/ T144 w 3051"/>
                <a:gd name="T146" fmla="+- 0 2630 1543"/>
                <a:gd name="T147" fmla="*/ 2630 h 2580"/>
                <a:gd name="T148" fmla="+- 0 7481 4430"/>
                <a:gd name="T149" fmla="*/ T148 w 3051"/>
                <a:gd name="T150" fmla="+- 0 1657 1543"/>
                <a:gd name="T151" fmla="*/ 1657 h 2580"/>
                <a:gd name="T152" fmla="+- 0 7479 4430"/>
                <a:gd name="T153" fmla="*/ T152 w 3051"/>
                <a:gd name="T154" fmla="+- 0 1591 1543"/>
                <a:gd name="T155" fmla="*/ 1591 h 2580"/>
                <a:gd name="T156" fmla="+- 0 7467 4430"/>
                <a:gd name="T157" fmla="*/ T156 w 3051"/>
                <a:gd name="T158" fmla="+- 0 1557 1543"/>
                <a:gd name="T159" fmla="*/ 1557 h 2580"/>
                <a:gd name="T160" fmla="+- 0 7433 4430"/>
                <a:gd name="T161" fmla="*/ T160 w 3051"/>
                <a:gd name="T162" fmla="+- 0 1545 1543"/>
                <a:gd name="T163" fmla="*/ 1545 h 2580"/>
                <a:gd name="T164" fmla="+- 0 7368 4430"/>
                <a:gd name="T165" fmla="*/ T164 w 3051"/>
                <a:gd name="T166" fmla="+- 0 1543 1543"/>
                <a:gd name="T167" fmla="*/ 1543 h 25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3051" h="2580">
                  <a:moveTo>
                    <a:pt x="2938" y="1380"/>
                  </a:moveTo>
                  <a:lnTo>
                    <a:pt x="114" y="1380"/>
                  </a:lnTo>
                  <a:lnTo>
                    <a:pt x="48" y="1382"/>
                  </a:lnTo>
                  <a:lnTo>
                    <a:pt x="15" y="1394"/>
                  </a:lnTo>
                  <a:lnTo>
                    <a:pt x="2" y="1428"/>
                  </a:lnTo>
                  <a:lnTo>
                    <a:pt x="0" y="1494"/>
                  </a:lnTo>
                  <a:lnTo>
                    <a:pt x="0" y="2467"/>
                  </a:lnTo>
                  <a:lnTo>
                    <a:pt x="2" y="2532"/>
                  </a:lnTo>
                  <a:lnTo>
                    <a:pt x="15" y="2566"/>
                  </a:lnTo>
                  <a:lnTo>
                    <a:pt x="48" y="2578"/>
                  </a:lnTo>
                  <a:lnTo>
                    <a:pt x="114" y="2580"/>
                  </a:lnTo>
                  <a:lnTo>
                    <a:pt x="2938" y="2580"/>
                  </a:lnTo>
                  <a:lnTo>
                    <a:pt x="3003" y="2578"/>
                  </a:lnTo>
                  <a:lnTo>
                    <a:pt x="3037" y="2566"/>
                  </a:lnTo>
                  <a:lnTo>
                    <a:pt x="3049" y="2532"/>
                  </a:lnTo>
                  <a:lnTo>
                    <a:pt x="3051" y="2467"/>
                  </a:lnTo>
                  <a:lnTo>
                    <a:pt x="3051" y="1494"/>
                  </a:lnTo>
                  <a:lnTo>
                    <a:pt x="3049" y="1428"/>
                  </a:lnTo>
                  <a:lnTo>
                    <a:pt x="3037" y="1394"/>
                  </a:lnTo>
                  <a:lnTo>
                    <a:pt x="3003" y="1382"/>
                  </a:lnTo>
                  <a:lnTo>
                    <a:pt x="2938" y="1380"/>
                  </a:lnTo>
                  <a:close/>
                  <a:moveTo>
                    <a:pt x="2938" y="0"/>
                  </a:moveTo>
                  <a:lnTo>
                    <a:pt x="114" y="0"/>
                  </a:lnTo>
                  <a:lnTo>
                    <a:pt x="48" y="2"/>
                  </a:lnTo>
                  <a:lnTo>
                    <a:pt x="15" y="14"/>
                  </a:lnTo>
                  <a:lnTo>
                    <a:pt x="2" y="48"/>
                  </a:lnTo>
                  <a:lnTo>
                    <a:pt x="0" y="114"/>
                  </a:lnTo>
                  <a:lnTo>
                    <a:pt x="0" y="1087"/>
                  </a:lnTo>
                  <a:lnTo>
                    <a:pt x="2" y="1152"/>
                  </a:lnTo>
                  <a:lnTo>
                    <a:pt x="15" y="1186"/>
                  </a:lnTo>
                  <a:lnTo>
                    <a:pt x="48" y="1198"/>
                  </a:lnTo>
                  <a:lnTo>
                    <a:pt x="114" y="1200"/>
                  </a:lnTo>
                  <a:lnTo>
                    <a:pt x="2938" y="1200"/>
                  </a:lnTo>
                  <a:lnTo>
                    <a:pt x="3003" y="1198"/>
                  </a:lnTo>
                  <a:lnTo>
                    <a:pt x="3037" y="1186"/>
                  </a:lnTo>
                  <a:lnTo>
                    <a:pt x="3049" y="1152"/>
                  </a:lnTo>
                  <a:lnTo>
                    <a:pt x="3051" y="1087"/>
                  </a:lnTo>
                  <a:lnTo>
                    <a:pt x="3051" y="114"/>
                  </a:lnTo>
                  <a:lnTo>
                    <a:pt x="3049" y="48"/>
                  </a:lnTo>
                  <a:lnTo>
                    <a:pt x="3037" y="14"/>
                  </a:lnTo>
                  <a:lnTo>
                    <a:pt x="3003" y="2"/>
                  </a:lnTo>
                  <a:lnTo>
                    <a:pt x="2938" y="0"/>
                  </a:lnTo>
                  <a:close/>
                </a:path>
              </a:pathLst>
            </a:custGeom>
            <a:solidFill>
              <a:srgbClr val="5C5E8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41" name="Freeform 40"/>
            <p:cNvSpPr>
              <a:spLocks/>
            </p:cNvSpPr>
            <p:nvPr/>
          </p:nvSpPr>
          <p:spPr bwMode="auto">
            <a:xfrm>
              <a:off x="2664" y="2143"/>
              <a:ext cx="1766" cy="780"/>
            </a:xfrm>
            <a:custGeom>
              <a:avLst/>
              <a:gdLst>
                <a:gd name="T0" fmla="+- 0 2664 2664"/>
                <a:gd name="T1" fmla="*/ T0 w 1766"/>
                <a:gd name="T2" fmla="+- 0 2923 2143"/>
                <a:gd name="T3" fmla="*/ 2923 h 780"/>
                <a:gd name="T4" fmla="+- 0 2664 2664"/>
                <a:gd name="T5" fmla="*/ T4 w 1766"/>
                <a:gd name="T6" fmla="+- 0 2257 2143"/>
                <a:gd name="T7" fmla="*/ 2257 h 780"/>
                <a:gd name="T8" fmla="+- 0 2666 2664"/>
                <a:gd name="T9" fmla="*/ T8 w 1766"/>
                <a:gd name="T10" fmla="+- 0 2191 2143"/>
                <a:gd name="T11" fmla="*/ 2191 h 780"/>
                <a:gd name="T12" fmla="+- 0 2678 2664"/>
                <a:gd name="T13" fmla="*/ T12 w 1766"/>
                <a:gd name="T14" fmla="+- 0 2157 2143"/>
                <a:gd name="T15" fmla="*/ 2157 h 780"/>
                <a:gd name="T16" fmla="+- 0 2712 2664"/>
                <a:gd name="T17" fmla="*/ T16 w 1766"/>
                <a:gd name="T18" fmla="+- 0 2145 2143"/>
                <a:gd name="T19" fmla="*/ 2145 h 780"/>
                <a:gd name="T20" fmla="+- 0 2777 2664"/>
                <a:gd name="T21" fmla="*/ T20 w 1766"/>
                <a:gd name="T22" fmla="+- 0 2143 2143"/>
                <a:gd name="T23" fmla="*/ 2143 h 780"/>
                <a:gd name="T24" fmla="+- 0 4429 2664"/>
                <a:gd name="T25" fmla="*/ T24 w 1766"/>
                <a:gd name="T26" fmla="+- 0 2143 2143"/>
                <a:gd name="T27" fmla="*/ 2143 h 780"/>
              </a:gdLst>
              <a:ahLst/>
              <a:cxnLst>
                <a:cxn ang="0">
                  <a:pos x="T1" y="T3"/>
                </a:cxn>
                <a:cxn ang="0">
                  <a:pos x="T5" y="T7"/>
                </a:cxn>
                <a:cxn ang="0">
                  <a:pos x="T9" y="T11"/>
                </a:cxn>
                <a:cxn ang="0">
                  <a:pos x="T13" y="T15"/>
                </a:cxn>
                <a:cxn ang="0">
                  <a:pos x="T17" y="T19"/>
                </a:cxn>
                <a:cxn ang="0">
                  <a:pos x="T21" y="T23"/>
                </a:cxn>
                <a:cxn ang="0">
                  <a:pos x="T25" y="T27"/>
                </a:cxn>
              </a:cxnLst>
              <a:rect l="0" t="0" r="r" b="b"/>
              <a:pathLst>
                <a:path w="1766" h="780">
                  <a:moveTo>
                    <a:pt x="0" y="780"/>
                  </a:moveTo>
                  <a:lnTo>
                    <a:pt x="0" y="114"/>
                  </a:lnTo>
                  <a:lnTo>
                    <a:pt x="2" y="48"/>
                  </a:lnTo>
                  <a:lnTo>
                    <a:pt x="14" y="14"/>
                  </a:lnTo>
                  <a:lnTo>
                    <a:pt x="48" y="2"/>
                  </a:lnTo>
                  <a:lnTo>
                    <a:pt x="113" y="0"/>
                  </a:lnTo>
                  <a:lnTo>
                    <a:pt x="1765" y="0"/>
                  </a:lnTo>
                </a:path>
              </a:pathLst>
            </a:custGeom>
            <a:noFill/>
            <a:ln w="12192">
              <a:solidFill>
                <a:srgbClr val="25346E"/>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cxnSp>
          <p:nvCxnSpPr>
            <p:cNvPr id="42" name="Line 557"/>
            <p:cNvCxnSpPr>
              <a:cxnSpLocks noChangeShapeType="1"/>
            </p:cNvCxnSpPr>
            <p:nvPr/>
          </p:nvCxnSpPr>
          <p:spPr bwMode="auto">
            <a:xfrm>
              <a:off x="4188" y="3523"/>
              <a:ext cx="241" cy="0"/>
            </a:xfrm>
            <a:prstGeom prst="line">
              <a:avLst/>
            </a:prstGeom>
            <a:noFill/>
            <a:ln w="12192">
              <a:solidFill>
                <a:srgbClr val="25346E"/>
              </a:solidFill>
              <a:round/>
              <a:headEnd/>
              <a:tailEnd/>
            </a:ln>
            <a:extLst>
              <a:ext uri="{909E8E84-426E-40DD-AFC4-6F175D3DCCD1}">
                <a14:hiddenFill xmlns:a14="http://schemas.microsoft.com/office/drawing/2010/main">
                  <a:noFill/>
                </a14:hiddenFill>
              </a:ext>
            </a:extLst>
          </p:spPr>
        </p:cxnSp>
        <p:pic>
          <p:nvPicPr>
            <p:cNvPr id="43"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5" y="1920"/>
              <a:ext cx="1013" cy="456"/>
            </a:xfrm>
            <a:prstGeom prst="rect">
              <a:avLst/>
            </a:prstGeom>
            <a:noFill/>
            <a:extLst>
              <a:ext uri="{909E8E84-426E-40DD-AFC4-6F175D3DCCD1}">
                <a14:hiddenFill xmlns:a14="http://schemas.microsoft.com/office/drawing/2010/main">
                  <a:solidFill>
                    <a:srgbClr val="FFFFFF"/>
                  </a:solidFill>
                </a14:hiddenFill>
              </a:ext>
            </a:extLst>
          </p:spPr>
        </p:pic>
        <p:sp>
          <p:nvSpPr>
            <p:cNvPr id="44" name="AutoShape 555"/>
            <p:cNvSpPr>
              <a:spLocks/>
            </p:cNvSpPr>
            <p:nvPr/>
          </p:nvSpPr>
          <p:spPr bwMode="auto">
            <a:xfrm>
              <a:off x="5576" y="2194"/>
              <a:ext cx="507" cy="169"/>
            </a:xfrm>
            <a:custGeom>
              <a:avLst/>
              <a:gdLst>
                <a:gd name="T0" fmla="+- 0 5600 5576"/>
                <a:gd name="T1" fmla="*/ T0 w 507"/>
                <a:gd name="T2" fmla="+- 0 2194 2194"/>
                <a:gd name="T3" fmla="*/ 2194 h 169"/>
                <a:gd name="T4" fmla="+- 0 5590 5576"/>
                <a:gd name="T5" fmla="*/ T4 w 507"/>
                <a:gd name="T6" fmla="+- 0 2214 2194"/>
                <a:gd name="T7" fmla="*/ 2214 h 169"/>
                <a:gd name="T8" fmla="+- 0 5582 5576"/>
                <a:gd name="T9" fmla="*/ T8 w 507"/>
                <a:gd name="T10" fmla="+- 0 2235 2194"/>
                <a:gd name="T11" fmla="*/ 2235 h 169"/>
                <a:gd name="T12" fmla="+- 0 5578 5576"/>
                <a:gd name="T13" fmla="*/ T12 w 507"/>
                <a:gd name="T14" fmla="+- 0 2256 2194"/>
                <a:gd name="T15" fmla="*/ 2256 h 169"/>
                <a:gd name="T16" fmla="+- 0 5576 5576"/>
                <a:gd name="T17" fmla="*/ T16 w 507"/>
                <a:gd name="T18" fmla="+- 0 2279 2194"/>
                <a:gd name="T19" fmla="*/ 2279 h 169"/>
                <a:gd name="T20" fmla="+- 0 5578 5576"/>
                <a:gd name="T21" fmla="*/ T20 w 507"/>
                <a:gd name="T22" fmla="+- 0 2300 2194"/>
                <a:gd name="T23" fmla="*/ 2300 h 169"/>
                <a:gd name="T24" fmla="+- 0 5582 5576"/>
                <a:gd name="T25" fmla="*/ T24 w 507"/>
                <a:gd name="T26" fmla="+- 0 2321 2194"/>
                <a:gd name="T27" fmla="*/ 2321 h 169"/>
                <a:gd name="T28" fmla="+- 0 5590 5576"/>
                <a:gd name="T29" fmla="*/ T28 w 507"/>
                <a:gd name="T30" fmla="+- 0 2343 2194"/>
                <a:gd name="T31" fmla="*/ 2343 h 169"/>
                <a:gd name="T32" fmla="+- 0 5600 5576"/>
                <a:gd name="T33" fmla="*/ T32 w 507"/>
                <a:gd name="T34" fmla="+- 0 2363 2194"/>
                <a:gd name="T35" fmla="*/ 2363 h 169"/>
                <a:gd name="T36" fmla="+- 0 5610 5576"/>
                <a:gd name="T37" fmla="*/ T36 w 507"/>
                <a:gd name="T38" fmla="+- 0 2352 2194"/>
                <a:gd name="T39" fmla="*/ 2352 h 169"/>
                <a:gd name="T40" fmla="+- 0 5604 5576"/>
                <a:gd name="T41" fmla="*/ T40 w 507"/>
                <a:gd name="T42" fmla="+- 0 2333 2194"/>
                <a:gd name="T43" fmla="*/ 2333 h 169"/>
                <a:gd name="T44" fmla="+- 0 5599 5576"/>
                <a:gd name="T45" fmla="*/ T44 w 507"/>
                <a:gd name="T46" fmla="+- 0 2313 2194"/>
                <a:gd name="T47" fmla="*/ 2313 h 169"/>
                <a:gd name="T48" fmla="+- 0 5597 5576"/>
                <a:gd name="T49" fmla="*/ T48 w 507"/>
                <a:gd name="T50" fmla="+- 0 2290 2194"/>
                <a:gd name="T51" fmla="*/ 2290 h 169"/>
                <a:gd name="T52" fmla="+- 0 5596 5576"/>
                <a:gd name="T53" fmla="*/ T52 w 507"/>
                <a:gd name="T54" fmla="+- 0 2266 2194"/>
                <a:gd name="T55" fmla="*/ 2266 h 169"/>
                <a:gd name="T56" fmla="+- 0 5600 5576"/>
                <a:gd name="T57" fmla="*/ T56 w 507"/>
                <a:gd name="T58" fmla="+- 0 2240 2194"/>
                <a:gd name="T59" fmla="*/ 2240 h 169"/>
                <a:gd name="T60" fmla="+- 0 5606 5576"/>
                <a:gd name="T61" fmla="*/ T60 w 507"/>
                <a:gd name="T62" fmla="+- 0 2220 2194"/>
                <a:gd name="T63" fmla="*/ 2220 h 169"/>
                <a:gd name="T64" fmla="+- 0 5615 5576"/>
                <a:gd name="T65" fmla="*/ T64 w 507"/>
                <a:gd name="T66" fmla="+- 0 2194 2194"/>
                <a:gd name="T67" fmla="*/ 2194 h 169"/>
                <a:gd name="T68" fmla="+- 0 5632 5576"/>
                <a:gd name="T69" fmla="*/ T68 w 507"/>
                <a:gd name="T70" fmla="+- 0 2197 2194"/>
                <a:gd name="T71" fmla="*/ 2197 h 169"/>
                <a:gd name="T72" fmla="+- 0 5633 5576"/>
                <a:gd name="T73" fmla="*/ T72 w 507"/>
                <a:gd name="T74" fmla="+- 0 2298 2194"/>
                <a:gd name="T75" fmla="*/ 2298 h 169"/>
                <a:gd name="T76" fmla="+- 0 5644 5576"/>
                <a:gd name="T77" fmla="*/ T76 w 507"/>
                <a:gd name="T78" fmla="+- 0 2318 2194"/>
                <a:gd name="T79" fmla="*/ 2318 h 169"/>
                <a:gd name="T80" fmla="+- 0 5666 5576"/>
                <a:gd name="T81" fmla="*/ T80 w 507"/>
                <a:gd name="T82" fmla="+- 0 2328 2194"/>
                <a:gd name="T83" fmla="*/ 2328 h 169"/>
                <a:gd name="T84" fmla="+- 0 5698 5576"/>
                <a:gd name="T85" fmla="*/ T84 w 507"/>
                <a:gd name="T86" fmla="+- 0 2325 2194"/>
                <a:gd name="T87" fmla="*/ 2325 h 169"/>
                <a:gd name="T88" fmla="+- 0 5716 5576"/>
                <a:gd name="T89" fmla="*/ T88 w 507"/>
                <a:gd name="T90" fmla="+- 0 2309 2194"/>
                <a:gd name="T91" fmla="*/ 2309 h 169"/>
                <a:gd name="T92" fmla="+- 0 5671 5576"/>
                <a:gd name="T93" fmla="*/ T92 w 507"/>
                <a:gd name="T94" fmla="+- 0 2305 2194"/>
                <a:gd name="T95" fmla="*/ 2305 h 169"/>
                <a:gd name="T96" fmla="+- 0 5658 5576"/>
                <a:gd name="T97" fmla="*/ T96 w 507"/>
                <a:gd name="T98" fmla="+- 0 2298 2194"/>
                <a:gd name="T99" fmla="*/ 2298 h 169"/>
                <a:gd name="T100" fmla="+- 0 5655 5576"/>
                <a:gd name="T101" fmla="*/ T100 w 507"/>
                <a:gd name="T102" fmla="+- 0 2285 2194"/>
                <a:gd name="T103" fmla="*/ 2285 h 169"/>
                <a:gd name="T104" fmla="+- 0 5654 5576"/>
                <a:gd name="T105" fmla="*/ T104 w 507"/>
                <a:gd name="T106" fmla="+- 0 2197 2194"/>
                <a:gd name="T107" fmla="*/ 2197 h 169"/>
                <a:gd name="T108" fmla="+- 0 5698 5576"/>
                <a:gd name="T109" fmla="*/ T108 w 507"/>
                <a:gd name="T110" fmla="+- 0 2197 2194"/>
                <a:gd name="T111" fmla="*/ 2197 h 169"/>
                <a:gd name="T112" fmla="+- 0 5697 5576"/>
                <a:gd name="T113" fmla="*/ T112 w 507"/>
                <a:gd name="T114" fmla="+- 0 2289 2194"/>
                <a:gd name="T115" fmla="*/ 2289 h 169"/>
                <a:gd name="T116" fmla="+- 0 5693 5576"/>
                <a:gd name="T117" fmla="*/ T116 w 507"/>
                <a:gd name="T118" fmla="+- 0 2300 2194"/>
                <a:gd name="T119" fmla="*/ 2300 h 169"/>
                <a:gd name="T120" fmla="+- 0 5682 5576"/>
                <a:gd name="T121" fmla="*/ T120 w 507"/>
                <a:gd name="T122" fmla="+- 0 2305 2194"/>
                <a:gd name="T123" fmla="*/ 2305 h 169"/>
                <a:gd name="T124" fmla="+- 0 5719 5576"/>
                <a:gd name="T125" fmla="*/ T124 w 507"/>
                <a:gd name="T126" fmla="+- 0 2294 2194"/>
                <a:gd name="T127" fmla="*/ 2294 h 169"/>
                <a:gd name="T128" fmla="+- 0 5720 5576"/>
                <a:gd name="T129" fmla="*/ T128 w 507"/>
                <a:gd name="T130" fmla="+- 0 2197 2194"/>
                <a:gd name="T131" fmla="*/ 2197 h 169"/>
                <a:gd name="T132" fmla="+- 0 5743 5576"/>
                <a:gd name="T133" fmla="*/ T132 w 507"/>
                <a:gd name="T134" fmla="+- 0 2197 2194"/>
                <a:gd name="T135" fmla="*/ 2197 h 169"/>
                <a:gd name="T136" fmla="+- 0 5764 5576"/>
                <a:gd name="T137" fmla="*/ T136 w 507"/>
                <a:gd name="T138" fmla="+- 0 2325 2194"/>
                <a:gd name="T139" fmla="*/ 2325 h 169"/>
                <a:gd name="T140" fmla="+- 0 5788 5576"/>
                <a:gd name="T141" fmla="*/ T140 w 507"/>
                <a:gd name="T142" fmla="+- 0 2241 2194"/>
                <a:gd name="T143" fmla="*/ 2241 h 169"/>
                <a:gd name="T144" fmla="+- 0 5788 5576"/>
                <a:gd name="T145" fmla="*/ T144 w 507"/>
                <a:gd name="T146" fmla="+- 0 2241 2194"/>
                <a:gd name="T147" fmla="*/ 2241 h 169"/>
                <a:gd name="T148" fmla="+- 0 5808 5576"/>
                <a:gd name="T149" fmla="*/ T148 w 507"/>
                <a:gd name="T150" fmla="+- 0 2325 2194"/>
                <a:gd name="T151" fmla="*/ 2325 h 169"/>
                <a:gd name="T152" fmla="+- 0 5831 5576"/>
                <a:gd name="T153" fmla="*/ T152 w 507"/>
                <a:gd name="T154" fmla="+- 0 2283 2194"/>
                <a:gd name="T155" fmla="*/ 2283 h 169"/>
                <a:gd name="T156" fmla="+- 0 5788 5576"/>
                <a:gd name="T157" fmla="*/ T156 w 507"/>
                <a:gd name="T158" fmla="+- 0 2241 2194"/>
                <a:gd name="T159" fmla="*/ 2241 h 169"/>
                <a:gd name="T160" fmla="+- 0 5810 5576"/>
                <a:gd name="T161" fmla="*/ T160 w 507"/>
                <a:gd name="T162" fmla="+- 0 2197 2194"/>
                <a:gd name="T163" fmla="*/ 2197 h 169"/>
                <a:gd name="T164" fmla="+- 0 5831 5576"/>
                <a:gd name="T165" fmla="*/ T164 w 507"/>
                <a:gd name="T166" fmla="+- 0 2283 2194"/>
                <a:gd name="T167" fmla="*/ 2283 h 169"/>
                <a:gd name="T168" fmla="+- 0 5875 5576"/>
                <a:gd name="T169" fmla="*/ T168 w 507"/>
                <a:gd name="T170" fmla="+- 0 2197 2194"/>
                <a:gd name="T171" fmla="*/ 2197 h 169"/>
                <a:gd name="T172" fmla="+- 0 5852 5576"/>
                <a:gd name="T173" fmla="*/ T172 w 507"/>
                <a:gd name="T174" fmla="+- 0 2325 2194"/>
                <a:gd name="T175" fmla="*/ 2325 h 169"/>
                <a:gd name="T176" fmla="+- 0 5875 5576"/>
                <a:gd name="T177" fmla="*/ T176 w 507"/>
                <a:gd name="T178" fmla="+- 0 2197 2194"/>
                <a:gd name="T179" fmla="*/ 2197 h 169"/>
                <a:gd name="T180" fmla="+- 0 5921 5576"/>
                <a:gd name="T181" fmla="*/ T180 w 507"/>
                <a:gd name="T182" fmla="+- 0 2218 2194"/>
                <a:gd name="T183" fmla="*/ 2218 h 169"/>
                <a:gd name="T184" fmla="+- 0 5943 5576"/>
                <a:gd name="T185" fmla="*/ T184 w 507"/>
                <a:gd name="T186" fmla="+- 0 2325 2194"/>
                <a:gd name="T187" fmla="*/ 2325 h 169"/>
                <a:gd name="T188" fmla="+- 0 5976 5576"/>
                <a:gd name="T189" fmla="*/ T188 w 507"/>
                <a:gd name="T190" fmla="+- 0 2197 2194"/>
                <a:gd name="T191" fmla="*/ 2197 h 169"/>
                <a:gd name="T192" fmla="+- 0 5888 5576"/>
                <a:gd name="T193" fmla="*/ T192 w 507"/>
                <a:gd name="T194" fmla="+- 0 2218 2194"/>
                <a:gd name="T195" fmla="*/ 2218 h 169"/>
                <a:gd name="T196" fmla="+- 0 5976 5576"/>
                <a:gd name="T197" fmla="*/ T196 w 507"/>
                <a:gd name="T198" fmla="+- 0 2197 2194"/>
                <a:gd name="T199" fmla="*/ 2197 h 169"/>
                <a:gd name="T200" fmla="+- 0 6061 5576"/>
                <a:gd name="T201" fmla="*/ T200 w 507"/>
                <a:gd name="T202" fmla="+- 0 2232 2194"/>
                <a:gd name="T203" fmla="*/ 2232 h 169"/>
                <a:gd name="T204" fmla="+- 0 6083 5576"/>
                <a:gd name="T205" fmla="*/ T204 w 507"/>
                <a:gd name="T206" fmla="+- 0 2325 2194"/>
                <a:gd name="T207" fmla="*/ 2325 h 169"/>
                <a:gd name="T208" fmla="+- 0 6083 5576"/>
                <a:gd name="T209" fmla="*/ T208 w 507"/>
                <a:gd name="T210" fmla="+- 0 2196 2194"/>
                <a:gd name="T211" fmla="*/ 2196 h 169"/>
                <a:gd name="T212" fmla="+- 0 6063 5576"/>
                <a:gd name="T213" fmla="*/ T212 w 507"/>
                <a:gd name="T214" fmla="+- 0 2204 2194"/>
                <a:gd name="T215" fmla="*/ 2204 h 169"/>
                <a:gd name="T216" fmla="+- 0 6046 5576"/>
                <a:gd name="T217" fmla="*/ T216 w 507"/>
                <a:gd name="T218" fmla="+- 0 2222 2194"/>
                <a:gd name="T219" fmla="*/ 2222 h 169"/>
                <a:gd name="T220" fmla="+- 0 6034 5576"/>
                <a:gd name="T221" fmla="*/ T220 w 507"/>
                <a:gd name="T222" fmla="+- 0 2229 2194"/>
                <a:gd name="T223" fmla="*/ 2229 h 169"/>
                <a:gd name="T224" fmla="+- 0 6044 5576"/>
                <a:gd name="T225" fmla="*/ T224 w 507"/>
                <a:gd name="T226" fmla="+- 0 2247 2194"/>
                <a:gd name="T227" fmla="*/ 2247 h 169"/>
                <a:gd name="T228" fmla="+- 0 6061 5576"/>
                <a:gd name="T229" fmla="*/ T228 w 507"/>
                <a:gd name="T230" fmla="+- 0 2232 2194"/>
                <a:gd name="T231" fmla="*/ 2232 h 169"/>
                <a:gd name="T232" fmla="+- 0 6083 5576"/>
                <a:gd name="T233" fmla="*/ T232 w 507"/>
                <a:gd name="T234" fmla="+- 0 2196 2194"/>
                <a:gd name="T235" fmla="*/ 2196 h 1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507" h="169">
                  <a:moveTo>
                    <a:pt x="39" y="0"/>
                  </a:moveTo>
                  <a:lnTo>
                    <a:pt x="24" y="0"/>
                  </a:lnTo>
                  <a:lnTo>
                    <a:pt x="19" y="10"/>
                  </a:lnTo>
                  <a:lnTo>
                    <a:pt x="14" y="20"/>
                  </a:lnTo>
                  <a:lnTo>
                    <a:pt x="10" y="30"/>
                  </a:lnTo>
                  <a:lnTo>
                    <a:pt x="6" y="41"/>
                  </a:lnTo>
                  <a:lnTo>
                    <a:pt x="4" y="52"/>
                  </a:lnTo>
                  <a:lnTo>
                    <a:pt x="2" y="62"/>
                  </a:lnTo>
                  <a:lnTo>
                    <a:pt x="0" y="73"/>
                  </a:lnTo>
                  <a:lnTo>
                    <a:pt x="0" y="85"/>
                  </a:lnTo>
                  <a:lnTo>
                    <a:pt x="0" y="95"/>
                  </a:lnTo>
                  <a:lnTo>
                    <a:pt x="2" y="106"/>
                  </a:lnTo>
                  <a:lnTo>
                    <a:pt x="3" y="116"/>
                  </a:lnTo>
                  <a:lnTo>
                    <a:pt x="6" y="127"/>
                  </a:lnTo>
                  <a:lnTo>
                    <a:pt x="10" y="138"/>
                  </a:lnTo>
                  <a:lnTo>
                    <a:pt x="14" y="149"/>
                  </a:lnTo>
                  <a:lnTo>
                    <a:pt x="18" y="159"/>
                  </a:lnTo>
                  <a:lnTo>
                    <a:pt x="24" y="169"/>
                  </a:lnTo>
                  <a:lnTo>
                    <a:pt x="38" y="169"/>
                  </a:lnTo>
                  <a:lnTo>
                    <a:pt x="34" y="158"/>
                  </a:lnTo>
                  <a:lnTo>
                    <a:pt x="31" y="148"/>
                  </a:lnTo>
                  <a:lnTo>
                    <a:pt x="28" y="139"/>
                  </a:lnTo>
                  <a:lnTo>
                    <a:pt x="26" y="130"/>
                  </a:lnTo>
                  <a:lnTo>
                    <a:pt x="23" y="119"/>
                  </a:lnTo>
                  <a:lnTo>
                    <a:pt x="22" y="107"/>
                  </a:lnTo>
                  <a:lnTo>
                    <a:pt x="21" y="96"/>
                  </a:lnTo>
                  <a:lnTo>
                    <a:pt x="20" y="85"/>
                  </a:lnTo>
                  <a:lnTo>
                    <a:pt x="20" y="72"/>
                  </a:lnTo>
                  <a:lnTo>
                    <a:pt x="22" y="59"/>
                  </a:lnTo>
                  <a:lnTo>
                    <a:pt x="24" y="46"/>
                  </a:lnTo>
                  <a:lnTo>
                    <a:pt x="26" y="36"/>
                  </a:lnTo>
                  <a:lnTo>
                    <a:pt x="30" y="26"/>
                  </a:lnTo>
                  <a:lnTo>
                    <a:pt x="34" y="13"/>
                  </a:lnTo>
                  <a:lnTo>
                    <a:pt x="39" y="0"/>
                  </a:lnTo>
                  <a:close/>
                  <a:moveTo>
                    <a:pt x="78" y="3"/>
                  </a:moveTo>
                  <a:lnTo>
                    <a:pt x="56" y="3"/>
                  </a:lnTo>
                  <a:lnTo>
                    <a:pt x="56" y="91"/>
                  </a:lnTo>
                  <a:lnTo>
                    <a:pt x="57" y="104"/>
                  </a:lnTo>
                  <a:lnTo>
                    <a:pt x="63" y="118"/>
                  </a:lnTo>
                  <a:lnTo>
                    <a:pt x="68" y="124"/>
                  </a:lnTo>
                  <a:lnTo>
                    <a:pt x="81" y="132"/>
                  </a:lnTo>
                  <a:lnTo>
                    <a:pt x="90" y="134"/>
                  </a:lnTo>
                  <a:lnTo>
                    <a:pt x="113" y="134"/>
                  </a:lnTo>
                  <a:lnTo>
                    <a:pt x="122" y="131"/>
                  </a:lnTo>
                  <a:lnTo>
                    <a:pt x="135" y="122"/>
                  </a:lnTo>
                  <a:lnTo>
                    <a:pt x="140" y="115"/>
                  </a:lnTo>
                  <a:lnTo>
                    <a:pt x="141" y="111"/>
                  </a:lnTo>
                  <a:lnTo>
                    <a:pt x="95" y="111"/>
                  </a:lnTo>
                  <a:lnTo>
                    <a:pt x="90" y="110"/>
                  </a:lnTo>
                  <a:lnTo>
                    <a:pt x="82" y="104"/>
                  </a:lnTo>
                  <a:lnTo>
                    <a:pt x="80" y="99"/>
                  </a:lnTo>
                  <a:lnTo>
                    <a:pt x="79" y="91"/>
                  </a:lnTo>
                  <a:lnTo>
                    <a:pt x="78" y="87"/>
                  </a:lnTo>
                  <a:lnTo>
                    <a:pt x="78" y="3"/>
                  </a:lnTo>
                  <a:close/>
                  <a:moveTo>
                    <a:pt x="144" y="3"/>
                  </a:moveTo>
                  <a:lnTo>
                    <a:pt x="122" y="3"/>
                  </a:lnTo>
                  <a:lnTo>
                    <a:pt x="122" y="88"/>
                  </a:lnTo>
                  <a:lnTo>
                    <a:pt x="121" y="95"/>
                  </a:lnTo>
                  <a:lnTo>
                    <a:pt x="119" y="103"/>
                  </a:lnTo>
                  <a:lnTo>
                    <a:pt x="117" y="106"/>
                  </a:lnTo>
                  <a:lnTo>
                    <a:pt x="110" y="110"/>
                  </a:lnTo>
                  <a:lnTo>
                    <a:pt x="106" y="111"/>
                  </a:lnTo>
                  <a:lnTo>
                    <a:pt x="141" y="111"/>
                  </a:lnTo>
                  <a:lnTo>
                    <a:pt x="143" y="100"/>
                  </a:lnTo>
                  <a:lnTo>
                    <a:pt x="144" y="88"/>
                  </a:lnTo>
                  <a:lnTo>
                    <a:pt x="144" y="3"/>
                  </a:lnTo>
                  <a:close/>
                  <a:moveTo>
                    <a:pt x="189" y="3"/>
                  </a:moveTo>
                  <a:lnTo>
                    <a:pt x="167" y="3"/>
                  </a:lnTo>
                  <a:lnTo>
                    <a:pt x="167" y="131"/>
                  </a:lnTo>
                  <a:lnTo>
                    <a:pt x="188" y="131"/>
                  </a:lnTo>
                  <a:lnTo>
                    <a:pt x="188" y="47"/>
                  </a:lnTo>
                  <a:lnTo>
                    <a:pt x="212" y="47"/>
                  </a:lnTo>
                  <a:lnTo>
                    <a:pt x="189" y="3"/>
                  </a:lnTo>
                  <a:close/>
                  <a:moveTo>
                    <a:pt x="212" y="47"/>
                  </a:moveTo>
                  <a:lnTo>
                    <a:pt x="188" y="47"/>
                  </a:lnTo>
                  <a:lnTo>
                    <a:pt x="232" y="131"/>
                  </a:lnTo>
                  <a:lnTo>
                    <a:pt x="255" y="131"/>
                  </a:lnTo>
                  <a:lnTo>
                    <a:pt x="255" y="89"/>
                  </a:lnTo>
                  <a:lnTo>
                    <a:pt x="234" y="89"/>
                  </a:lnTo>
                  <a:lnTo>
                    <a:pt x="212" y="47"/>
                  </a:lnTo>
                  <a:close/>
                  <a:moveTo>
                    <a:pt x="255" y="3"/>
                  </a:moveTo>
                  <a:lnTo>
                    <a:pt x="234" y="3"/>
                  </a:lnTo>
                  <a:lnTo>
                    <a:pt x="234" y="89"/>
                  </a:lnTo>
                  <a:lnTo>
                    <a:pt x="255" y="89"/>
                  </a:lnTo>
                  <a:lnTo>
                    <a:pt x="255" y="3"/>
                  </a:lnTo>
                  <a:close/>
                  <a:moveTo>
                    <a:pt x="299" y="3"/>
                  </a:moveTo>
                  <a:lnTo>
                    <a:pt x="276" y="3"/>
                  </a:lnTo>
                  <a:lnTo>
                    <a:pt x="276" y="131"/>
                  </a:lnTo>
                  <a:lnTo>
                    <a:pt x="299" y="131"/>
                  </a:lnTo>
                  <a:lnTo>
                    <a:pt x="299" y="3"/>
                  </a:lnTo>
                  <a:close/>
                  <a:moveTo>
                    <a:pt x="367" y="24"/>
                  </a:moveTo>
                  <a:lnTo>
                    <a:pt x="345" y="24"/>
                  </a:lnTo>
                  <a:lnTo>
                    <a:pt x="345" y="131"/>
                  </a:lnTo>
                  <a:lnTo>
                    <a:pt x="367" y="131"/>
                  </a:lnTo>
                  <a:lnTo>
                    <a:pt x="367" y="24"/>
                  </a:lnTo>
                  <a:close/>
                  <a:moveTo>
                    <a:pt x="400" y="3"/>
                  </a:moveTo>
                  <a:lnTo>
                    <a:pt x="312" y="3"/>
                  </a:lnTo>
                  <a:lnTo>
                    <a:pt x="312" y="24"/>
                  </a:lnTo>
                  <a:lnTo>
                    <a:pt x="400" y="24"/>
                  </a:lnTo>
                  <a:lnTo>
                    <a:pt x="400" y="3"/>
                  </a:lnTo>
                  <a:close/>
                  <a:moveTo>
                    <a:pt x="507" y="38"/>
                  </a:moveTo>
                  <a:lnTo>
                    <a:pt x="485" y="38"/>
                  </a:lnTo>
                  <a:lnTo>
                    <a:pt x="485" y="131"/>
                  </a:lnTo>
                  <a:lnTo>
                    <a:pt x="507" y="131"/>
                  </a:lnTo>
                  <a:lnTo>
                    <a:pt x="507" y="38"/>
                  </a:lnTo>
                  <a:close/>
                  <a:moveTo>
                    <a:pt x="507" y="2"/>
                  </a:moveTo>
                  <a:lnTo>
                    <a:pt x="489" y="2"/>
                  </a:lnTo>
                  <a:lnTo>
                    <a:pt x="487" y="10"/>
                  </a:lnTo>
                  <a:lnTo>
                    <a:pt x="483" y="17"/>
                  </a:lnTo>
                  <a:lnTo>
                    <a:pt x="470" y="28"/>
                  </a:lnTo>
                  <a:lnTo>
                    <a:pt x="464" y="32"/>
                  </a:lnTo>
                  <a:lnTo>
                    <a:pt x="458" y="35"/>
                  </a:lnTo>
                  <a:lnTo>
                    <a:pt x="458" y="57"/>
                  </a:lnTo>
                  <a:lnTo>
                    <a:pt x="468" y="53"/>
                  </a:lnTo>
                  <a:lnTo>
                    <a:pt x="477" y="47"/>
                  </a:lnTo>
                  <a:lnTo>
                    <a:pt x="485" y="38"/>
                  </a:lnTo>
                  <a:lnTo>
                    <a:pt x="507" y="38"/>
                  </a:lnTo>
                  <a:lnTo>
                    <a:pt x="50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45"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1" y="2194"/>
              <a:ext cx="190" cy="16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5" y="3300"/>
              <a:ext cx="1253" cy="45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5" y="3357"/>
              <a:ext cx="1163" cy="118"/>
            </a:xfrm>
            <a:prstGeom prst="rect">
              <a:avLst/>
            </a:prstGeom>
            <a:noFill/>
            <a:extLst>
              <a:ext uri="{909E8E84-426E-40DD-AFC4-6F175D3DCCD1}">
                <a14:hiddenFill xmlns:a14="http://schemas.microsoft.com/office/drawing/2010/main">
                  <a:solidFill>
                    <a:srgbClr val="FFFFFF"/>
                  </a:solidFill>
                </a14:hiddenFill>
              </a:ext>
            </a:extLst>
          </p:spPr>
        </p:pic>
        <p:sp>
          <p:nvSpPr>
            <p:cNvPr id="48" name="AutoShape 551"/>
            <p:cNvSpPr>
              <a:spLocks/>
            </p:cNvSpPr>
            <p:nvPr/>
          </p:nvSpPr>
          <p:spPr bwMode="auto">
            <a:xfrm>
              <a:off x="5532" y="3602"/>
              <a:ext cx="674" cy="156"/>
            </a:xfrm>
            <a:custGeom>
              <a:avLst/>
              <a:gdLst>
                <a:gd name="T0" fmla="+- 0 5569 5532"/>
                <a:gd name="T1" fmla="*/ T0 w 674"/>
                <a:gd name="T2" fmla="+- 0 3602 3602"/>
                <a:gd name="T3" fmla="*/ 3602 h 156"/>
                <a:gd name="T4" fmla="+- 0 5553 5532"/>
                <a:gd name="T5" fmla="*/ T4 w 674"/>
                <a:gd name="T6" fmla="+- 0 3603 3602"/>
                <a:gd name="T7" fmla="*/ 3603 h 156"/>
                <a:gd name="T8" fmla="+- 0 5546 5532"/>
                <a:gd name="T9" fmla="*/ T8 w 674"/>
                <a:gd name="T10" fmla="+- 0 3616 3602"/>
                <a:gd name="T11" fmla="*/ 3616 h 156"/>
                <a:gd name="T12" fmla="+- 0 5533 5532"/>
                <a:gd name="T13" fmla="*/ T12 w 674"/>
                <a:gd name="T14" fmla="+- 0 3667 3602"/>
                <a:gd name="T15" fmla="*/ 3667 h 156"/>
                <a:gd name="T16" fmla="+- 0 5535 5532"/>
                <a:gd name="T17" fmla="*/ T16 w 674"/>
                <a:gd name="T18" fmla="+- 0 3712 3602"/>
                <a:gd name="T19" fmla="*/ 3712 h 156"/>
                <a:gd name="T20" fmla="+- 0 5552 5532"/>
                <a:gd name="T21" fmla="*/ T20 w 674"/>
                <a:gd name="T22" fmla="+- 0 3755 3602"/>
                <a:gd name="T23" fmla="*/ 3755 h 156"/>
                <a:gd name="T24" fmla="+- 0 5556 5532"/>
                <a:gd name="T25" fmla="*/ T24 w 674"/>
                <a:gd name="T26" fmla="+- 0 3758 3602"/>
                <a:gd name="T27" fmla="*/ 3758 h 156"/>
                <a:gd name="T28" fmla="+- 0 5572 5532"/>
                <a:gd name="T29" fmla="*/ T28 w 674"/>
                <a:gd name="T30" fmla="+- 0 3756 3602"/>
                <a:gd name="T31" fmla="*/ 3756 h 156"/>
                <a:gd name="T32" fmla="+- 0 5557 5532"/>
                <a:gd name="T33" fmla="*/ T32 w 674"/>
                <a:gd name="T34" fmla="+- 0 3705 3602"/>
                <a:gd name="T35" fmla="*/ 3705 h 156"/>
                <a:gd name="T36" fmla="+- 0 5567 5532"/>
                <a:gd name="T37" fmla="*/ T36 w 674"/>
                <a:gd name="T38" fmla="+- 0 3618 3602"/>
                <a:gd name="T39" fmla="*/ 3618 h 156"/>
                <a:gd name="T40" fmla="+- 0 5690 5532"/>
                <a:gd name="T41" fmla="*/ T40 w 674"/>
                <a:gd name="T42" fmla="+- 0 3614 3602"/>
                <a:gd name="T43" fmla="*/ 3614 h 156"/>
                <a:gd name="T44" fmla="+- 0 5671 5532"/>
                <a:gd name="T45" fmla="*/ T44 w 674"/>
                <a:gd name="T46" fmla="+- 0 3613 3602"/>
                <a:gd name="T47" fmla="*/ 3613 h 156"/>
                <a:gd name="T48" fmla="+- 0 5666 5532"/>
                <a:gd name="T49" fmla="*/ T48 w 674"/>
                <a:gd name="T50" fmla="+- 0 3689 3602"/>
                <a:gd name="T51" fmla="*/ 3689 h 156"/>
                <a:gd name="T52" fmla="+- 0 5655 5532"/>
                <a:gd name="T53" fmla="*/ T52 w 674"/>
                <a:gd name="T54" fmla="+- 0 3707 3602"/>
                <a:gd name="T55" fmla="*/ 3707 h 156"/>
                <a:gd name="T56" fmla="+- 0 5629 5532"/>
                <a:gd name="T57" fmla="*/ T56 w 674"/>
                <a:gd name="T58" fmla="+- 0 3707 3602"/>
                <a:gd name="T59" fmla="*/ 3707 h 156"/>
                <a:gd name="T60" fmla="+- 0 5617 5532"/>
                <a:gd name="T61" fmla="*/ T60 w 674"/>
                <a:gd name="T62" fmla="+- 0 3689 3602"/>
                <a:gd name="T63" fmla="*/ 3689 h 156"/>
                <a:gd name="T64" fmla="+- 0 5614 5532"/>
                <a:gd name="T65" fmla="*/ T64 w 674"/>
                <a:gd name="T66" fmla="+- 0 3613 3602"/>
                <a:gd name="T67" fmla="*/ 3613 h 156"/>
                <a:gd name="T68" fmla="+- 0 5595 5532"/>
                <a:gd name="T69" fmla="*/ T68 w 674"/>
                <a:gd name="T70" fmla="+- 0 3614 3602"/>
                <a:gd name="T71" fmla="*/ 3614 h 156"/>
                <a:gd name="T72" fmla="+- 0 5594 5532"/>
                <a:gd name="T73" fmla="*/ T72 w 674"/>
                <a:gd name="T74" fmla="+- 0 3699 3602"/>
                <a:gd name="T75" fmla="*/ 3699 h 156"/>
                <a:gd name="T76" fmla="+- 0 5627 5532"/>
                <a:gd name="T77" fmla="*/ T76 w 674"/>
                <a:gd name="T78" fmla="+- 0 3728 3602"/>
                <a:gd name="T79" fmla="*/ 3728 h 156"/>
                <a:gd name="T80" fmla="+- 0 5674 5532"/>
                <a:gd name="T81" fmla="*/ T80 w 674"/>
                <a:gd name="T82" fmla="+- 0 3721 3602"/>
                <a:gd name="T83" fmla="*/ 3721 h 156"/>
                <a:gd name="T84" fmla="+- 0 5690 5532"/>
                <a:gd name="T85" fmla="*/ T84 w 674"/>
                <a:gd name="T86" fmla="+- 0 3692 3602"/>
                <a:gd name="T87" fmla="*/ 3692 h 156"/>
                <a:gd name="T88" fmla="+- 0 5813 5532"/>
                <a:gd name="T89" fmla="*/ T88 w 674"/>
                <a:gd name="T90" fmla="+- 0 3615 3602"/>
                <a:gd name="T91" fmla="*/ 3615 h 156"/>
                <a:gd name="T92" fmla="+- 0 5796 5532"/>
                <a:gd name="T93" fmla="*/ T92 w 674"/>
                <a:gd name="T94" fmla="+- 0 3613 3602"/>
                <a:gd name="T95" fmla="*/ 3613 h 156"/>
                <a:gd name="T96" fmla="+- 0 5792 5532"/>
                <a:gd name="T97" fmla="*/ T96 w 674"/>
                <a:gd name="T98" fmla="+- 0 3677 3602"/>
                <a:gd name="T99" fmla="*/ 3677 h 156"/>
                <a:gd name="T100" fmla="+- 0 5783 5532"/>
                <a:gd name="T101" fmla="*/ T100 w 674"/>
                <a:gd name="T102" fmla="+- 0 3677 3602"/>
                <a:gd name="T103" fmla="*/ 3677 h 156"/>
                <a:gd name="T104" fmla="+- 0 5752 5532"/>
                <a:gd name="T105" fmla="*/ T104 w 674"/>
                <a:gd name="T106" fmla="+- 0 3621 3602"/>
                <a:gd name="T107" fmla="*/ 3621 h 156"/>
                <a:gd name="T108" fmla="+- 0 5741 5532"/>
                <a:gd name="T109" fmla="*/ T108 w 674"/>
                <a:gd name="T110" fmla="+- 0 3613 3602"/>
                <a:gd name="T111" fmla="*/ 3613 h 156"/>
                <a:gd name="T112" fmla="+- 0 5715 5532"/>
                <a:gd name="T113" fmla="*/ T112 w 674"/>
                <a:gd name="T114" fmla="+- 0 3619 3602"/>
                <a:gd name="T115" fmla="*/ 3619 h 156"/>
                <a:gd name="T116" fmla="+- 0 5719 5532"/>
                <a:gd name="T117" fmla="*/ T116 w 674"/>
                <a:gd name="T118" fmla="+- 0 3727 3602"/>
                <a:gd name="T119" fmla="*/ 3727 h 156"/>
                <a:gd name="T120" fmla="+- 0 5736 5532"/>
                <a:gd name="T121" fmla="*/ T120 w 674"/>
                <a:gd name="T122" fmla="+- 0 3726 3602"/>
                <a:gd name="T123" fmla="*/ 3726 h 156"/>
                <a:gd name="T124" fmla="+- 0 5737 5532"/>
                <a:gd name="T125" fmla="*/ T124 w 674"/>
                <a:gd name="T126" fmla="+- 0 3639 3602"/>
                <a:gd name="T127" fmla="*/ 3639 h 156"/>
                <a:gd name="T128" fmla="+- 0 5747 5532"/>
                <a:gd name="T129" fmla="*/ T128 w 674"/>
                <a:gd name="T130" fmla="+- 0 3660 3602"/>
                <a:gd name="T131" fmla="*/ 3660 h 156"/>
                <a:gd name="T132" fmla="+- 0 5783 5532"/>
                <a:gd name="T133" fmla="*/ T132 w 674"/>
                <a:gd name="T134" fmla="+- 0 3723 3602"/>
                <a:gd name="T135" fmla="*/ 3723 h 156"/>
                <a:gd name="T136" fmla="+- 0 5807 5532"/>
                <a:gd name="T137" fmla="*/ T136 w 674"/>
                <a:gd name="T138" fmla="+- 0 3727 3602"/>
                <a:gd name="T139" fmla="*/ 3727 h 156"/>
                <a:gd name="T140" fmla="+- 0 5814 5532"/>
                <a:gd name="T141" fmla="*/ T140 w 674"/>
                <a:gd name="T142" fmla="+- 0 3721 3602"/>
                <a:gd name="T143" fmla="*/ 3721 h 156"/>
                <a:gd name="T144" fmla="+- 0 5861 5532"/>
                <a:gd name="T145" fmla="*/ T144 w 674"/>
                <a:gd name="T146" fmla="+- 0 3613 3602"/>
                <a:gd name="T147" fmla="*/ 3613 h 156"/>
                <a:gd name="T148" fmla="+- 0 5842 5532"/>
                <a:gd name="T149" fmla="*/ T148 w 674"/>
                <a:gd name="T150" fmla="+- 0 3614 3602"/>
                <a:gd name="T151" fmla="*/ 3614 h 156"/>
                <a:gd name="T152" fmla="+- 0 5842 5532"/>
                <a:gd name="T153" fmla="*/ T152 w 674"/>
                <a:gd name="T154" fmla="+- 0 3726 3602"/>
                <a:gd name="T155" fmla="*/ 3726 h 156"/>
                <a:gd name="T156" fmla="+- 0 5861 5532"/>
                <a:gd name="T157" fmla="*/ T156 w 674"/>
                <a:gd name="T158" fmla="+- 0 3727 3602"/>
                <a:gd name="T159" fmla="*/ 3727 h 156"/>
                <a:gd name="T160" fmla="+- 0 5970 5532"/>
                <a:gd name="T161" fmla="*/ T160 w 674"/>
                <a:gd name="T162" fmla="+- 0 3620 3602"/>
                <a:gd name="T163" fmla="*/ 3620 h 156"/>
                <a:gd name="T164" fmla="+- 0 5968 5532"/>
                <a:gd name="T165" fmla="*/ T164 w 674"/>
                <a:gd name="T166" fmla="+- 0 3613 3602"/>
                <a:gd name="T167" fmla="*/ 3613 h 156"/>
                <a:gd name="T168" fmla="+- 0 5879 5532"/>
                <a:gd name="T169" fmla="*/ T168 w 674"/>
                <a:gd name="T170" fmla="+- 0 3617 3602"/>
                <a:gd name="T171" fmla="*/ 3617 h 156"/>
                <a:gd name="T172" fmla="+- 0 5880 5532"/>
                <a:gd name="T173" fmla="*/ T172 w 674"/>
                <a:gd name="T174" fmla="+- 0 3631 3602"/>
                <a:gd name="T175" fmla="*/ 3631 h 156"/>
                <a:gd name="T176" fmla="+- 0 5913 5532"/>
                <a:gd name="T177" fmla="*/ T176 w 674"/>
                <a:gd name="T178" fmla="+- 0 3726 3602"/>
                <a:gd name="T179" fmla="*/ 3726 h 156"/>
                <a:gd name="T180" fmla="+- 0 5932 5532"/>
                <a:gd name="T181" fmla="*/ T180 w 674"/>
                <a:gd name="T182" fmla="+- 0 3727 3602"/>
                <a:gd name="T183" fmla="*/ 3727 h 156"/>
                <a:gd name="T184" fmla="+- 0 5937 5532"/>
                <a:gd name="T185" fmla="*/ T184 w 674"/>
                <a:gd name="T186" fmla="+- 0 3632 3602"/>
                <a:gd name="T187" fmla="*/ 3632 h 156"/>
                <a:gd name="T188" fmla="+- 0 5970 5532"/>
                <a:gd name="T189" fmla="*/ T188 w 674"/>
                <a:gd name="T190" fmla="+- 0 3628 3602"/>
                <a:gd name="T191" fmla="*/ 3628 h 156"/>
                <a:gd name="T192" fmla="+- 0 6101 5532"/>
                <a:gd name="T193" fmla="*/ T192 w 674"/>
                <a:gd name="T194" fmla="+- 0 3713 3602"/>
                <a:gd name="T195" fmla="*/ 3713 h 156"/>
                <a:gd name="T196" fmla="+- 0 6078 5532"/>
                <a:gd name="T197" fmla="*/ T196 w 674"/>
                <a:gd name="T198" fmla="+- 0 3709 3602"/>
                <a:gd name="T199" fmla="*/ 3709 h 156"/>
                <a:gd name="T200" fmla="+- 0 6076 5532"/>
                <a:gd name="T201" fmla="*/ T200 w 674"/>
                <a:gd name="T202" fmla="+- 0 3613 3602"/>
                <a:gd name="T203" fmla="*/ 3613 h 156"/>
                <a:gd name="T204" fmla="+- 0 6057 5532"/>
                <a:gd name="T205" fmla="*/ T204 w 674"/>
                <a:gd name="T206" fmla="+- 0 3614 3602"/>
                <a:gd name="T207" fmla="*/ 3614 h 156"/>
                <a:gd name="T208" fmla="+- 0 6028 5532"/>
                <a:gd name="T209" fmla="*/ T208 w 674"/>
                <a:gd name="T210" fmla="+- 0 3633 3602"/>
                <a:gd name="T211" fmla="*/ 3633 h 156"/>
                <a:gd name="T212" fmla="+- 0 6031 5532"/>
                <a:gd name="T213" fmla="*/ T212 w 674"/>
                <a:gd name="T214" fmla="+- 0 3647 3602"/>
                <a:gd name="T215" fmla="*/ 3647 h 156"/>
                <a:gd name="T216" fmla="+- 0 6054 5532"/>
                <a:gd name="T217" fmla="*/ T216 w 674"/>
                <a:gd name="T218" fmla="+- 0 3709 3602"/>
                <a:gd name="T219" fmla="*/ 3709 h 156"/>
                <a:gd name="T220" fmla="+- 0 6029 5532"/>
                <a:gd name="T221" fmla="*/ T220 w 674"/>
                <a:gd name="T222" fmla="+- 0 3713 3602"/>
                <a:gd name="T223" fmla="*/ 3713 h 156"/>
                <a:gd name="T224" fmla="+- 0 6030 5532"/>
                <a:gd name="T225" fmla="*/ T224 w 674"/>
                <a:gd name="T226" fmla="+- 0 3726 3602"/>
                <a:gd name="T227" fmla="*/ 3726 h 156"/>
                <a:gd name="T228" fmla="+- 0 6101 5532"/>
                <a:gd name="T229" fmla="*/ T228 w 674"/>
                <a:gd name="T230" fmla="+- 0 3724 3602"/>
                <a:gd name="T231" fmla="*/ 3724 h 156"/>
                <a:gd name="T232" fmla="+- 0 6206 5532"/>
                <a:gd name="T233" fmla="*/ T232 w 674"/>
                <a:gd name="T234" fmla="+- 0 3680 3602"/>
                <a:gd name="T235" fmla="*/ 3680 h 156"/>
                <a:gd name="T236" fmla="+- 0 6203 5532"/>
                <a:gd name="T237" fmla="*/ T236 w 674"/>
                <a:gd name="T238" fmla="+- 0 3674 3602"/>
                <a:gd name="T239" fmla="*/ 3674 h 156"/>
                <a:gd name="T240" fmla="+- 0 6159 5532"/>
                <a:gd name="T241" fmla="*/ T240 w 674"/>
                <a:gd name="T242" fmla="+- 0 3686 3602"/>
                <a:gd name="T243" fmla="*/ 3686 h 156"/>
                <a:gd name="T244" fmla="+- 0 6204 5532"/>
                <a:gd name="T245" fmla="*/ T244 w 674"/>
                <a:gd name="T246" fmla="+- 0 3691 3602"/>
                <a:gd name="T247" fmla="*/ 3691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674" h="156">
                  <a:moveTo>
                    <a:pt x="40" y="4"/>
                  </a:moveTo>
                  <a:lnTo>
                    <a:pt x="40" y="2"/>
                  </a:lnTo>
                  <a:lnTo>
                    <a:pt x="40" y="1"/>
                  </a:lnTo>
                  <a:lnTo>
                    <a:pt x="38" y="1"/>
                  </a:lnTo>
                  <a:lnTo>
                    <a:pt x="37" y="0"/>
                  </a:lnTo>
                  <a:lnTo>
                    <a:pt x="36" y="0"/>
                  </a:lnTo>
                  <a:lnTo>
                    <a:pt x="25" y="0"/>
                  </a:lnTo>
                  <a:lnTo>
                    <a:pt x="23" y="0"/>
                  </a:lnTo>
                  <a:lnTo>
                    <a:pt x="21" y="1"/>
                  </a:lnTo>
                  <a:lnTo>
                    <a:pt x="20" y="1"/>
                  </a:lnTo>
                  <a:lnTo>
                    <a:pt x="20" y="2"/>
                  </a:lnTo>
                  <a:lnTo>
                    <a:pt x="17" y="8"/>
                  </a:lnTo>
                  <a:lnTo>
                    <a:pt x="14" y="14"/>
                  </a:lnTo>
                  <a:lnTo>
                    <a:pt x="9" y="27"/>
                  </a:lnTo>
                  <a:lnTo>
                    <a:pt x="7" y="33"/>
                  </a:lnTo>
                  <a:lnTo>
                    <a:pt x="4" y="45"/>
                  </a:lnTo>
                  <a:lnTo>
                    <a:pt x="2" y="52"/>
                  </a:lnTo>
                  <a:lnTo>
                    <a:pt x="1" y="65"/>
                  </a:lnTo>
                  <a:lnTo>
                    <a:pt x="0" y="71"/>
                  </a:lnTo>
                  <a:lnTo>
                    <a:pt x="0" y="84"/>
                  </a:lnTo>
                  <a:lnTo>
                    <a:pt x="1" y="91"/>
                  </a:lnTo>
                  <a:lnTo>
                    <a:pt x="2" y="104"/>
                  </a:lnTo>
                  <a:lnTo>
                    <a:pt x="3" y="110"/>
                  </a:lnTo>
                  <a:lnTo>
                    <a:pt x="7" y="123"/>
                  </a:lnTo>
                  <a:lnTo>
                    <a:pt x="9" y="129"/>
                  </a:lnTo>
                  <a:lnTo>
                    <a:pt x="14" y="141"/>
                  </a:lnTo>
                  <a:lnTo>
                    <a:pt x="17" y="147"/>
                  </a:lnTo>
                  <a:lnTo>
                    <a:pt x="20" y="153"/>
                  </a:lnTo>
                  <a:lnTo>
                    <a:pt x="20" y="154"/>
                  </a:lnTo>
                  <a:lnTo>
                    <a:pt x="21" y="155"/>
                  </a:lnTo>
                  <a:lnTo>
                    <a:pt x="22" y="155"/>
                  </a:lnTo>
                  <a:lnTo>
                    <a:pt x="24" y="156"/>
                  </a:lnTo>
                  <a:lnTo>
                    <a:pt x="35" y="156"/>
                  </a:lnTo>
                  <a:lnTo>
                    <a:pt x="38" y="155"/>
                  </a:lnTo>
                  <a:lnTo>
                    <a:pt x="39" y="155"/>
                  </a:lnTo>
                  <a:lnTo>
                    <a:pt x="40" y="154"/>
                  </a:lnTo>
                  <a:lnTo>
                    <a:pt x="40" y="151"/>
                  </a:lnTo>
                  <a:lnTo>
                    <a:pt x="40" y="150"/>
                  </a:lnTo>
                  <a:lnTo>
                    <a:pt x="35" y="139"/>
                  </a:lnTo>
                  <a:lnTo>
                    <a:pt x="31" y="127"/>
                  </a:lnTo>
                  <a:lnTo>
                    <a:pt x="25" y="103"/>
                  </a:lnTo>
                  <a:lnTo>
                    <a:pt x="24" y="91"/>
                  </a:lnTo>
                  <a:lnTo>
                    <a:pt x="24" y="65"/>
                  </a:lnTo>
                  <a:lnTo>
                    <a:pt x="25" y="52"/>
                  </a:lnTo>
                  <a:lnTo>
                    <a:pt x="31" y="28"/>
                  </a:lnTo>
                  <a:lnTo>
                    <a:pt x="35" y="16"/>
                  </a:lnTo>
                  <a:lnTo>
                    <a:pt x="40" y="5"/>
                  </a:lnTo>
                  <a:lnTo>
                    <a:pt x="40" y="4"/>
                  </a:lnTo>
                  <a:moveTo>
                    <a:pt x="158" y="14"/>
                  </a:moveTo>
                  <a:lnTo>
                    <a:pt x="158" y="13"/>
                  </a:lnTo>
                  <a:lnTo>
                    <a:pt x="158" y="12"/>
                  </a:lnTo>
                  <a:lnTo>
                    <a:pt x="157" y="12"/>
                  </a:lnTo>
                  <a:lnTo>
                    <a:pt x="155" y="11"/>
                  </a:lnTo>
                  <a:lnTo>
                    <a:pt x="154" y="11"/>
                  </a:lnTo>
                  <a:lnTo>
                    <a:pt x="142" y="11"/>
                  </a:lnTo>
                  <a:lnTo>
                    <a:pt x="139" y="11"/>
                  </a:lnTo>
                  <a:lnTo>
                    <a:pt x="138" y="11"/>
                  </a:lnTo>
                  <a:lnTo>
                    <a:pt x="136" y="12"/>
                  </a:lnTo>
                  <a:lnTo>
                    <a:pt x="135" y="12"/>
                  </a:lnTo>
                  <a:lnTo>
                    <a:pt x="135" y="13"/>
                  </a:lnTo>
                  <a:lnTo>
                    <a:pt x="134" y="87"/>
                  </a:lnTo>
                  <a:lnTo>
                    <a:pt x="134" y="90"/>
                  </a:lnTo>
                  <a:lnTo>
                    <a:pt x="132" y="97"/>
                  </a:lnTo>
                  <a:lnTo>
                    <a:pt x="130" y="99"/>
                  </a:lnTo>
                  <a:lnTo>
                    <a:pt x="126" y="104"/>
                  </a:lnTo>
                  <a:lnTo>
                    <a:pt x="123" y="105"/>
                  </a:lnTo>
                  <a:lnTo>
                    <a:pt x="117" y="107"/>
                  </a:lnTo>
                  <a:lnTo>
                    <a:pt x="114" y="108"/>
                  </a:lnTo>
                  <a:lnTo>
                    <a:pt x="106" y="108"/>
                  </a:lnTo>
                  <a:lnTo>
                    <a:pt x="103" y="107"/>
                  </a:lnTo>
                  <a:lnTo>
                    <a:pt x="97" y="105"/>
                  </a:lnTo>
                  <a:lnTo>
                    <a:pt x="94" y="104"/>
                  </a:lnTo>
                  <a:lnTo>
                    <a:pt x="90" y="99"/>
                  </a:lnTo>
                  <a:lnTo>
                    <a:pt x="88" y="97"/>
                  </a:lnTo>
                  <a:lnTo>
                    <a:pt x="86" y="90"/>
                  </a:lnTo>
                  <a:lnTo>
                    <a:pt x="85" y="87"/>
                  </a:lnTo>
                  <a:lnTo>
                    <a:pt x="85" y="83"/>
                  </a:lnTo>
                  <a:lnTo>
                    <a:pt x="85" y="13"/>
                  </a:lnTo>
                  <a:lnTo>
                    <a:pt x="84" y="12"/>
                  </a:lnTo>
                  <a:lnTo>
                    <a:pt x="82" y="11"/>
                  </a:lnTo>
                  <a:lnTo>
                    <a:pt x="80" y="11"/>
                  </a:lnTo>
                  <a:lnTo>
                    <a:pt x="69" y="11"/>
                  </a:lnTo>
                  <a:lnTo>
                    <a:pt x="66" y="11"/>
                  </a:lnTo>
                  <a:lnTo>
                    <a:pt x="64" y="11"/>
                  </a:lnTo>
                  <a:lnTo>
                    <a:pt x="63" y="12"/>
                  </a:lnTo>
                  <a:lnTo>
                    <a:pt x="62" y="12"/>
                  </a:lnTo>
                  <a:lnTo>
                    <a:pt x="61" y="13"/>
                  </a:lnTo>
                  <a:lnTo>
                    <a:pt x="61" y="14"/>
                  </a:lnTo>
                  <a:lnTo>
                    <a:pt x="61" y="91"/>
                  </a:lnTo>
                  <a:lnTo>
                    <a:pt x="62" y="97"/>
                  </a:lnTo>
                  <a:lnTo>
                    <a:pt x="66" y="108"/>
                  </a:lnTo>
                  <a:lnTo>
                    <a:pt x="70" y="113"/>
                  </a:lnTo>
                  <a:lnTo>
                    <a:pt x="78" y="120"/>
                  </a:lnTo>
                  <a:lnTo>
                    <a:pt x="83" y="123"/>
                  </a:lnTo>
                  <a:lnTo>
                    <a:pt x="95" y="126"/>
                  </a:lnTo>
                  <a:lnTo>
                    <a:pt x="101" y="127"/>
                  </a:lnTo>
                  <a:lnTo>
                    <a:pt x="117" y="127"/>
                  </a:lnTo>
                  <a:lnTo>
                    <a:pt x="124" y="126"/>
                  </a:lnTo>
                  <a:lnTo>
                    <a:pt x="136" y="122"/>
                  </a:lnTo>
                  <a:lnTo>
                    <a:pt x="142" y="119"/>
                  </a:lnTo>
                  <a:lnTo>
                    <a:pt x="150" y="112"/>
                  </a:lnTo>
                  <a:lnTo>
                    <a:pt x="152" y="108"/>
                  </a:lnTo>
                  <a:lnTo>
                    <a:pt x="153" y="107"/>
                  </a:lnTo>
                  <a:lnTo>
                    <a:pt x="157" y="96"/>
                  </a:lnTo>
                  <a:lnTo>
                    <a:pt x="158" y="90"/>
                  </a:lnTo>
                  <a:lnTo>
                    <a:pt x="158" y="14"/>
                  </a:lnTo>
                  <a:moveTo>
                    <a:pt x="282" y="118"/>
                  </a:moveTo>
                  <a:lnTo>
                    <a:pt x="282" y="94"/>
                  </a:lnTo>
                  <a:lnTo>
                    <a:pt x="282" y="14"/>
                  </a:lnTo>
                  <a:lnTo>
                    <a:pt x="281" y="13"/>
                  </a:lnTo>
                  <a:lnTo>
                    <a:pt x="281" y="12"/>
                  </a:lnTo>
                  <a:lnTo>
                    <a:pt x="279" y="12"/>
                  </a:lnTo>
                  <a:lnTo>
                    <a:pt x="278" y="11"/>
                  </a:lnTo>
                  <a:lnTo>
                    <a:pt x="267" y="11"/>
                  </a:lnTo>
                  <a:lnTo>
                    <a:pt x="264" y="11"/>
                  </a:lnTo>
                  <a:lnTo>
                    <a:pt x="263" y="12"/>
                  </a:lnTo>
                  <a:lnTo>
                    <a:pt x="262" y="12"/>
                  </a:lnTo>
                  <a:lnTo>
                    <a:pt x="261" y="13"/>
                  </a:lnTo>
                  <a:lnTo>
                    <a:pt x="260" y="14"/>
                  </a:lnTo>
                  <a:lnTo>
                    <a:pt x="260" y="75"/>
                  </a:lnTo>
                  <a:lnTo>
                    <a:pt x="260" y="85"/>
                  </a:lnTo>
                  <a:lnTo>
                    <a:pt x="260" y="94"/>
                  </a:lnTo>
                  <a:lnTo>
                    <a:pt x="258" y="89"/>
                  </a:lnTo>
                  <a:lnTo>
                    <a:pt x="252" y="77"/>
                  </a:lnTo>
                  <a:lnTo>
                    <a:pt x="251" y="75"/>
                  </a:lnTo>
                  <a:lnTo>
                    <a:pt x="246" y="65"/>
                  </a:lnTo>
                  <a:lnTo>
                    <a:pt x="230" y="37"/>
                  </a:lnTo>
                  <a:lnTo>
                    <a:pt x="222" y="23"/>
                  </a:lnTo>
                  <a:lnTo>
                    <a:pt x="221" y="21"/>
                  </a:lnTo>
                  <a:lnTo>
                    <a:pt x="220" y="19"/>
                  </a:lnTo>
                  <a:lnTo>
                    <a:pt x="218" y="16"/>
                  </a:lnTo>
                  <a:lnTo>
                    <a:pt x="217" y="15"/>
                  </a:lnTo>
                  <a:lnTo>
                    <a:pt x="214" y="13"/>
                  </a:lnTo>
                  <a:lnTo>
                    <a:pt x="213" y="12"/>
                  </a:lnTo>
                  <a:lnTo>
                    <a:pt x="209" y="11"/>
                  </a:lnTo>
                  <a:lnTo>
                    <a:pt x="208" y="11"/>
                  </a:lnTo>
                  <a:lnTo>
                    <a:pt x="190" y="11"/>
                  </a:lnTo>
                  <a:lnTo>
                    <a:pt x="188" y="12"/>
                  </a:lnTo>
                  <a:lnTo>
                    <a:pt x="184" y="15"/>
                  </a:lnTo>
                  <a:lnTo>
                    <a:pt x="183" y="17"/>
                  </a:lnTo>
                  <a:lnTo>
                    <a:pt x="184" y="123"/>
                  </a:lnTo>
                  <a:lnTo>
                    <a:pt x="184" y="124"/>
                  </a:lnTo>
                  <a:lnTo>
                    <a:pt x="185" y="124"/>
                  </a:lnTo>
                  <a:lnTo>
                    <a:pt x="186" y="125"/>
                  </a:lnTo>
                  <a:lnTo>
                    <a:pt x="187" y="125"/>
                  </a:lnTo>
                  <a:lnTo>
                    <a:pt x="198" y="125"/>
                  </a:lnTo>
                  <a:lnTo>
                    <a:pt x="201" y="125"/>
                  </a:lnTo>
                  <a:lnTo>
                    <a:pt x="202" y="125"/>
                  </a:lnTo>
                  <a:lnTo>
                    <a:pt x="204" y="124"/>
                  </a:lnTo>
                  <a:lnTo>
                    <a:pt x="205" y="123"/>
                  </a:lnTo>
                  <a:lnTo>
                    <a:pt x="205" y="49"/>
                  </a:lnTo>
                  <a:lnTo>
                    <a:pt x="205" y="40"/>
                  </a:lnTo>
                  <a:lnTo>
                    <a:pt x="205" y="37"/>
                  </a:lnTo>
                  <a:lnTo>
                    <a:pt x="206" y="40"/>
                  </a:lnTo>
                  <a:lnTo>
                    <a:pt x="208" y="44"/>
                  </a:lnTo>
                  <a:lnTo>
                    <a:pt x="211" y="51"/>
                  </a:lnTo>
                  <a:lnTo>
                    <a:pt x="213" y="54"/>
                  </a:lnTo>
                  <a:lnTo>
                    <a:pt x="215" y="58"/>
                  </a:lnTo>
                  <a:lnTo>
                    <a:pt x="245" y="111"/>
                  </a:lnTo>
                  <a:lnTo>
                    <a:pt x="246" y="114"/>
                  </a:lnTo>
                  <a:lnTo>
                    <a:pt x="247" y="116"/>
                  </a:lnTo>
                  <a:lnTo>
                    <a:pt x="250" y="120"/>
                  </a:lnTo>
                  <a:lnTo>
                    <a:pt x="251" y="121"/>
                  </a:lnTo>
                  <a:lnTo>
                    <a:pt x="254" y="123"/>
                  </a:lnTo>
                  <a:lnTo>
                    <a:pt x="255" y="124"/>
                  </a:lnTo>
                  <a:lnTo>
                    <a:pt x="258" y="125"/>
                  </a:lnTo>
                  <a:lnTo>
                    <a:pt x="260" y="125"/>
                  </a:lnTo>
                  <a:lnTo>
                    <a:pt x="275" y="125"/>
                  </a:lnTo>
                  <a:lnTo>
                    <a:pt x="277" y="124"/>
                  </a:lnTo>
                  <a:lnTo>
                    <a:pt x="278" y="124"/>
                  </a:lnTo>
                  <a:lnTo>
                    <a:pt x="280" y="122"/>
                  </a:lnTo>
                  <a:lnTo>
                    <a:pt x="281" y="122"/>
                  </a:lnTo>
                  <a:lnTo>
                    <a:pt x="282" y="119"/>
                  </a:lnTo>
                  <a:lnTo>
                    <a:pt x="282" y="118"/>
                  </a:lnTo>
                  <a:moveTo>
                    <a:pt x="332" y="13"/>
                  </a:moveTo>
                  <a:lnTo>
                    <a:pt x="332" y="12"/>
                  </a:lnTo>
                  <a:lnTo>
                    <a:pt x="331" y="12"/>
                  </a:lnTo>
                  <a:lnTo>
                    <a:pt x="329" y="11"/>
                  </a:lnTo>
                  <a:lnTo>
                    <a:pt x="328" y="11"/>
                  </a:lnTo>
                  <a:lnTo>
                    <a:pt x="316" y="11"/>
                  </a:lnTo>
                  <a:lnTo>
                    <a:pt x="313" y="11"/>
                  </a:lnTo>
                  <a:lnTo>
                    <a:pt x="312" y="11"/>
                  </a:lnTo>
                  <a:lnTo>
                    <a:pt x="310" y="12"/>
                  </a:lnTo>
                  <a:lnTo>
                    <a:pt x="309" y="12"/>
                  </a:lnTo>
                  <a:lnTo>
                    <a:pt x="308" y="13"/>
                  </a:lnTo>
                  <a:lnTo>
                    <a:pt x="308" y="123"/>
                  </a:lnTo>
                  <a:lnTo>
                    <a:pt x="309" y="124"/>
                  </a:lnTo>
                  <a:lnTo>
                    <a:pt x="310" y="124"/>
                  </a:lnTo>
                  <a:lnTo>
                    <a:pt x="312" y="125"/>
                  </a:lnTo>
                  <a:lnTo>
                    <a:pt x="313" y="125"/>
                  </a:lnTo>
                  <a:lnTo>
                    <a:pt x="325" y="125"/>
                  </a:lnTo>
                  <a:lnTo>
                    <a:pt x="328" y="125"/>
                  </a:lnTo>
                  <a:lnTo>
                    <a:pt x="329" y="125"/>
                  </a:lnTo>
                  <a:lnTo>
                    <a:pt x="331" y="124"/>
                  </a:lnTo>
                  <a:lnTo>
                    <a:pt x="332" y="124"/>
                  </a:lnTo>
                  <a:lnTo>
                    <a:pt x="332" y="123"/>
                  </a:lnTo>
                  <a:lnTo>
                    <a:pt x="332" y="13"/>
                  </a:lnTo>
                  <a:moveTo>
                    <a:pt x="438" y="18"/>
                  </a:moveTo>
                  <a:lnTo>
                    <a:pt x="438" y="15"/>
                  </a:lnTo>
                  <a:lnTo>
                    <a:pt x="437" y="14"/>
                  </a:lnTo>
                  <a:lnTo>
                    <a:pt x="437" y="13"/>
                  </a:lnTo>
                  <a:lnTo>
                    <a:pt x="436" y="12"/>
                  </a:lnTo>
                  <a:lnTo>
                    <a:pt x="436" y="11"/>
                  </a:lnTo>
                  <a:lnTo>
                    <a:pt x="349" y="11"/>
                  </a:lnTo>
                  <a:lnTo>
                    <a:pt x="348" y="12"/>
                  </a:lnTo>
                  <a:lnTo>
                    <a:pt x="348" y="13"/>
                  </a:lnTo>
                  <a:lnTo>
                    <a:pt x="347" y="14"/>
                  </a:lnTo>
                  <a:lnTo>
                    <a:pt x="347" y="15"/>
                  </a:lnTo>
                  <a:lnTo>
                    <a:pt x="347" y="25"/>
                  </a:lnTo>
                  <a:lnTo>
                    <a:pt x="347" y="26"/>
                  </a:lnTo>
                  <a:lnTo>
                    <a:pt x="347" y="27"/>
                  </a:lnTo>
                  <a:lnTo>
                    <a:pt x="348" y="29"/>
                  </a:lnTo>
                  <a:lnTo>
                    <a:pt x="349" y="30"/>
                  </a:lnTo>
                  <a:lnTo>
                    <a:pt x="380" y="30"/>
                  </a:lnTo>
                  <a:lnTo>
                    <a:pt x="380" y="122"/>
                  </a:lnTo>
                  <a:lnTo>
                    <a:pt x="380" y="123"/>
                  </a:lnTo>
                  <a:lnTo>
                    <a:pt x="381" y="124"/>
                  </a:lnTo>
                  <a:lnTo>
                    <a:pt x="382" y="124"/>
                  </a:lnTo>
                  <a:lnTo>
                    <a:pt x="384" y="125"/>
                  </a:lnTo>
                  <a:lnTo>
                    <a:pt x="385" y="125"/>
                  </a:lnTo>
                  <a:lnTo>
                    <a:pt x="397" y="125"/>
                  </a:lnTo>
                  <a:lnTo>
                    <a:pt x="400" y="125"/>
                  </a:lnTo>
                  <a:lnTo>
                    <a:pt x="401" y="125"/>
                  </a:lnTo>
                  <a:lnTo>
                    <a:pt x="403" y="124"/>
                  </a:lnTo>
                  <a:lnTo>
                    <a:pt x="404" y="124"/>
                  </a:lnTo>
                  <a:lnTo>
                    <a:pt x="404" y="123"/>
                  </a:lnTo>
                  <a:lnTo>
                    <a:pt x="405" y="30"/>
                  </a:lnTo>
                  <a:lnTo>
                    <a:pt x="436" y="30"/>
                  </a:lnTo>
                  <a:lnTo>
                    <a:pt x="436" y="29"/>
                  </a:lnTo>
                  <a:lnTo>
                    <a:pt x="437" y="29"/>
                  </a:lnTo>
                  <a:lnTo>
                    <a:pt x="437" y="27"/>
                  </a:lnTo>
                  <a:lnTo>
                    <a:pt x="438" y="26"/>
                  </a:lnTo>
                  <a:lnTo>
                    <a:pt x="438" y="25"/>
                  </a:lnTo>
                  <a:lnTo>
                    <a:pt x="438" y="24"/>
                  </a:lnTo>
                  <a:lnTo>
                    <a:pt x="438" y="18"/>
                  </a:lnTo>
                  <a:moveTo>
                    <a:pt x="569" y="113"/>
                  </a:moveTo>
                  <a:lnTo>
                    <a:pt x="569" y="111"/>
                  </a:lnTo>
                  <a:lnTo>
                    <a:pt x="569" y="110"/>
                  </a:lnTo>
                  <a:lnTo>
                    <a:pt x="568" y="108"/>
                  </a:lnTo>
                  <a:lnTo>
                    <a:pt x="567" y="107"/>
                  </a:lnTo>
                  <a:lnTo>
                    <a:pt x="546" y="107"/>
                  </a:lnTo>
                  <a:lnTo>
                    <a:pt x="546" y="33"/>
                  </a:lnTo>
                  <a:lnTo>
                    <a:pt x="546" y="12"/>
                  </a:lnTo>
                  <a:lnTo>
                    <a:pt x="545" y="11"/>
                  </a:lnTo>
                  <a:lnTo>
                    <a:pt x="544" y="11"/>
                  </a:lnTo>
                  <a:lnTo>
                    <a:pt x="530" y="11"/>
                  </a:lnTo>
                  <a:lnTo>
                    <a:pt x="527" y="11"/>
                  </a:lnTo>
                  <a:lnTo>
                    <a:pt x="526" y="11"/>
                  </a:lnTo>
                  <a:lnTo>
                    <a:pt x="525" y="11"/>
                  </a:lnTo>
                  <a:lnTo>
                    <a:pt x="525" y="12"/>
                  </a:lnTo>
                  <a:lnTo>
                    <a:pt x="499" y="28"/>
                  </a:lnTo>
                  <a:lnTo>
                    <a:pt x="498" y="28"/>
                  </a:lnTo>
                  <a:lnTo>
                    <a:pt x="497" y="29"/>
                  </a:lnTo>
                  <a:lnTo>
                    <a:pt x="497" y="30"/>
                  </a:lnTo>
                  <a:lnTo>
                    <a:pt x="496" y="31"/>
                  </a:lnTo>
                  <a:lnTo>
                    <a:pt x="496" y="40"/>
                  </a:lnTo>
                  <a:lnTo>
                    <a:pt x="497" y="43"/>
                  </a:lnTo>
                  <a:lnTo>
                    <a:pt x="498" y="44"/>
                  </a:lnTo>
                  <a:lnTo>
                    <a:pt x="499" y="45"/>
                  </a:lnTo>
                  <a:lnTo>
                    <a:pt x="500" y="44"/>
                  </a:lnTo>
                  <a:lnTo>
                    <a:pt x="502" y="44"/>
                  </a:lnTo>
                  <a:lnTo>
                    <a:pt x="503" y="43"/>
                  </a:lnTo>
                  <a:lnTo>
                    <a:pt x="522" y="33"/>
                  </a:lnTo>
                  <a:lnTo>
                    <a:pt x="522" y="107"/>
                  </a:lnTo>
                  <a:lnTo>
                    <a:pt x="499" y="107"/>
                  </a:lnTo>
                  <a:lnTo>
                    <a:pt x="498" y="108"/>
                  </a:lnTo>
                  <a:lnTo>
                    <a:pt x="497" y="110"/>
                  </a:lnTo>
                  <a:lnTo>
                    <a:pt x="497" y="111"/>
                  </a:lnTo>
                  <a:lnTo>
                    <a:pt x="496" y="119"/>
                  </a:lnTo>
                  <a:lnTo>
                    <a:pt x="497" y="122"/>
                  </a:lnTo>
                  <a:lnTo>
                    <a:pt x="498" y="124"/>
                  </a:lnTo>
                  <a:lnTo>
                    <a:pt x="499" y="125"/>
                  </a:lnTo>
                  <a:lnTo>
                    <a:pt x="567" y="125"/>
                  </a:lnTo>
                  <a:lnTo>
                    <a:pt x="568" y="124"/>
                  </a:lnTo>
                  <a:lnTo>
                    <a:pt x="569" y="122"/>
                  </a:lnTo>
                  <a:lnTo>
                    <a:pt x="569" y="119"/>
                  </a:lnTo>
                  <a:lnTo>
                    <a:pt x="569" y="113"/>
                  </a:lnTo>
                  <a:moveTo>
                    <a:pt x="674" y="84"/>
                  </a:moveTo>
                  <a:lnTo>
                    <a:pt x="674" y="78"/>
                  </a:lnTo>
                  <a:lnTo>
                    <a:pt x="674" y="75"/>
                  </a:lnTo>
                  <a:lnTo>
                    <a:pt x="673" y="74"/>
                  </a:lnTo>
                  <a:lnTo>
                    <a:pt x="673" y="73"/>
                  </a:lnTo>
                  <a:lnTo>
                    <a:pt x="672" y="73"/>
                  </a:lnTo>
                  <a:lnTo>
                    <a:pt x="671" y="72"/>
                  </a:lnTo>
                  <a:lnTo>
                    <a:pt x="630" y="72"/>
                  </a:lnTo>
                  <a:lnTo>
                    <a:pt x="629" y="72"/>
                  </a:lnTo>
                  <a:lnTo>
                    <a:pt x="627" y="75"/>
                  </a:lnTo>
                  <a:lnTo>
                    <a:pt x="627" y="78"/>
                  </a:lnTo>
                  <a:lnTo>
                    <a:pt x="627" y="84"/>
                  </a:lnTo>
                  <a:lnTo>
                    <a:pt x="627" y="86"/>
                  </a:lnTo>
                  <a:lnTo>
                    <a:pt x="629" y="89"/>
                  </a:lnTo>
                  <a:lnTo>
                    <a:pt x="630" y="90"/>
                  </a:lnTo>
                  <a:lnTo>
                    <a:pt x="671" y="90"/>
                  </a:lnTo>
                  <a:lnTo>
                    <a:pt x="672" y="89"/>
                  </a:lnTo>
                  <a:lnTo>
                    <a:pt x="674" y="87"/>
                  </a:lnTo>
                  <a:lnTo>
                    <a:pt x="674" y="8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49" name="Picture 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3" y="3602"/>
              <a:ext cx="137" cy="156"/>
            </a:xfrm>
            <a:prstGeom prst="rect">
              <a:avLst/>
            </a:prstGeom>
            <a:noFill/>
            <a:extLst>
              <a:ext uri="{909E8E84-426E-40DD-AFC4-6F175D3DCCD1}">
                <a14:hiddenFill xmlns:a14="http://schemas.microsoft.com/office/drawing/2010/main">
                  <a:solidFill>
                    <a:srgbClr val="FFFFFF"/>
                  </a:solidFill>
                </a14:hiddenFill>
              </a:ext>
            </a:extLst>
          </p:spPr>
        </p:pic>
        <p:sp>
          <p:nvSpPr>
            <p:cNvPr id="50" name="Text Box 549"/>
            <p:cNvSpPr txBox="1">
              <a:spLocks noChangeArrowheads="1"/>
            </p:cNvSpPr>
            <p:nvPr/>
          </p:nvSpPr>
          <p:spPr bwMode="auto">
            <a:xfrm>
              <a:off x="5453" y="1918"/>
              <a:ext cx="10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30"/>
                </a:lnSpc>
                <a:spcAft>
                  <a:spcPts val="0"/>
                </a:spcAft>
              </a:pPr>
              <a:r>
                <a:rPr lang="en-US" sz="900" b="1" dirty="0">
                  <a:solidFill>
                    <a:srgbClr val="FFFFFF"/>
                  </a:solidFill>
                  <a:effectLst/>
                  <a:latin typeface="Arial Narrow" panose="020B0606020202030204" pitchFamily="34" charset="0"/>
                  <a:ea typeface="Calibri" panose="020F0502020204030204" pitchFamily="34" charset="0"/>
                </a:rPr>
                <a:t>VCE ENGLISH</a:t>
              </a:r>
              <a:endParaRPr lang="en-AU" sz="1100" dirty="0">
                <a:effectLst/>
                <a:latin typeface="Calibri" panose="020F0502020204030204" pitchFamily="34" charset="0"/>
                <a:ea typeface="Calibri" panose="020F0502020204030204" pitchFamily="34" charset="0"/>
              </a:endParaRPr>
            </a:p>
          </p:txBody>
        </p:sp>
        <p:sp>
          <p:nvSpPr>
            <p:cNvPr id="51" name="Text Box 548"/>
            <p:cNvSpPr txBox="1">
              <a:spLocks noChangeArrowheads="1"/>
            </p:cNvSpPr>
            <p:nvPr/>
          </p:nvSpPr>
          <p:spPr bwMode="auto">
            <a:xfrm>
              <a:off x="2021" y="3116"/>
              <a:ext cx="1626"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lnSpc>
                  <a:spcPts val="1080"/>
                </a:lnSpc>
                <a:spcAft>
                  <a:spcPts val="0"/>
                </a:spcAft>
              </a:pPr>
              <a:r>
                <a:rPr lang="en-US" sz="900" b="1" dirty="0">
                  <a:solidFill>
                    <a:srgbClr val="FFFFFF"/>
                  </a:solidFill>
                  <a:effectLst/>
                  <a:latin typeface="Arial Narrow" panose="020B0606020202030204" pitchFamily="34" charset="0"/>
                  <a:ea typeface="Calibri" panose="020F0502020204030204" pitchFamily="34" charset="0"/>
                </a:rPr>
                <a:t>ENGLISH</a:t>
              </a:r>
              <a:r>
                <a:rPr lang="en-US" sz="950" b="1" i="1" dirty="0">
                  <a:solidFill>
                    <a:srgbClr val="FFFFFF"/>
                  </a:solidFill>
                  <a:effectLst/>
                  <a:latin typeface="Myriad Web Pro Condensed" panose="020B0506030403020204" pitchFamily="34" charset="0"/>
                  <a:ea typeface="Calibri" panose="020F0502020204030204" pitchFamily="34" charset="0"/>
                </a:rPr>
                <a:t>/</a:t>
              </a:r>
              <a:endParaRPr lang="en-AU" sz="1100" dirty="0">
                <a:effectLst/>
                <a:latin typeface="Calibri" panose="020F0502020204030204" pitchFamily="34" charset="0"/>
                <a:ea typeface="Calibri" panose="020F0502020204030204" pitchFamily="34" charset="0"/>
              </a:endParaRPr>
            </a:p>
            <a:p>
              <a:pPr>
                <a:lnSpc>
                  <a:spcPct val="150000"/>
                </a:lnSpc>
                <a:spcAft>
                  <a:spcPts val="0"/>
                </a:spcAft>
              </a:pPr>
              <a:r>
                <a:rPr lang="en-US" sz="900" b="1" dirty="0" smtClean="0">
                  <a:solidFill>
                    <a:srgbClr val="FFFFFF"/>
                  </a:solidFill>
                  <a:effectLst/>
                  <a:latin typeface="Arial Narrow" panose="020B0606020202030204" pitchFamily="34" charset="0"/>
                  <a:ea typeface="Calibri" panose="020F0502020204030204" pitchFamily="34" charset="0"/>
                </a:rPr>
                <a:t>LITERATURE</a:t>
              </a:r>
              <a:r>
                <a:rPr lang="en-US" sz="900" b="1" i="1" dirty="0">
                  <a:solidFill>
                    <a:srgbClr val="FFFFFF"/>
                  </a:solidFill>
                  <a:latin typeface="Myriad Web Pro Condensed" panose="020B0506030403020204" pitchFamily="34" charset="0"/>
                  <a:ea typeface="Calibri" panose="020F0502020204030204" pitchFamily="34" charset="0"/>
                </a:rPr>
                <a:t> / </a:t>
              </a:r>
              <a:r>
                <a:rPr lang="en-US" sz="900" b="1" dirty="0" smtClean="0">
                  <a:solidFill>
                    <a:srgbClr val="FFFFFF"/>
                  </a:solidFill>
                  <a:latin typeface="Arial Narrow" panose="020B0606020202030204" pitchFamily="34" charset="0"/>
                  <a:ea typeface="Calibri" panose="020F0502020204030204" pitchFamily="34" charset="0"/>
                </a:rPr>
                <a:t>ENGLISH LANGUAGE</a:t>
              </a:r>
              <a:endParaRPr lang="en-AU" sz="1100" dirty="0">
                <a:effectLst/>
                <a:latin typeface="Calibri" panose="020F0502020204030204" pitchFamily="34" charset="0"/>
                <a:ea typeface="Calibri" panose="020F0502020204030204" pitchFamily="34" charset="0"/>
              </a:endParaRPr>
            </a:p>
          </p:txBody>
        </p:sp>
      </p:grpSp>
      <p:grpSp>
        <p:nvGrpSpPr>
          <p:cNvPr id="52" name="Group 51"/>
          <p:cNvGrpSpPr>
            <a:grpSpLocks/>
          </p:cNvGrpSpPr>
          <p:nvPr/>
        </p:nvGrpSpPr>
        <p:grpSpPr bwMode="auto">
          <a:xfrm>
            <a:off x="5580112" y="1844824"/>
            <a:ext cx="2001520" cy="786130"/>
            <a:chOff x="7625" y="1519"/>
            <a:chExt cx="3152" cy="1238"/>
          </a:xfrm>
        </p:grpSpPr>
        <p:sp>
          <p:nvSpPr>
            <p:cNvPr id="53" name="Freeform 52"/>
            <p:cNvSpPr>
              <a:spLocks/>
            </p:cNvSpPr>
            <p:nvPr/>
          </p:nvSpPr>
          <p:spPr bwMode="auto">
            <a:xfrm>
              <a:off x="7726" y="1557"/>
              <a:ext cx="3051" cy="1200"/>
            </a:xfrm>
            <a:custGeom>
              <a:avLst/>
              <a:gdLst>
                <a:gd name="T0" fmla="+- 0 10662 7726"/>
                <a:gd name="T1" fmla="*/ T0 w 3051"/>
                <a:gd name="T2" fmla="+- 0 1557 1557"/>
                <a:gd name="T3" fmla="*/ 1557 h 1200"/>
                <a:gd name="T4" fmla="+- 0 7839 7726"/>
                <a:gd name="T5" fmla="*/ T4 w 3051"/>
                <a:gd name="T6" fmla="+- 0 1557 1557"/>
                <a:gd name="T7" fmla="*/ 1557 h 1200"/>
                <a:gd name="T8" fmla="+- 0 7774 7726"/>
                <a:gd name="T9" fmla="*/ T8 w 3051"/>
                <a:gd name="T10" fmla="+- 0 1559 1557"/>
                <a:gd name="T11" fmla="*/ 1559 h 1200"/>
                <a:gd name="T12" fmla="+- 0 7740 7726"/>
                <a:gd name="T13" fmla="*/ T12 w 3051"/>
                <a:gd name="T14" fmla="+- 0 1571 1557"/>
                <a:gd name="T15" fmla="*/ 1571 h 1200"/>
                <a:gd name="T16" fmla="+- 0 7728 7726"/>
                <a:gd name="T17" fmla="*/ T16 w 3051"/>
                <a:gd name="T18" fmla="+- 0 1605 1557"/>
                <a:gd name="T19" fmla="*/ 1605 h 1200"/>
                <a:gd name="T20" fmla="+- 0 7726 7726"/>
                <a:gd name="T21" fmla="*/ T20 w 3051"/>
                <a:gd name="T22" fmla="+- 0 1671 1557"/>
                <a:gd name="T23" fmla="*/ 1671 h 1200"/>
                <a:gd name="T24" fmla="+- 0 7726 7726"/>
                <a:gd name="T25" fmla="*/ T24 w 3051"/>
                <a:gd name="T26" fmla="+- 0 2644 1557"/>
                <a:gd name="T27" fmla="*/ 2644 h 1200"/>
                <a:gd name="T28" fmla="+- 0 7728 7726"/>
                <a:gd name="T29" fmla="*/ T28 w 3051"/>
                <a:gd name="T30" fmla="+- 0 2709 1557"/>
                <a:gd name="T31" fmla="*/ 2709 h 1200"/>
                <a:gd name="T32" fmla="+- 0 7740 7726"/>
                <a:gd name="T33" fmla="*/ T32 w 3051"/>
                <a:gd name="T34" fmla="+- 0 2743 1557"/>
                <a:gd name="T35" fmla="*/ 2743 h 1200"/>
                <a:gd name="T36" fmla="+- 0 7774 7726"/>
                <a:gd name="T37" fmla="*/ T36 w 3051"/>
                <a:gd name="T38" fmla="+- 0 2755 1557"/>
                <a:gd name="T39" fmla="*/ 2755 h 1200"/>
                <a:gd name="T40" fmla="+- 0 7839 7726"/>
                <a:gd name="T41" fmla="*/ T40 w 3051"/>
                <a:gd name="T42" fmla="+- 0 2757 1557"/>
                <a:gd name="T43" fmla="*/ 2757 h 1200"/>
                <a:gd name="T44" fmla="+- 0 10662 7726"/>
                <a:gd name="T45" fmla="*/ T44 w 3051"/>
                <a:gd name="T46" fmla="+- 0 2757 1557"/>
                <a:gd name="T47" fmla="*/ 2757 h 1200"/>
                <a:gd name="T48" fmla="+- 0 10728 7726"/>
                <a:gd name="T49" fmla="*/ T48 w 3051"/>
                <a:gd name="T50" fmla="+- 0 2755 1557"/>
                <a:gd name="T51" fmla="*/ 2755 h 1200"/>
                <a:gd name="T52" fmla="+- 0 10761 7726"/>
                <a:gd name="T53" fmla="*/ T52 w 3051"/>
                <a:gd name="T54" fmla="+- 0 2743 1557"/>
                <a:gd name="T55" fmla="*/ 2743 h 1200"/>
                <a:gd name="T56" fmla="+- 0 10774 7726"/>
                <a:gd name="T57" fmla="*/ T56 w 3051"/>
                <a:gd name="T58" fmla="+- 0 2709 1557"/>
                <a:gd name="T59" fmla="*/ 2709 h 1200"/>
                <a:gd name="T60" fmla="+- 0 10776 7726"/>
                <a:gd name="T61" fmla="*/ T60 w 3051"/>
                <a:gd name="T62" fmla="+- 0 2644 1557"/>
                <a:gd name="T63" fmla="*/ 2644 h 1200"/>
                <a:gd name="T64" fmla="+- 0 10776 7726"/>
                <a:gd name="T65" fmla="*/ T64 w 3051"/>
                <a:gd name="T66" fmla="+- 0 1671 1557"/>
                <a:gd name="T67" fmla="*/ 1671 h 1200"/>
                <a:gd name="T68" fmla="+- 0 10774 7726"/>
                <a:gd name="T69" fmla="*/ T68 w 3051"/>
                <a:gd name="T70" fmla="+- 0 1605 1557"/>
                <a:gd name="T71" fmla="*/ 1605 h 1200"/>
                <a:gd name="T72" fmla="+- 0 10761 7726"/>
                <a:gd name="T73" fmla="*/ T72 w 3051"/>
                <a:gd name="T74" fmla="+- 0 1571 1557"/>
                <a:gd name="T75" fmla="*/ 1571 h 1200"/>
                <a:gd name="T76" fmla="+- 0 10728 7726"/>
                <a:gd name="T77" fmla="*/ T76 w 3051"/>
                <a:gd name="T78" fmla="+- 0 1559 1557"/>
                <a:gd name="T79" fmla="*/ 1559 h 1200"/>
                <a:gd name="T80" fmla="+- 0 10662 7726"/>
                <a:gd name="T81" fmla="*/ T80 w 3051"/>
                <a:gd name="T82" fmla="+- 0 1557 1557"/>
                <a:gd name="T83" fmla="*/ 1557 h 1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51" h="1200">
                  <a:moveTo>
                    <a:pt x="2936" y="0"/>
                  </a:moveTo>
                  <a:lnTo>
                    <a:pt x="113" y="0"/>
                  </a:lnTo>
                  <a:lnTo>
                    <a:pt x="48" y="2"/>
                  </a:lnTo>
                  <a:lnTo>
                    <a:pt x="14" y="14"/>
                  </a:lnTo>
                  <a:lnTo>
                    <a:pt x="2" y="48"/>
                  </a:lnTo>
                  <a:lnTo>
                    <a:pt x="0" y="114"/>
                  </a:lnTo>
                  <a:lnTo>
                    <a:pt x="0" y="1087"/>
                  </a:lnTo>
                  <a:lnTo>
                    <a:pt x="2" y="1152"/>
                  </a:lnTo>
                  <a:lnTo>
                    <a:pt x="14" y="1186"/>
                  </a:lnTo>
                  <a:lnTo>
                    <a:pt x="48" y="1198"/>
                  </a:lnTo>
                  <a:lnTo>
                    <a:pt x="113" y="1200"/>
                  </a:lnTo>
                  <a:lnTo>
                    <a:pt x="2936" y="1200"/>
                  </a:lnTo>
                  <a:lnTo>
                    <a:pt x="3002" y="1198"/>
                  </a:lnTo>
                  <a:lnTo>
                    <a:pt x="3035" y="1186"/>
                  </a:lnTo>
                  <a:lnTo>
                    <a:pt x="3048" y="1152"/>
                  </a:lnTo>
                  <a:lnTo>
                    <a:pt x="3050" y="1087"/>
                  </a:lnTo>
                  <a:lnTo>
                    <a:pt x="3050" y="114"/>
                  </a:lnTo>
                  <a:lnTo>
                    <a:pt x="3048" y="48"/>
                  </a:lnTo>
                  <a:lnTo>
                    <a:pt x="3035" y="14"/>
                  </a:lnTo>
                  <a:lnTo>
                    <a:pt x="3002" y="2"/>
                  </a:lnTo>
                  <a:lnTo>
                    <a:pt x="2936" y="0"/>
                  </a:lnTo>
                  <a:close/>
                </a:path>
              </a:pathLst>
            </a:custGeom>
            <a:solidFill>
              <a:srgbClr val="9492B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54" name="Picture 5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5" y="1519"/>
              <a:ext cx="3050" cy="1200"/>
            </a:xfrm>
            <a:prstGeom prst="rect">
              <a:avLst/>
            </a:prstGeom>
            <a:noFill/>
            <a:extLst>
              <a:ext uri="{909E8E84-426E-40DD-AFC4-6F175D3DCCD1}">
                <a14:hiddenFill xmlns:a14="http://schemas.microsoft.com/office/drawing/2010/main">
                  <a:solidFill>
                    <a:srgbClr val="FFFFFF"/>
                  </a:solidFill>
                </a14:hiddenFill>
              </a:ext>
            </a:extLst>
          </p:spPr>
        </p:pic>
        <p:sp>
          <p:nvSpPr>
            <p:cNvPr id="55" name="AutoShape 544"/>
            <p:cNvSpPr>
              <a:spLocks/>
            </p:cNvSpPr>
            <p:nvPr/>
          </p:nvSpPr>
          <p:spPr bwMode="auto">
            <a:xfrm>
              <a:off x="8755" y="2198"/>
              <a:ext cx="570" cy="156"/>
            </a:xfrm>
            <a:custGeom>
              <a:avLst/>
              <a:gdLst>
                <a:gd name="T0" fmla="+- 0 8775 8755"/>
                <a:gd name="T1" fmla="*/ T0 w 570"/>
                <a:gd name="T2" fmla="+- 0 2200 2198"/>
                <a:gd name="T3" fmla="*/ 2200 h 156"/>
                <a:gd name="T4" fmla="+- 0 8756 8755"/>
                <a:gd name="T5" fmla="*/ T4 w 570"/>
                <a:gd name="T6" fmla="+- 0 2263 2198"/>
                <a:gd name="T7" fmla="*/ 2263 h 156"/>
                <a:gd name="T8" fmla="+- 0 8764 8755"/>
                <a:gd name="T9" fmla="*/ T8 w 570"/>
                <a:gd name="T10" fmla="+- 0 2327 2198"/>
                <a:gd name="T11" fmla="*/ 2327 h 156"/>
                <a:gd name="T12" fmla="+- 0 8777 8755"/>
                <a:gd name="T13" fmla="*/ T12 w 570"/>
                <a:gd name="T14" fmla="+- 0 2353 2198"/>
                <a:gd name="T15" fmla="*/ 2353 h 156"/>
                <a:gd name="T16" fmla="+- 0 8795 8755"/>
                <a:gd name="T17" fmla="*/ T16 w 570"/>
                <a:gd name="T18" fmla="+- 0 2349 2198"/>
                <a:gd name="T19" fmla="*/ 2349 h 156"/>
                <a:gd name="T20" fmla="+- 0 8781 8755"/>
                <a:gd name="T21" fmla="*/ T20 w 570"/>
                <a:gd name="T22" fmla="+- 0 2250 2198"/>
                <a:gd name="T23" fmla="*/ 2250 h 156"/>
                <a:gd name="T24" fmla="+- 0 8793 8755"/>
                <a:gd name="T25" fmla="*/ T24 w 570"/>
                <a:gd name="T26" fmla="+- 0 2199 2198"/>
                <a:gd name="T27" fmla="*/ 2199 h 156"/>
                <a:gd name="T28" fmla="+- 0 8818 8755"/>
                <a:gd name="T29" fmla="*/ T28 w 570"/>
                <a:gd name="T30" fmla="+- 0 2210 2198"/>
                <a:gd name="T31" fmla="*/ 2210 h 156"/>
                <a:gd name="T32" fmla="+- 0 8825 8755"/>
                <a:gd name="T33" fmla="*/ T32 w 570"/>
                <a:gd name="T34" fmla="+- 0 2311 2198"/>
                <a:gd name="T35" fmla="*/ 2311 h 156"/>
                <a:gd name="T36" fmla="+- 0 8892 8755"/>
                <a:gd name="T37" fmla="*/ T36 w 570"/>
                <a:gd name="T38" fmla="+- 0 2320 2198"/>
                <a:gd name="T39" fmla="*/ 2320 h 156"/>
                <a:gd name="T40" fmla="+- 0 8849 8755"/>
                <a:gd name="T41" fmla="*/ T40 w 570"/>
                <a:gd name="T42" fmla="+- 0 2302 2198"/>
                <a:gd name="T43" fmla="*/ 2302 h 156"/>
                <a:gd name="T44" fmla="+- 0 8839 8755"/>
                <a:gd name="T45" fmla="*/ T44 w 570"/>
                <a:gd name="T46" fmla="+- 0 2210 2198"/>
                <a:gd name="T47" fmla="*/ 2210 h 156"/>
                <a:gd name="T48" fmla="+- 0 8893 8755"/>
                <a:gd name="T49" fmla="*/ T48 w 570"/>
                <a:gd name="T50" fmla="+- 0 2209 2198"/>
                <a:gd name="T51" fmla="*/ 2209 h 156"/>
                <a:gd name="T52" fmla="+- 0 8885 8755"/>
                <a:gd name="T53" fmla="*/ T52 w 570"/>
                <a:gd name="T54" fmla="+- 0 2297 2198"/>
                <a:gd name="T55" fmla="*/ 2297 h 156"/>
                <a:gd name="T56" fmla="+- 0 8913 8755"/>
                <a:gd name="T57" fmla="*/ T56 w 570"/>
                <a:gd name="T58" fmla="+- 0 2294 2198"/>
                <a:gd name="T59" fmla="*/ 2294 h 156"/>
                <a:gd name="T60" fmla="+- 0 8909 8755"/>
                <a:gd name="T61" fmla="*/ T60 w 570"/>
                <a:gd name="T62" fmla="+- 0 2209 2198"/>
                <a:gd name="T63" fmla="*/ 2209 h 156"/>
                <a:gd name="T64" fmla="+- 0 8939 8755"/>
                <a:gd name="T65" fmla="*/ T64 w 570"/>
                <a:gd name="T66" fmla="+- 0 2321 2198"/>
                <a:gd name="T67" fmla="*/ 2321 h 156"/>
                <a:gd name="T68" fmla="+- 0 8957 8755"/>
                <a:gd name="T69" fmla="*/ T68 w 570"/>
                <a:gd name="T70" fmla="+- 0 2323 2198"/>
                <a:gd name="T71" fmla="*/ 2323 h 156"/>
                <a:gd name="T72" fmla="+- 0 8985 8755"/>
                <a:gd name="T73" fmla="*/ T72 w 570"/>
                <a:gd name="T74" fmla="+- 0 2235 2198"/>
                <a:gd name="T75" fmla="*/ 2235 h 156"/>
                <a:gd name="T76" fmla="+- 0 8968 8755"/>
                <a:gd name="T77" fmla="*/ T76 w 570"/>
                <a:gd name="T78" fmla="+- 0 2210 2198"/>
                <a:gd name="T79" fmla="*/ 2210 h 156"/>
                <a:gd name="T80" fmla="+- 0 8967 8755"/>
                <a:gd name="T81" fmla="*/ T80 w 570"/>
                <a:gd name="T82" fmla="+- 0 2249 2198"/>
                <a:gd name="T83" fmla="*/ 2249 h 156"/>
                <a:gd name="T84" fmla="+- 0 9006 8755"/>
                <a:gd name="T85" fmla="*/ T84 w 570"/>
                <a:gd name="T86" fmla="+- 0 2319 2198"/>
                <a:gd name="T87" fmla="*/ 2319 h 156"/>
                <a:gd name="T88" fmla="+- 0 9034 8755"/>
                <a:gd name="T89" fmla="*/ T88 w 570"/>
                <a:gd name="T90" fmla="+- 0 2322 2198"/>
                <a:gd name="T91" fmla="*/ 2322 h 156"/>
                <a:gd name="T92" fmla="+- 0 9013 8755"/>
                <a:gd name="T93" fmla="*/ T92 w 570"/>
                <a:gd name="T94" fmla="+- 0 2287 2198"/>
                <a:gd name="T95" fmla="*/ 2287 h 156"/>
                <a:gd name="T96" fmla="+- 0 9018 8755"/>
                <a:gd name="T97" fmla="*/ T96 w 570"/>
                <a:gd name="T98" fmla="+- 0 2210 2198"/>
                <a:gd name="T99" fmla="*/ 2210 h 156"/>
                <a:gd name="T100" fmla="+- 0 9037 8755"/>
                <a:gd name="T101" fmla="*/ T100 w 570"/>
                <a:gd name="T102" fmla="+- 0 2292 2198"/>
                <a:gd name="T103" fmla="*/ 2292 h 156"/>
                <a:gd name="T104" fmla="+- 0 9071 8755"/>
                <a:gd name="T105" fmla="*/ T104 w 570"/>
                <a:gd name="T106" fmla="+- 0 2209 2198"/>
                <a:gd name="T107" fmla="*/ 2209 h 156"/>
                <a:gd name="T108" fmla="+- 0 9064 8755"/>
                <a:gd name="T109" fmla="*/ T108 w 570"/>
                <a:gd name="T110" fmla="+- 0 2322 2198"/>
                <a:gd name="T111" fmla="*/ 2322 h 156"/>
                <a:gd name="T112" fmla="+- 0 9086 8755"/>
                <a:gd name="T113" fmla="*/ T112 w 570"/>
                <a:gd name="T114" fmla="+- 0 2322 2198"/>
                <a:gd name="T115" fmla="*/ 2322 h 156"/>
                <a:gd name="T116" fmla="+- 0 9083 8755"/>
                <a:gd name="T117" fmla="*/ T116 w 570"/>
                <a:gd name="T118" fmla="+- 0 2209 2198"/>
                <a:gd name="T119" fmla="*/ 2209 h 156"/>
                <a:gd name="T120" fmla="+- 0 9102 8755"/>
                <a:gd name="T121" fmla="*/ T120 w 570"/>
                <a:gd name="T122" fmla="+- 0 2213 2198"/>
                <a:gd name="T123" fmla="*/ 2213 h 156"/>
                <a:gd name="T124" fmla="+- 0 9135 8755"/>
                <a:gd name="T125" fmla="*/ T124 w 570"/>
                <a:gd name="T126" fmla="+- 0 2228 2198"/>
                <a:gd name="T127" fmla="*/ 2228 h 156"/>
                <a:gd name="T128" fmla="+- 0 9152 8755"/>
                <a:gd name="T129" fmla="*/ T128 w 570"/>
                <a:gd name="T130" fmla="+- 0 2323 2198"/>
                <a:gd name="T131" fmla="*/ 2323 h 156"/>
                <a:gd name="T132" fmla="+- 0 9191 8755"/>
                <a:gd name="T133" fmla="*/ T132 w 570"/>
                <a:gd name="T134" fmla="+- 0 2228 2198"/>
                <a:gd name="T135" fmla="*/ 2228 h 156"/>
                <a:gd name="T136" fmla="+- 0 9193 8755"/>
                <a:gd name="T137" fmla="*/ T136 w 570"/>
                <a:gd name="T138" fmla="+- 0 2215 2198"/>
                <a:gd name="T139" fmla="*/ 2215 h 156"/>
                <a:gd name="T140" fmla="+- 0 9247 8755"/>
                <a:gd name="T141" fmla="*/ T140 w 570"/>
                <a:gd name="T142" fmla="+- 0 2299 2198"/>
                <a:gd name="T143" fmla="*/ 2299 h 156"/>
                <a:gd name="T144" fmla="+- 0 9247 8755"/>
                <a:gd name="T145" fmla="*/ T144 w 570"/>
                <a:gd name="T146" fmla="+- 0 2317 2198"/>
                <a:gd name="T147" fmla="*/ 2317 h 156"/>
                <a:gd name="T148" fmla="+- 0 9264 8755"/>
                <a:gd name="T149" fmla="*/ T148 w 570"/>
                <a:gd name="T150" fmla="+- 0 2324 2198"/>
                <a:gd name="T151" fmla="*/ 2324 h 156"/>
                <a:gd name="T152" fmla="+- 0 9316 8755"/>
                <a:gd name="T153" fmla="*/ T152 w 570"/>
                <a:gd name="T154" fmla="+- 0 2313 2198"/>
                <a:gd name="T155" fmla="*/ 2313 h 156"/>
                <a:gd name="T156" fmla="+- 0 9255 8755"/>
                <a:gd name="T157" fmla="*/ T156 w 570"/>
                <a:gd name="T158" fmla="+- 0 2302 2198"/>
                <a:gd name="T159" fmla="*/ 2302 h 156"/>
                <a:gd name="T160" fmla="+- 0 9286 8755"/>
                <a:gd name="T161" fmla="*/ T160 w 570"/>
                <a:gd name="T162" fmla="+- 0 2227 2198"/>
                <a:gd name="T163" fmla="*/ 2227 h 156"/>
                <a:gd name="T164" fmla="+- 0 9293 8755"/>
                <a:gd name="T165" fmla="*/ T164 w 570"/>
                <a:gd name="T166" fmla="+- 0 2244 2198"/>
                <a:gd name="T167" fmla="*/ 2244 h 156"/>
                <a:gd name="T168" fmla="+- 0 9259 8755"/>
                <a:gd name="T169" fmla="*/ T168 w 570"/>
                <a:gd name="T170" fmla="+- 0 2257 2198"/>
                <a:gd name="T171" fmla="*/ 2257 h 156"/>
                <a:gd name="T172" fmla="+- 0 9257 8755"/>
                <a:gd name="T173" fmla="*/ T172 w 570"/>
                <a:gd name="T174" fmla="+- 0 2271 2198"/>
                <a:gd name="T175" fmla="*/ 2271 h 156"/>
                <a:gd name="T176" fmla="+- 0 9289 8755"/>
                <a:gd name="T177" fmla="*/ T176 w 570"/>
                <a:gd name="T178" fmla="+- 0 2277 2198"/>
                <a:gd name="T179" fmla="*/ 2277 h 156"/>
                <a:gd name="T180" fmla="+- 0 9295 8755"/>
                <a:gd name="T181" fmla="*/ T180 w 570"/>
                <a:gd name="T182" fmla="+- 0 2299 2198"/>
                <a:gd name="T183" fmla="*/ 2299 h 156"/>
                <a:gd name="T184" fmla="+- 0 9324 8755"/>
                <a:gd name="T185" fmla="*/ T184 w 570"/>
                <a:gd name="T186" fmla="+- 0 2300 2198"/>
                <a:gd name="T187" fmla="*/ 2300 h 156"/>
                <a:gd name="T188" fmla="+- 0 9313 8755"/>
                <a:gd name="T189" fmla="*/ T188 w 570"/>
                <a:gd name="T190" fmla="+- 0 2268 2198"/>
                <a:gd name="T191" fmla="*/ 2268 h 156"/>
                <a:gd name="T192" fmla="+- 0 9310 8755"/>
                <a:gd name="T193" fmla="*/ T192 w 570"/>
                <a:gd name="T194" fmla="+- 0 2258 2198"/>
                <a:gd name="T195" fmla="*/ 2258 h 156"/>
                <a:gd name="T196" fmla="+- 0 9319 8755"/>
                <a:gd name="T197" fmla="*/ T196 w 570"/>
                <a:gd name="T198" fmla="+- 0 2227 2198"/>
                <a:gd name="T199" fmla="*/ 2227 h 156"/>
                <a:gd name="T200" fmla="+- 0 9259 8755"/>
                <a:gd name="T201" fmla="*/ T200 w 570"/>
                <a:gd name="T202" fmla="+- 0 2212 2198"/>
                <a:gd name="T203" fmla="*/ 2212 h 156"/>
                <a:gd name="T204" fmla="+- 0 9249 8755"/>
                <a:gd name="T205" fmla="*/ T204 w 570"/>
                <a:gd name="T206" fmla="+- 0 2219 2198"/>
                <a:gd name="T207" fmla="*/ 2219 h 156"/>
                <a:gd name="T208" fmla="+- 0 9249 8755"/>
                <a:gd name="T209" fmla="*/ T208 w 570"/>
                <a:gd name="T210" fmla="+- 0 2234 2198"/>
                <a:gd name="T211" fmla="*/ 2234 h 156"/>
                <a:gd name="T212" fmla="+- 0 9265 8755"/>
                <a:gd name="T213" fmla="*/ T212 w 570"/>
                <a:gd name="T214" fmla="+- 0 2228 2198"/>
                <a:gd name="T215" fmla="*/ 2228 h 156"/>
                <a:gd name="T216" fmla="+- 0 9304 8755"/>
                <a:gd name="T217" fmla="*/ T216 w 570"/>
                <a:gd name="T218" fmla="+- 0 2210 2198"/>
                <a:gd name="T219" fmla="*/ 2210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570" h="156">
                  <a:moveTo>
                    <a:pt x="26" y="0"/>
                  </a:moveTo>
                  <a:lnTo>
                    <a:pt x="23" y="0"/>
                  </a:lnTo>
                  <a:lnTo>
                    <a:pt x="22" y="1"/>
                  </a:lnTo>
                  <a:lnTo>
                    <a:pt x="21" y="1"/>
                  </a:lnTo>
                  <a:lnTo>
                    <a:pt x="20" y="1"/>
                  </a:lnTo>
                  <a:lnTo>
                    <a:pt x="20" y="2"/>
                  </a:lnTo>
                  <a:lnTo>
                    <a:pt x="17" y="8"/>
                  </a:lnTo>
                  <a:lnTo>
                    <a:pt x="14" y="14"/>
                  </a:lnTo>
                  <a:lnTo>
                    <a:pt x="9" y="27"/>
                  </a:lnTo>
                  <a:lnTo>
                    <a:pt x="7" y="33"/>
                  </a:lnTo>
                  <a:lnTo>
                    <a:pt x="4" y="45"/>
                  </a:lnTo>
                  <a:lnTo>
                    <a:pt x="3" y="52"/>
                  </a:lnTo>
                  <a:lnTo>
                    <a:pt x="1" y="65"/>
                  </a:lnTo>
                  <a:lnTo>
                    <a:pt x="0" y="71"/>
                  </a:lnTo>
                  <a:lnTo>
                    <a:pt x="0" y="84"/>
                  </a:lnTo>
                  <a:lnTo>
                    <a:pt x="1" y="91"/>
                  </a:lnTo>
                  <a:lnTo>
                    <a:pt x="2" y="104"/>
                  </a:lnTo>
                  <a:lnTo>
                    <a:pt x="4" y="110"/>
                  </a:lnTo>
                  <a:lnTo>
                    <a:pt x="7" y="123"/>
                  </a:lnTo>
                  <a:lnTo>
                    <a:pt x="9" y="129"/>
                  </a:lnTo>
                  <a:lnTo>
                    <a:pt x="14" y="141"/>
                  </a:lnTo>
                  <a:lnTo>
                    <a:pt x="17" y="147"/>
                  </a:lnTo>
                  <a:lnTo>
                    <a:pt x="20" y="153"/>
                  </a:lnTo>
                  <a:lnTo>
                    <a:pt x="20" y="154"/>
                  </a:lnTo>
                  <a:lnTo>
                    <a:pt x="21" y="154"/>
                  </a:lnTo>
                  <a:lnTo>
                    <a:pt x="22" y="155"/>
                  </a:lnTo>
                  <a:lnTo>
                    <a:pt x="24" y="156"/>
                  </a:lnTo>
                  <a:lnTo>
                    <a:pt x="35" y="156"/>
                  </a:lnTo>
                  <a:lnTo>
                    <a:pt x="38" y="155"/>
                  </a:lnTo>
                  <a:lnTo>
                    <a:pt x="39" y="155"/>
                  </a:lnTo>
                  <a:lnTo>
                    <a:pt x="40" y="154"/>
                  </a:lnTo>
                  <a:lnTo>
                    <a:pt x="40" y="151"/>
                  </a:lnTo>
                  <a:lnTo>
                    <a:pt x="40" y="150"/>
                  </a:lnTo>
                  <a:lnTo>
                    <a:pt x="35" y="139"/>
                  </a:lnTo>
                  <a:lnTo>
                    <a:pt x="31" y="127"/>
                  </a:lnTo>
                  <a:lnTo>
                    <a:pt x="26" y="103"/>
                  </a:lnTo>
                  <a:lnTo>
                    <a:pt x="24" y="91"/>
                  </a:lnTo>
                  <a:lnTo>
                    <a:pt x="24" y="65"/>
                  </a:lnTo>
                  <a:lnTo>
                    <a:pt x="26" y="52"/>
                  </a:lnTo>
                  <a:lnTo>
                    <a:pt x="31" y="28"/>
                  </a:lnTo>
                  <a:lnTo>
                    <a:pt x="35" y="16"/>
                  </a:lnTo>
                  <a:lnTo>
                    <a:pt x="40" y="5"/>
                  </a:lnTo>
                  <a:lnTo>
                    <a:pt x="40" y="4"/>
                  </a:lnTo>
                  <a:lnTo>
                    <a:pt x="40" y="2"/>
                  </a:lnTo>
                  <a:lnTo>
                    <a:pt x="40" y="1"/>
                  </a:lnTo>
                  <a:lnTo>
                    <a:pt x="38" y="1"/>
                  </a:lnTo>
                  <a:lnTo>
                    <a:pt x="37" y="0"/>
                  </a:lnTo>
                  <a:lnTo>
                    <a:pt x="36" y="0"/>
                  </a:lnTo>
                  <a:lnTo>
                    <a:pt x="26" y="0"/>
                  </a:lnTo>
                  <a:close/>
                  <a:moveTo>
                    <a:pt x="69" y="11"/>
                  </a:moveTo>
                  <a:lnTo>
                    <a:pt x="66" y="11"/>
                  </a:lnTo>
                  <a:lnTo>
                    <a:pt x="65" y="11"/>
                  </a:lnTo>
                  <a:lnTo>
                    <a:pt x="63" y="12"/>
                  </a:lnTo>
                  <a:lnTo>
                    <a:pt x="62" y="12"/>
                  </a:lnTo>
                  <a:lnTo>
                    <a:pt x="61" y="13"/>
                  </a:lnTo>
                  <a:lnTo>
                    <a:pt x="61" y="14"/>
                  </a:lnTo>
                  <a:lnTo>
                    <a:pt x="61" y="91"/>
                  </a:lnTo>
                  <a:lnTo>
                    <a:pt x="62" y="97"/>
                  </a:lnTo>
                  <a:lnTo>
                    <a:pt x="67" y="108"/>
                  </a:lnTo>
                  <a:lnTo>
                    <a:pt x="70" y="113"/>
                  </a:lnTo>
                  <a:lnTo>
                    <a:pt x="78" y="120"/>
                  </a:lnTo>
                  <a:lnTo>
                    <a:pt x="83" y="123"/>
                  </a:lnTo>
                  <a:lnTo>
                    <a:pt x="95" y="126"/>
                  </a:lnTo>
                  <a:lnTo>
                    <a:pt x="102" y="127"/>
                  </a:lnTo>
                  <a:lnTo>
                    <a:pt x="117" y="127"/>
                  </a:lnTo>
                  <a:lnTo>
                    <a:pt x="124" y="126"/>
                  </a:lnTo>
                  <a:lnTo>
                    <a:pt x="137" y="122"/>
                  </a:lnTo>
                  <a:lnTo>
                    <a:pt x="142" y="119"/>
                  </a:lnTo>
                  <a:lnTo>
                    <a:pt x="150" y="112"/>
                  </a:lnTo>
                  <a:lnTo>
                    <a:pt x="152" y="108"/>
                  </a:lnTo>
                  <a:lnTo>
                    <a:pt x="106" y="108"/>
                  </a:lnTo>
                  <a:lnTo>
                    <a:pt x="103" y="107"/>
                  </a:lnTo>
                  <a:lnTo>
                    <a:pt x="97" y="105"/>
                  </a:lnTo>
                  <a:lnTo>
                    <a:pt x="94" y="104"/>
                  </a:lnTo>
                  <a:lnTo>
                    <a:pt x="90" y="99"/>
                  </a:lnTo>
                  <a:lnTo>
                    <a:pt x="88" y="97"/>
                  </a:lnTo>
                  <a:lnTo>
                    <a:pt x="86" y="90"/>
                  </a:lnTo>
                  <a:lnTo>
                    <a:pt x="86" y="87"/>
                  </a:lnTo>
                  <a:lnTo>
                    <a:pt x="85" y="83"/>
                  </a:lnTo>
                  <a:lnTo>
                    <a:pt x="85" y="13"/>
                  </a:lnTo>
                  <a:lnTo>
                    <a:pt x="84" y="12"/>
                  </a:lnTo>
                  <a:lnTo>
                    <a:pt x="82" y="11"/>
                  </a:lnTo>
                  <a:lnTo>
                    <a:pt x="81" y="11"/>
                  </a:lnTo>
                  <a:lnTo>
                    <a:pt x="69" y="11"/>
                  </a:lnTo>
                  <a:close/>
                  <a:moveTo>
                    <a:pt x="142" y="11"/>
                  </a:moveTo>
                  <a:lnTo>
                    <a:pt x="139" y="11"/>
                  </a:lnTo>
                  <a:lnTo>
                    <a:pt x="138" y="11"/>
                  </a:lnTo>
                  <a:lnTo>
                    <a:pt x="136" y="12"/>
                  </a:lnTo>
                  <a:lnTo>
                    <a:pt x="135" y="13"/>
                  </a:lnTo>
                  <a:lnTo>
                    <a:pt x="135" y="87"/>
                  </a:lnTo>
                  <a:lnTo>
                    <a:pt x="134" y="90"/>
                  </a:lnTo>
                  <a:lnTo>
                    <a:pt x="132" y="97"/>
                  </a:lnTo>
                  <a:lnTo>
                    <a:pt x="130" y="99"/>
                  </a:lnTo>
                  <a:lnTo>
                    <a:pt x="126" y="104"/>
                  </a:lnTo>
                  <a:lnTo>
                    <a:pt x="123" y="105"/>
                  </a:lnTo>
                  <a:lnTo>
                    <a:pt x="117" y="107"/>
                  </a:lnTo>
                  <a:lnTo>
                    <a:pt x="114" y="108"/>
                  </a:lnTo>
                  <a:lnTo>
                    <a:pt x="152" y="108"/>
                  </a:lnTo>
                  <a:lnTo>
                    <a:pt x="153" y="107"/>
                  </a:lnTo>
                  <a:lnTo>
                    <a:pt x="158" y="96"/>
                  </a:lnTo>
                  <a:lnTo>
                    <a:pt x="159" y="90"/>
                  </a:lnTo>
                  <a:lnTo>
                    <a:pt x="159" y="14"/>
                  </a:lnTo>
                  <a:lnTo>
                    <a:pt x="158" y="13"/>
                  </a:lnTo>
                  <a:lnTo>
                    <a:pt x="158" y="12"/>
                  </a:lnTo>
                  <a:lnTo>
                    <a:pt x="157" y="12"/>
                  </a:lnTo>
                  <a:lnTo>
                    <a:pt x="155" y="11"/>
                  </a:lnTo>
                  <a:lnTo>
                    <a:pt x="154" y="11"/>
                  </a:lnTo>
                  <a:lnTo>
                    <a:pt x="142" y="11"/>
                  </a:lnTo>
                  <a:close/>
                  <a:moveTo>
                    <a:pt x="208" y="11"/>
                  </a:moveTo>
                  <a:lnTo>
                    <a:pt x="190" y="11"/>
                  </a:lnTo>
                  <a:lnTo>
                    <a:pt x="188" y="12"/>
                  </a:lnTo>
                  <a:lnTo>
                    <a:pt x="184" y="15"/>
                  </a:lnTo>
                  <a:lnTo>
                    <a:pt x="184" y="17"/>
                  </a:lnTo>
                  <a:lnTo>
                    <a:pt x="184" y="123"/>
                  </a:lnTo>
                  <a:lnTo>
                    <a:pt x="184" y="124"/>
                  </a:lnTo>
                  <a:lnTo>
                    <a:pt x="185" y="124"/>
                  </a:lnTo>
                  <a:lnTo>
                    <a:pt x="187" y="125"/>
                  </a:lnTo>
                  <a:lnTo>
                    <a:pt x="188" y="125"/>
                  </a:lnTo>
                  <a:lnTo>
                    <a:pt x="198" y="125"/>
                  </a:lnTo>
                  <a:lnTo>
                    <a:pt x="201" y="125"/>
                  </a:lnTo>
                  <a:lnTo>
                    <a:pt x="202" y="125"/>
                  </a:lnTo>
                  <a:lnTo>
                    <a:pt x="204" y="124"/>
                  </a:lnTo>
                  <a:lnTo>
                    <a:pt x="205" y="124"/>
                  </a:lnTo>
                  <a:lnTo>
                    <a:pt x="205" y="123"/>
                  </a:lnTo>
                  <a:lnTo>
                    <a:pt x="205" y="49"/>
                  </a:lnTo>
                  <a:lnTo>
                    <a:pt x="205" y="40"/>
                  </a:lnTo>
                  <a:lnTo>
                    <a:pt x="205" y="37"/>
                  </a:lnTo>
                  <a:lnTo>
                    <a:pt x="230" y="37"/>
                  </a:lnTo>
                  <a:lnTo>
                    <a:pt x="223" y="23"/>
                  </a:lnTo>
                  <a:lnTo>
                    <a:pt x="221" y="21"/>
                  </a:lnTo>
                  <a:lnTo>
                    <a:pt x="220" y="19"/>
                  </a:lnTo>
                  <a:lnTo>
                    <a:pt x="218" y="16"/>
                  </a:lnTo>
                  <a:lnTo>
                    <a:pt x="217" y="15"/>
                  </a:lnTo>
                  <a:lnTo>
                    <a:pt x="214" y="13"/>
                  </a:lnTo>
                  <a:lnTo>
                    <a:pt x="213" y="12"/>
                  </a:lnTo>
                  <a:lnTo>
                    <a:pt x="210" y="11"/>
                  </a:lnTo>
                  <a:lnTo>
                    <a:pt x="208" y="11"/>
                  </a:lnTo>
                  <a:close/>
                  <a:moveTo>
                    <a:pt x="230" y="37"/>
                  </a:moveTo>
                  <a:lnTo>
                    <a:pt x="205" y="37"/>
                  </a:lnTo>
                  <a:lnTo>
                    <a:pt x="206" y="40"/>
                  </a:lnTo>
                  <a:lnTo>
                    <a:pt x="208" y="44"/>
                  </a:lnTo>
                  <a:lnTo>
                    <a:pt x="212" y="51"/>
                  </a:lnTo>
                  <a:lnTo>
                    <a:pt x="213" y="54"/>
                  </a:lnTo>
                  <a:lnTo>
                    <a:pt x="215" y="58"/>
                  </a:lnTo>
                  <a:lnTo>
                    <a:pt x="245" y="111"/>
                  </a:lnTo>
                  <a:lnTo>
                    <a:pt x="246" y="114"/>
                  </a:lnTo>
                  <a:lnTo>
                    <a:pt x="248" y="116"/>
                  </a:lnTo>
                  <a:lnTo>
                    <a:pt x="250" y="120"/>
                  </a:lnTo>
                  <a:lnTo>
                    <a:pt x="251" y="121"/>
                  </a:lnTo>
                  <a:lnTo>
                    <a:pt x="254" y="123"/>
                  </a:lnTo>
                  <a:lnTo>
                    <a:pt x="255" y="124"/>
                  </a:lnTo>
                  <a:lnTo>
                    <a:pt x="259" y="125"/>
                  </a:lnTo>
                  <a:lnTo>
                    <a:pt x="260" y="125"/>
                  </a:lnTo>
                  <a:lnTo>
                    <a:pt x="275" y="125"/>
                  </a:lnTo>
                  <a:lnTo>
                    <a:pt x="278" y="124"/>
                  </a:lnTo>
                  <a:lnTo>
                    <a:pt x="279" y="124"/>
                  </a:lnTo>
                  <a:lnTo>
                    <a:pt x="280" y="122"/>
                  </a:lnTo>
                  <a:lnTo>
                    <a:pt x="281" y="122"/>
                  </a:lnTo>
                  <a:lnTo>
                    <a:pt x="282" y="119"/>
                  </a:lnTo>
                  <a:lnTo>
                    <a:pt x="282" y="118"/>
                  </a:lnTo>
                  <a:lnTo>
                    <a:pt x="282" y="94"/>
                  </a:lnTo>
                  <a:lnTo>
                    <a:pt x="261" y="94"/>
                  </a:lnTo>
                  <a:lnTo>
                    <a:pt x="258" y="89"/>
                  </a:lnTo>
                  <a:lnTo>
                    <a:pt x="252" y="77"/>
                  </a:lnTo>
                  <a:lnTo>
                    <a:pt x="251" y="75"/>
                  </a:lnTo>
                  <a:lnTo>
                    <a:pt x="246" y="65"/>
                  </a:lnTo>
                  <a:lnTo>
                    <a:pt x="230" y="37"/>
                  </a:lnTo>
                  <a:close/>
                  <a:moveTo>
                    <a:pt x="267" y="11"/>
                  </a:moveTo>
                  <a:lnTo>
                    <a:pt x="265" y="11"/>
                  </a:lnTo>
                  <a:lnTo>
                    <a:pt x="263" y="12"/>
                  </a:lnTo>
                  <a:lnTo>
                    <a:pt x="262" y="12"/>
                  </a:lnTo>
                  <a:lnTo>
                    <a:pt x="261" y="13"/>
                  </a:lnTo>
                  <a:lnTo>
                    <a:pt x="260" y="14"/>
                  </a:lnTo>
                  <a:lnTo>
                    <a:pt x="260" y="75"/>
                  </a:lnTo>
                  <a:lnTo>
                    <a:pt x="260" y="85"/>
                  </a:lnTo>
                  <a:lnTo>
                    <a:pt x="261" y="94"/>
                  </a:lnTo>
                  <a:lnTo>
                    <a:pt x="282" y="94"/>
                  </a:lnTo>
                  <a:lnTo>
                    <a:pt x="282" y="14"/>
                  </a:lnTo>
                  <a:lnTo>
                    <a:pt x="281" y="13"/>
                  </a:lnTo>
                  <a:lnTo>
                    <a:pt x="281" y="12"/>
                  </a:lnTo>
                  <a:lnTo>
                    <a:pt x="279" y="12"/>
                  </a:lnTo>
                  <a:lnTo>
                    <a:pt x="278" y="11"/>
                  </a:lnTo>
                  <a:lnTo>
                    <a:pt x="267" y="11"/>
                  </a:lnTo>
                  <a:close/>
                  <a:moveTo>
                    <a:pt x="316" y="11"/>
                  </a:moveTo>
                  <a:lnTo>
                    <a:pt x="313" y="11"/>
                  </a:lnTo>
                  <a:lnTo>
                    <a:pt x="312" y="11"/>
                  </a:lnTo>
                  <a:lnTo>
                    <a:pt x="310" y="12"/>
                  </a:lnTo>
                  <a:lnTo>
                    <a:pt x="309" y="12"/>
                  </a:lnTo>
                  <a:lnTo>
                    <a:pt x="309" y="13"/>
                  </a:lnTo>
                  <a:lnTo>
                    <a:pt x="309" y="123"/>
                  </a:lnTo>
                  <a:lnTo>
                    <a:pt x="309" y="124"/>
                  </a:lnTo>
                  <a:lnTo>
                    <a:pt x="310" y="124"/>
                  </a:lnTo>
                  <a:lnTo>
                    <a:pt x="312" y="125"/>
                  </a:lnTo>
                  <a:lnTo>
                    <a:pt x="313" y="125"/>
                  </a:lnTo>
                  <a:lnTo>
                    <a:pt x="325" y="125"/>
                  </a:lnTo>
                  <a:lnTo>
                    <a:pt x="328" y="125"/>
                  </a:lnTo>
                  <a:lnTo>
                    <a:pt x="329" y="125"/>
                  </a:lnTo>
                  <a:lnTo>
                    <a:pt x="331" y="124"/>
                  </a:lnTo>
                  <a:lnTo>
                    <a:pt x="332" y="124"/>
                  </a:lnTo>
                  <a:lnTo>
                    <a:pt x="333" y="123"/>
                  </a:lnTo>
                  <a:lnTo>
                    <a:pt x="333" y="13"/>
                  </a:lnTo>
                  <a:lnTo>
                    <a:pt x="332" y="12"/>
                  </a:lnTo>
                  <a:lnTo>
                    <a:pt x="331" y="12"/>
                  </a:lnTo>
                  <a:lnTo>
                    <a:pt x="329" y="11"/>
                  </a:lnTo>
                  <a:lnTo>
                    <a:pt x="328" y="11"/>
                  </a:lnTo>
                  <a:lnTo>
                    <a:pt x="316" y="11"/>
                  </a:lnTo>
                  <a:close/>
                  <a:moveTo>
                    <a:pt x="436" y="11"/>
                  </a:moveTo>
                  <a:lnTo>
                    <a:pt x="349" y="11"/>
                  </a:lnTo>
                  <a:lnTo>
                    <a:pt x="349" y="12"/>
                  </a:lnTo>
                  <a:lnTo>
                    <a:pt x="348" y="13"/>
                  </a:lnTo>
                  <a:lnTo>
                    <a:pt x="348" y="14"/>
                  </a:lnTo>
                  <a:lnTo>
                    <a:pt x="347" y="15"/>
                  </a:lnTo>
                  <a:lnTo>
                    <a:pt x="347" y="25"/>
                  </a:lnTo>
                  <a:lnTo>
                    <a:pt x="347" y="26"/>
                  </a:lnTo>
                  <a:lnTo>
                    <a:pt x="348" y="27"/>
                  </a:lnTo>
                  <a:lnTo>
                    <a:pt x="348" y="29"/>
                  </a:lnTo>
                  <a:lnTo>
                    <a:pt x="349" y="29"/>
                  </a:lnTo>
                  <a:lnTo>
                    <a:pt x="349" y="30"/>
                  </a:lnTo>
                  <a:lnTo>
                    <a:pt x="380" y="30"/>
                  </a:lnTo>
                  <a:lnTo>
                    <a:pt x="380" y="122"/>
                  </a:lnTo>
                  <a:lnTo>
                    <a:pt x="381" y="123"/>
                  </a:lnTo>
                  <a:lnTo>
                    <a:pt x="381" y="124"/>
                  </a:lnTo>
                  <a:lnTo>
                    <a:pt x="382" y="124"/>
                  </a:lnTo>
                  <a:lnTo>
                    <a:pt x="384" y="125"/>
                  </a:lnTo>
                  <a:lnTo>
                    <a:pt x="385" y="125"/>
                  </a:lnTo>
                  <a:lnTo>
                    <a:pt x="397" y="125"/>
                  </a:lnTo>
                  <a:lnTo>
                    <a:pt x="400" y="125"/>
                  </a:lnTo>
                  <a:lnTo>
                    <a:pt x="401" y="125"/>
                  </a:lnTo>
                  <a:lnTo>
                    <a:pt x="403" y="124"/>
                  </a:lnTo>
                  <a:lnTo>
                    <a:pt x="404" y="124"/>
                  </a:lnTo>
                  <a:lnTo>
                    <a:pt x="405" y="123"/>
                  </a:lnTo>
                  <a:lnTo>
                    <a:pt x="405" y="30"/>
                  </a:lnTo>
                  <a:lnTo>
                    <a:pt x="436" y="30"/>
                  </a:lnTo>
                  <a:lnTo>
                    <a:pt x="437" y="29"/>
                  </a:lnTo>
                  <a:lnTo>
                    <a:pt x="438" y="27"/>
                  </a:lnTo>
                  <a:lnTo>
                    <a:pt x="438" y="26"/>
                  </a:lnTo>
                  <a:lnTo>
                    <a:pt x="438" y="25"/>
                  </a:lnTo>
                  <a:lnTo>
                    <a:pt x="438" y="24"/>
                  </a:lnTo>
                  <a:lnTo>
                    <a:pt x="438" y="17"/>
                  </a:lnTo>
                  <a:lnTo>
                    <a:pt x="438" y="15"/>
                  </a:lnTo>
                  <a:lnTo>
                    <a:pt x="438" y="14"/>
                  </a:lnTo>
                  <a:lnTo>
                    <a:pt x="437" y="13"/>
                  </a:lnTo>
                  <a:lnTo>
                    <a:pt x="437" y="12"/>
                  </a:lnTo>
                  <a:lnTo>
                    <a:pt x="436" y="11"/>
                  </a:lnTo>
                  <a:close/>
                  <a:moveTo>
                    <a:pt x="494" y="101"/>
                  </a:moveTo>
                  <a:lnTo>
                    <a:pt x="492" y="101"/>
                  </a:lnTo>
                  <a:lnTo>
                    <a:pt x="492" y="102"/>
                  </a:lnTo>
                  <a:lnTo>
                    <a:pt x="491" y="104"/>
                  </a:lnTo>
                  <a:lnTo>
                    <a:pt x="491" y="113"/>
                  </a:lnTo>
                  <a:lnTo>
                    <a:pt x="491" y="115"/>
                  </a:lnTo>
                  <a:lnTo>
                    <a:pt x="491" y="117"/>
                  </a:lnTo>
                  <a:lnTo>
                    <a:pt x="492" y="117"/>
                  </a:lnTo>
                  <a:lnTo>
                    <a:pt x="492" y="119"/>
                  </a:lnTo>
                  <a:lnTo>
                    <a:pt x="494" y="120"/>
                  </a:lnTo>
                  <a:lnTo>
                    <a:pt x="495" y="121"/>
                  </a:lnTo>
                  <a:lnTo>
                    <a:pt x="498" y="122"/>
                  </a:lnTo>
                  <a:lnTo>
                    <a:pt x="501" y="123"/>
                  </a:lnTo>
                  <a:lnTo>
                    <a:pt x="506" y="125"/>
                  </a:lnTo>
                  <a:lnTo>
                    <a:pt x="509" y="126"/>
                  </a:lnTo>
                  <a:lnTo>
                    <a:pt x="516" y="127"/>
                  </a:lnTo>
                  <a:lnTo>
                    <a:pt x="520" y="127"/>
                  </a:lnTo>
                  <a:lnTo>
                    <a:pt x="531" y="127"/>
                  </a:lnTo>
                  <a:lnTo>
                    <a:pt x="537" y="126"/>
                  </a:lnTo>
                  <a:lnTo>
                    <a:pt x="548" y="123"/>
                  </a:lnTo>
                  <a:lnTo>
                    <a:pt x="553" y="121"/>
                  </a:lnTo>
                  <a:lnTo>
                    <a:pt x="561" y="115"/>
                  </a:lnTo>
                  <a:lnTo>
                    <a:pt x="565" y="111"/>
                  </a:lnTo>
                  <a:lnTo>
                    <a:pt x="566" y="109"/>
                  </a:lnTo>
                  <a:lnTo>
                    <a:pt x="517" y="109"/>
                  </a:lnTo>
                  <a:lnTo>
                    <a:pt x="514" y="108"/>
                  </a:lnTo>
                  <a:lnTo>
                    <a:pt x="507" y="107"/>
                  </a:lnTo>
                  <a:lnTo>
                    <a:pt x="505" y="106"/>
                  </a:lnTo>
                  <a:lnTo>
                    <a:pt x="500" y="104"/>
                  </a:lnTo>
                  <a:lnTo>
                    <a:pt x="498" y="103"/>
                  </a:lnTo>
                  <a:lnTo>
                    <a:pt x="495" y="101"/>
                  </a:lnTo>
                  <a:lnTo>
                    <a:pt x="494" y="101"/>
                  </a:lnTo>
                  <a:close/>
                  <a:moveTo>
                    <a:pt x="563" y="28"/>
                  </a:moveTo>
                  <a:lnTo>
                    <a:pt x="525" y="28"/>
                  </a:lnTo>
                  <a:lnTo>
                    <a:pt x="527" y="28"/>
                  </a:lnTo>
                  <a:lnTo>
                    <a:pt x="531" y="29"/>
                  </a:lnTo>
                  <a:lnTo>
                    <a:pt x="533" y="30"/>
                  </a:lnTo>
                  <a:lnTo>
                    <a:pt x="536" y="33"/>
                  </a:lnTo>
                  <a:lnTo>
                    <a:pt x="537" y="34"/>
                  </a:lnTo>
                  <a:lnTo>
                    <a:pt x="538" y="38"/>
                  </a:lnTo>
                  <a:lnTo>
                    <a:pt x="538" y="40"/>
                  </a:lnTo>
                  <a:lnTo>
                    <a:pt x="538" y="44"/>
                  </a:lnTo>
                  <a:lnTo>
                    <a:pt x="538" y="46"/>
                  </a:lnTo>
                  <a:lnTo>
                    <a:pt x="536" y="51"/>
                  </a:lnTo>
                  <a:lnTo>
                    <a:pt x="535" y="52"/>
                  </a:lnTo>
                  <a:lnTo>
                    <a:pt x="531" y="55"/>
                  </a:lnTo>
                  <a:lnTo>
                    <a:pt x="528" y="56"/>
                  </a:lnTo>
                  <a:lnTo>
                    <a:pt x="523" y="58"/>
                  </a:lnTo>
                  <a:lnTo>
                    <a:pt x="520" y="58"/>
                  </a:lnTo>
                  <a:lnTo>
                    <a:pt x="504" y="59"/>
                  </a:lnTo>
                  <a:lnTo>
                    <a:pt x="503" y="59"/>
                  </a:lnTo>
                  <a:lnTo>
                    <a:pt x="502" y="61"/>
                  </a:lnTo>
                  <a:lnTo>
                    <a:pt x="502" y="70"/>
                  </a:lnTo>
                  <a:lnTo>
                    <a:pt x="502" y="72"/>
                  </a:lnTo>
                  <a:lnTo>
                    <a:pt x="502" y="73"/>
                  </a:lnTo>
                  <a:lnTo>
                    <a:pt x="503" y="74"/>
                  </a:lnTo>
                  <a:lnTo>
                    <a:pt x="503" y="75"/>
                  </a:lnTo>
                  <a:lnTo>
                    <a:pt x="505" y="75"/>
                  </a:lnTo>
                  <a:lnTo>
                    <a:pt x="521" y="75"/>
                  </a:lnTo>
                  <a:lnTo>
                    <a:pt x="525" y="76"/>
                  </a:lnTo>
                  <a:lnTo>
                    <a:pt x="531" y="77"/>
                  </a:lnTo>
                  <a:lnTo>
                    <a:pt x="534" y="79"/>
                  </a:lnTo>
                  <a:lnTo>
                    <a:pt x="538" y="82"/>
                  </a:lnTo>
                  <a:lnTo>
                    <a:pt x="540" y="83"/>
                  </a:lnTo>
                  <a:lnTo>
                    <a:pt x="542" y="88"/>
                  </a:lnTo>
                  <a:lnTo>
                    <a:pt x="542" y="90"/>
                  </a:lnTo>
                  <a:lnTo>
                    <a:pt x="542" y="95"/>
                  </a:lnTo>
                  <a:lnTo>
                    <a:pt x="542" y="97"/>
                  </a:lnTo>
                  <a:lnTo>
                    <a:pt x="540" y="101"/>
                  </a:lnTo>
                  <a:lnTo>
                    <a:pt x="539" y="103"/>
                  </a:lnTo>
                  <a:lnTo>
                    <a:pt x="535" y="106"/>
                  </a:lnTo>
                  <a:lnTo>
                    <a:pt x="533" y="107"/>
                  </a:lnTo>
                  <a:lnTo>
                    <a:pt x="528" y="108"/>
                  </a:lnTo>
                  <a:lnTo>
                    <a:pt x="525" y="109"/>
                  </a:lnTo>
                  <a:lnTo>
                    <a:pt x="566" y="109"/>
                  </a:lnTo>
                  <a:lnTo>
                    <a:pt x="569" y="102"/>
                  </a:lnTo>
                  <a:lnTo>
                    <a:pt x="570" y="97"/>
                  </a:lnTo>
                  <a:lnTo>
                    <a:pt x="570" y="88"/>
                  </a:lnTo>
                  <a:lnTo>
                    <a:pt x="570" y="85"/>
                  </a:lnTo>
                  <a:lnTo>
                    <a:pt x="567" y="79"/>
                  </a:lnTo>
                  <a:lnTo>
                    <a:pt x="565" y="77"/>
                  </a:lnTo>
                  <a:lnTo>
                    <a:pt x="561" y="72"/>
                  </a:lnTo>
                  <a:lnTo>
                    <a:pt x="558" y="70"/>
                  </a:lnTo>
                  <a:lnTo>
                    <a:pt x="551" y="67"/>
                  </a:lnTo>
                  <a:lnTo>
                    <a:pt x="548" y="66"/>
                  </a:lnTo>
                  <a:lnTo>
                    <a:pt x="543" y="65"/>
                  </a:lnTo>
                  <a:lnTo>
                    <a:pt x="547" y="64"/>
                  </a:lnTo>
                  <a:lnTo>
                    <a:pt x="550" y="63"/>
                  </a:lnTo>
                  <a:lnTo>
                    <a:pt x="555" y="60"/>
                  </a:lnTo>
                  <a:lnTo>
                    <a:pt x="558" y="58"/>
                  </a:lnTo>
                  <a:lnTo>
                    <a:pt x="561" y="53"/>
                  </a:lnTo>
                  <a:lnTo>
                    <a:pt x="563" y="50"/>
                  </a:lnTo>
                  <a:lnTo>
                    <a:pt x="564" y="44"/>
                  </a:lnTo>
                  <a:lnTo>
                    <a:pt x="565" y="41"/>
                  </a:lnTo>
                  <a:lnTo>
                    <a:pt x="565" y="32"/>
                  </a:lnTo>
                  <a:lnTo>
                    <a:pt x="564" y="29"/>
                  </a:lnTo>
                  <a:lnTo>
                    <a:pt x="563" y="28"/>
                  </a:lnTo>
                  <a:close/>
                  <a:moveTo>
                    <a:pt x="535" y="9"/>
                  </a:moveTo>
                  <a:lnTo>
                    <a:pt x="524" y="9"/>
                  </a:lnTo>
                  <a:lnTo>
                    <a:pt x="520" y="10"/>
                  </a:lnTo>
                  <a:lnTo>
                    <a:pt x="513" y="11"/>
                  </a:lnTo>
                  <a:lnTo>
                    <a:pt x="509" y="12"/>
                  </a:lnTo>
                  <a:lnTo>
                    <a:pt x="504" y="14"/>
                  </a:lnTo>
                  <a:lnTo>
                    <a:pt x="501" y="15"/>
                  </a:lnTo>
                  <a:lnTo>
                    <a:pt x="497" y="17"/>
                  </a:lnTo>
                  <a:lnTo>
                    <a:pt x="496" y="18"/>
                  </a:lnTo>
                  <a:lnTo>
                    <a:pt x="495" y="19"/>
                  </a:lnTo>
                  <a:lnTo>
                    <a:pt x="495" y="20"/>
                  </a:lnTo>
                  <a:lnTo>
                    <a:pt x="494" y="21"/>
                  </a:lnTo>
                  <a:lnTo>
                    <a:pt x="493" y="23"/>
                  </a:lnTo>
                  <a:lnTo>
                    <a:pt x="493" y="30"/>
                  </a:lnTo>
                  <a:lnTo>
                    <a:pt x="493" y="32"/>
                  </a:lnTo>
                  <a:lnTo>
                    <a:pt x="494" y="34"/>
                  </a:lnTo>
                  <a:lnTo>
                    <a:pt x="494" y="35"/>
                  </a:lnTo>
                  <a:lnTo>
                    <a:pt x="494" y="36"/>
                  </a:lnTo>
                  <a:lnTo>
                    <a:pt x="495" y="36"/>
                  </a:lnTo>
                  <a:lnTo>
                    <a:pt x="497" y="36"/>
                  </a:lnTo>
                  <a:lnTo>
                    <a:pt x="498" y="36"/>
                  </a:lnTo>
                  <a:lnTo>
                    <a:pt x="501" y="34"/>
                  </a:lnTo>
                  <a:lnTo>
                    <a:pt x="503" y="33"/>
                  </a:lnTo>
                  <a:lnTo>
                    <a:pt x="507" y="31"/>
                  </a:lnTo>
                  <a:lnTo>
                    <a:pt x="510" y="30"/>
                  </a:lnTo>
                  <a:lnTo>
                    <a:pt x="516" y="28"/>
                  </a:lnTo>
                  <a:lnTo>
                    <a:pt x="519" y="28"/>
                  </a:lnTo>
                  <a:lnTo>
                    <a:pt x="563" y="28"/>
                  </a:lnTo>
                  <a:lnTo>
                    <a:pt x="561" y="22"/>
                  </a:lnTo>
                  <a:lnTo>
                    <a:pt x="559" y="19"/>
                  </a:lnTo>
                  <a:lnTo>
                    <a:pt x="553" y="14"/>
                  </a:lnTo>
                  <a:lnTo>
                    <a:pt x="549" y="12"/>
                  </a:lnTo>
                  <a:lnTo>
                    <a:pt x="540" y="10"/>
                  </a:lnTo>
                  <a:lnTo>
                    <a:pt x="53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56" name="Picture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39" y="2198"/>
              <a:ext cx="197" cy="156"/>
            </a:xfrm>
            <a:prstGeom prst="rect">
              <a:avLst/>
            </a:prstGeom>
            <a:noFill/>
            <a:extLst>
              <a:ext uri="{909E8E84-426E-40DD-AFC4-6F175D3DCCD1}">
                <a14:hiddenFill xmlns:a14="http://schemas.microsoft.com/office/drawing/2010/main">
                  <a:solidFill>
                    <a:srgbClr val="FFFFFF"/>
                  </a:solidFill>
                </a14:hiddenFill>
              </a:ext>
            </a:extLst>
          </p:spPr>
        </p:pic>
        <p:sp>
          <p:nvSpPr>
            <p:cNvPr id="57" name="Text Box 542"/>
            <p:cNvSpPr txBox="1">
              <a:spLocks noChangeArrowheads="1"/>
            </p:cNvSpPr>
            <p:nvPr/>
          </p:nvSpPr>
          <p:spPr bwMode="auto">
            <a:xfrm>
              <a:off x="8646" y="1936"/>
              <a:ext cx="11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spcAft>
                  <a:spcPts val="0"/>
                </a:spcAft>
              </a:pPr>
              <a:r>
                <a:rPr lang="en-US" sz="900" b="1" dirty="0">
                  <a:solidFill>
                    <a:srgbClr val="FFFFFF"/>
                  </a:solidFill>
                  <a:effectLst/>
                  <a:latin typeface="Arial Narrow" panose="020B0606020202030204" pitchFamily="34" charset="0"/>
                  <a:ea typeface="Calibri" panose="020F0502020204030204" pitchFamily="34" charset="0"/>
                </a:rPr>
                <a:t>VCE ENGLISH</a:t>
              </a:r>
              <a:endParaRPr lang="en-AU" sz="1100" dirty="0">
                <a:effectLst/>
                <a:latin typeface="Arial Narrow" panose="020B0606020202030204" pitchFamily="34" charset="0"/>
                <a:ea typeface="Calibri" panose="020F0502020204030204" pitchFamily="34" charset="0"/>
              </a:endParaRPr>
            </a:p>
          </p:txBody>
        </p:sp>
      </p:grpSp>
      <p:sp>
        <p:nvSpPr>
          <p:cNvPr id="59" name="Rectangle 55"/>
          <p:cNvSpPr>
            <a:spLocks noChangeArrowheads="1"/>
          </p:cNvSpPr>
          <p:nvPr/>
        </p:nvSpPr>
        <p:spPr bwMode="auto">
          <a:xfrm>
            <a:off x="1190625" y="59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r>
            <a:b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64"/>
          <p:cNvSpPr>
            <a:spLocks noChangeArrowheads="1"/>
          </p:cNvSpPr>
          <p:nvPr/>
        </p:nvSpPr>
        <p:spPr bwMode="auto">
          <a:xfrm>
            <a:off x="0" y="91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r>
            <a:br>
              <a:rPr kumimoji="0" lang="en-US" altLang="en-US" sz="9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br>
            <a:endParaRPr kumimoji="0" lang="en-AU" altLang="en-US" sz="5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58" name="Group 57"/>
          <p:cNvGrpSpPr>
            <a:grpSpLocks/>
          </p:cNvGrpSpPr>
          <p:nvPr/>
        </p:nvGrpSpPr>
        <p:grpSpPr bwMode="auto">
          <a:xfrm>
            <a:off x="3549764" y="4962188"/>
            <a:ext cx="1958340" cy="711835"/>
            <a:chOff x="4385" y="1691"/>
            <a:chExt cx="3084" cy="1121"/>
          </a:xfrm>
        </p:grpSpPr>
        <p:sp>
          <p:nvSpPr>
            <p:cNvPr id="60" name="Freeform 59"/>
            <p:cNvSpPr>
              <a:spLocks/>
            </p:cNvSpPr>
            <p:nvPr/>
          </p:nvSpPr>
          <p:spPr bwMode="auto">
            <a:xfrm>
              <a:off x="4418" y="1691"/>
              <a:ext cx="3051" cy="1121"/>
            </a:xfrm>
            <a:custGeom>
              <a:avLst/>
              <a:gdLst>
                <a:gd name="T0" fmla="+- 0 7355 4418"/>
                <a:gd name="T1" fmla="*/ T0 w 3051"/>
                <a:gd name="T2" fmla="+- 0 1691 1691"/>
                <a:gd name="T3" fmla="*/ 1691 h 1121"/>
                <a:gd name="T4" fmla="+- 0 4532 4418"/>
                <a:gd name="T5" fmla="*/ T4 w 3051"/>
                <a:gd name="T6" fmla="+- 0 1691 1691"/>
                <a:gd name="T7" fmla="*/ 1691 h 1121"/>
                <a:gd name="T8" fmla="+- 0 4466 4418"/>
                <a:gd name="T9" fmla="*/ T8 w 3051"/>
                <a:gd name="T10" fmla="+- 0 1693 1691"/>
                <a:gd name="T11" fmla="*/ 1693 h 1121"/>
                <a:gd name="T12" fmla="+- 0 4432 4418"/>
                <a:gd name="T13" fmla="*/ T12 w 3051"/>
                <a:gd name="T14" fmla="+- 0 1704 1691"/>
                <a:gd name="T15" fmla="*/ 1704 h 1121"/>
                <a:gd name="T16" fmla="+- 0 4420 4418"/>
                <a:gd name="T17" fmla="*/ T16 w 3051"/>
                <a:gd name="T18" fmla="+- 0 1736 1691"/>
                <a:gd name="T19" fmla="*/ 1736 h 1121"/>
                <a:gd name="T20" fmla="+- 0 4418 4418"/>
                <a:gd name="T21" fmla="*/ T20 w 3051"/>
                <a:gd name="T22" fmla="+- 0 1796 1691"/>
                <a:gd name="T23" fmla="*/ 1796 h 1121"/>
                <a:gd name="T24" fmla="+- 0 4418 4418"/>
                <a:gd name="T25" fmla="*/ T24 w 3051"/>
                <a:gd name="T26" fmla="+- 0 2705 1691"/>
                <a:gd name="T27" fmla="*/ 2705 h 1121"/>
                <a:gd name="T28" fmla="+- 0 4420 4418"/>
                <a:gd name="T29" fmla="*/ T28 w 3051"/>
                <a:gd name="T30" fmla="+- 0 2767 1691"/>
                <a:gd name="T31" fmla="*/ 2767 h 1121"/>
                <a:gd name="T32" fmla="+- 0 4432 4418"/>
                <a:gd name="T33" fmla="*/ T32 w 3051"/>
                <a:gd name="T34" fmla="+- 0 2798 1691"/>
                <a:gd name="T35" fmla="*/ 2798 h 1121"/>
                <a:gd name="T36" fmla="+- 0 4466 4418"/>
                <a:gd name="T37" fmla="*/ T36 w 3051"/>
                <a:gd name="T38" fmla="+- 0 2810 1691"/>
                <a:gd name="T39" fmla="*/ 2810 h 1121"/>
                <a:gd name="T40" fmla="+- 0 4532 4418"/>
                <a:gd name="T41" fmla="*/ T40 w 3051"/>
                <a:gd name="T42" fmla="+- 0 2812 1691"/>
                <a:gd name="T43" fmla="*/ 2812 h 1121"/>
                <a:gd name="T44" fmla="+- 0 7355 4418"/>
                <a:gd name="T45" fmla="*/ T44 w 3051"/>
                <a:gd name="T46" fmla="+- 0 2812 1691"/>
                <a:gd name="T47" fmla="*/ 2812 h 1121"/>
                <a:gd name="T48" fmla="+- 0 7421 4418"/>
                <a:gd name="T49" fmla="*/ T48 w 3051"/>
                <a:gd name="T50" fmla="+- 0 2810 1691"/>
                <a:gd name="T51" fmla="*/ 2810 h 1121"/>
                <a:gd name="T52" fmla="+- 0 7455 4418"/>
                <a:gd name="T53" fmla="*/ T52 w 3051"/>
                <a:gd name="T54" fmla="+- 0 2798 1691"/>
                <a:gd name="T55" fmla="*/ 2798 h 1121"/>
                <a:gd name="T56" fmla="+- 0 7467 4418"/>
                <a:gd name="T57" fmla="*/ T56 w 3051"/>
                <a:gd name="T58" fmla="+- 0 2767 1691"/>
                <a:gd name="T59" fmla="*/ 2767 h 1121"/>
                <a:gd name="T60" fmla="+- 0 7469 4418"/>
                <a:gd name="T61" fmla="*/ T60 w 3051"/>
                <a:gd name="T62" fmla="+- 0 2705 1691"/>
                <a:gd name="T63" fmla="*/ 2705 h 1121"/>
                <a:gd name="T64" fmla="+- 0 7469 4418"/>
                <a:gd name="T65" fmla="*/ T64 w 3051"/>
                <a:gd name="T66" fmla="+- 0 1796 1691"/>
                <a:gd name="T67" fmla="*/ 1796 h 1121"/>
                <a:gd name="T68" fmla="+- 0 7467 4418"/>
                <a:gd name="T69" fmla="*/ T68 w 3051"/>
                <a:gd name="T70" fmla="+- 0 1736 1691"/>
                <a:gd name="T71" fmla="*/ 1736 h 1121"/>
                <a:gd name="T72" fmla="+- 0 7455 4418"/>
                <a:gd name="T73" fmla="*/ T72 w 3051"/>
                <a:gd name="T74" fmla="+- 0 1704 1691"/>
                <a:gd name="T75" fmla="*/ 1704 h 1121"/>
                <a:gd name="T76" fmla="+- 0 7421 4418"/>
                <a:gd name="T77" fmla="*/ T76 w 3051"/>
                <a:gd name="T78" fmla="+- 0 1693 1691"/>
                <a:gd name="T79" fmla="*/ 1693 h 1121"/>
                <a:gd name="T80" fmla="+- 0 7355 4418"/>
                <a:gd name="T81" fmla="*/ T80 w 3051"/>
                <a:gd name="T82" fmla="+- 0 1691 1691"/>
                <a:gd name="T83" fmla="*/ 1691 h 11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51" h="1121">
                  <a:moveTo>
                    <a:pt x="2937" y="0"/>
                  </a:moveTo>
                  <a:lnTo>
                    <a:pt x="114" y="0"/>
                  </a:lnTo>
                  <a:lnTo>
                    <a:pt x="48" y="2"/>
                  </a:lnTo>
                  <a:lnTo>
                    <a:pt x="14" y="13"/>
                  </a:lnTo>
                  <a:lnTo>
                    <a:pt x="2" y="45"/>
                  </a:lnTo>
                  <a:lnTo>
                    <a:pt x="0" y="105"/>
                  </a:lnTo>
                  <a:lnTo>
                    <a:pt x="0" y="1014"/>
                  </a:lnTo>
                  <a:lnTo>
                    <a:pt x="2" y="1076"/>
                  </a:lnTo>
                  <a:lnTo>
                    <a:pt x="14" y="1107"/>
                  </a:lnTo>
                  <a:lnTo>
                    <a:pt x="48" y="1119"/>
                  </a:lnTo>
                  <a:lnTo>
                    <a:pt x="114" y="1121"/>
                  </a:lnTo>
                  <a:lnTo>
                    <a:pt x="2937" y="1121"/>
                  </a:lnTo>
                  <a:lnTo>
                    <a:pt x="3003" y="1119"/>
                  </a:lnTo>
                  <a:lnTo>
                    <a:pt x="3037" y="1107"/>
                  </a:lnTo>
                  <a:lnTo>
                    <a:pt x="3049" y="1076"/>
                  </a:lnTo>
                  <a:lnTo>
                    <a:pt x="3051" y="1014"/>
                  </a:lnTo>
                  <a:lnTo>
                    <a:pt x="3051" y="105"/>
                  </a:lnTo>
                  <a:lnTo>
                    <a:pt x="3049" y="45"/>
                  </a:lnTo>
                  <a:lnTo>
                    <a:pt x="3037" y="13"/>
                  </a:lnTo>
                  <a:lnTo>
                    <a:pt x="3003" y="2"/>
                  </a:lnTo>
                  <a:lnTo>
                    <a:pt x="2937" y="0"/>
                  </a:lnTo>
                  <a:close/>
                </a:path>
              </a:pathLst>
            </a:custGeom>
            <a:solidFill>
              <a:srgbClr val="5C5E8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62"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2" y="2065"/>
              <a:ext cx="1457" cy="214"/>
            </a:xfrm>
            <a:prstGeom prst="rect">
              <a:avLst/>
            </a:prstGeom>
            <a:noFill/>
            <a:extLst>
              <a:ext uri="{909E8E84-426E-40DD-AFC4-6F175D3DCCD1}">
                <a14:hiddenFill xmlns:a14="http://schemas.microsoft.com/office/drawing/2010/main">
                  <a:solidFill>
                    <a:srgbClr val="FFFFFF"/>
                  </a:solidFill>
                </a14:hiddenFill>
              </a:ext>
            </a:extLst>
          </p:spPr>
        </p:pic>
        <p:sp>
          <p:nvSpPr>
            <p:cNvPr id="63" name="Text Box 513"/>
            <p:cNvSpPr txBox="1">
              <a:spLocks noChangeArrowheads="1"/>
            </p:cNvSpPr>
            <p:nvPr/>
          </p:nvSpPr>
          <p:spPr bwMode="auto">
            <a:xfrm>
              <a:off x="4385" y="1691"/>
              <a:ext cx="3051"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en-US" sz="900" b="1" dirty="0">
                  <a:effectLst/>
                  <a:latin typeface="Calibri" panose="020F0502020204030204" pitchFamily="34" charset="0"/>
                  <a:ea typeface="Calibri" panose="020F0502020204030204" pitchFamily="34" charset="0"/>
                </a:rPr>
                <a:t> </a:t>
              </a:r>
              <a:endParaRPr lang="en-AU" sz="1100" dirty="0">
                <a:effectLst/>
                <a:latin typeface="Calibri" panose="020F0502020204030204" pitchFamily="34" charset="0"/>
                <a:ea typeface="Calibri" panose="020F0502020204030204" pitchFamily="34" charset="0"/>
              </a:endParaRPr>
            </a:p>
            <a:p>
              <a:pPr marL="627380">
                <a:spcBef>
                  <a:spcPts val="780"/>
                </a:spcBef>
                <a:spcAft>
                  <a:spcPts val="0"/>
                </a:spcAft>
              </a:pPr>
              <a:r>
                <a:rPr lang="en-US" sz="900" dirty="0">
                  <a:solidFill>
                    <a:srgbClr val="FFFFFF"/>
                  </a:solidFill>
                  <a:effectLst/>
                  <a:latin typeface="Calibri" panose="020F0502020204030204" pitchFamily="34" charset="0"/>
                  <a:ea typeface="Calibri" panose="020F0502020204030204" pitchFamily="34" charset="0"/>
                </a:rPr>
                <a:t>VCE EAL (UNIT </a:t>
              </a:r>
              <a:r>
                <a:rPr lang="en-US" sz="900" dirty="0" smtClean="0">
                  <a:solidFill>
                    <a:srgbClr val="FFFFFF"/>
                  </a:solidFill>
                  <a:effectLst/>
                  <a:latin typeface="Calibri" panose="020F0502020204030204" pitchFamily="34" charset="0"/>
                  <a:ea typeface="Calibri" panose="020F0502020204030204" pitchFamily="34" charset="0"/>
                </a:rPr>
                <a:t>1 - 2)</a:t>
              </a:r>
              <a:endParaRPr lang="en-AU" sz="1100" dirty="0">
                <a:effectLst/>
                <a:latin typeface="Calibri" panose="020F0502020204030204" pitchFamily="34" charset="0"/>
                <a:ea typeface="Calibri" panose="020F0502020204030204" pitchFamily="34" charset="0"/>
              </a:endParaRPr>
            </a:p>
          </p:txBody>
        </p:sp>
      </p:grpSp>
      <p:sp>
        <p:nvSpPr>
          <p:cNvPr id="68" name="Freeform 67"/>
          <p:cNvSpPr>
            <a:spLocks/>
          </p:cNvSpPr>
          <p:nvPr/>
        </p:nvSpPr>
        <p:spPr bwMode="auto">
          <a:xfrm rot="16200000">
            <a:off x="2709832" y="3164246"/>
            <a:ext cx="542748" cy="1138892"/>
          </a:xfrm>
          <a:custGeom>
            <a:avLst/>
            <a:gdLst>
              <a:gd name="T0" fmla="+- 0 2664 2664"/>
              <a:gd name="T1" fmla="*/ T0 w 1766"/>
              <a:gd name="T2" fmla="+- 0 2923 2143"/>
              <a:gd name="T3" fmla="*/ 2923 h 780"/>
              <a:gd name="T4" fmla="+- 0 2664 2664"/>
              <a:gd name="T5" fmla="*/ T4 w 1766"/>
              <a:gd name="T6" fmla="+- 0 2257 2143"/>
              <a:gd name="T7" fmla="*/ 2257 h 780"/>
              <a:gd name="T8" fmla="+- 0 2666 2664"/>
              <a:gd name="T9" fmla="*/ T8 w 1766"/>
              <a:gd name="T10" fmla="+- 0 2191 2143"/>
              <a:gd name="T11" fmla="*/ 2191 h 780"/>
              <a:gd name="T12" fmla="+- 0 2678 2664"/>
              <a:gd name="T13" fmla="*/ T12 w 1766"/>
              <a:gd name="T14" fmla="+- 0 2157 2143"/>
              <a:gd name="T15" fmla="*/ 2157 h 780"/>
              <a:gd name="T16" fmla="+- 0 2712 2664"/>
              <a:gd name="T17" fmla="*/ T16 w 1766"/>
              <a:gd name="T18" fmla="+- 0 2145 2143"/>
              <a:gd name="T19" fmla="*/ 2145 h 780"/>
              <a:gd name="T20" fmla="+- 0 2777 2664"/>
              <a:gd name="T21" fmla="*/ T20 w 1766"/>
              <a:gd name="T22" fmla="+- 0 2143 2143"/>
              <a:gd name="T23" fmla="*/ 2143 h 780"/>
              <a:gd name="T24" fmla="+- 0 4429 2664"/>
              <a:gd name="T25" fmla="*/ T24 w 1766"/>
              <a:gd name="T26" fmla="+- 0 2143 2143"/>
              <a:gd name="T27" fmla="*/ 2143 h 780"/>
            </a:gdLst>
            <a:ahLst/>
            <a:cxnLst>
              <a:cxn ang="0">
                <a:pos x="T1" y="T3"/>
              </a:cxn>
              <a:cxn ang="0">
                <a:pos x="T5" y="T7"/>
              </a:cxn>
              <a:cxn ang="0">
                <a:pos x="T9" y="T11"/>
              </a:cxn>
              <a:cxn ang="0">
                <a:pos x="T13" y="T15"/>
              </a:cxn>
              <a:cxn ang="0">
                <a:pos x="T17" y="T19"/>
              </a:cxn>
              <a:cxn ang="0">
                <a:pos x="T21" y="T23"/>
              </a:cxn>
              <a:cxn ang="0">
                <a:pos x="T25" y="T27"/>
              </a:cxn>
            </a:cxnLst>
            <a:rect l="0" t="0" r="r" b="b"/>
            <a:pathLst>
              <a:path w="1766" h="780">
                <a:moveTo>
                  <a:pt x="0" y="780"/>
                </a:moveTo>
                <a:lnTo>
                  <a:pt x="0" y="114"/>
                </a:lnTo>
                <a:lnTo>
                  <a:pt x="2" y="48"/>
                </a:lnTo>
                <a:lnTo>
                  <a:pt x="14" y="14"/>
                </a:lnTo>
                <a:lnTo>
                  <a:pt x="48" y="2"/>
                </a:lnTo>
                <a:lnTo>
                  <a:pt x="113" y="0"/>
                </a:lnTo>
                <a:lnTo>
                  <a:pt x="1765" y="0"/>
                </a:lnTo>
              </a:path>
            </a:pathLst>
          </a:custGeom>
          <a:noFill/>
          <a:ln w="12192">
            <a:solidFill>
              <a:srgbClr val="25346E"/>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grpSp>
        <p:nvGrpSpPr>
          <p:cNvPr id="69" name="Group 68"/>
          <p:cNvGrpSpPr>
            <a:grpSpLocks/>
          </p:cNvGrpSpPr>
          <p:nvPr/>
        </p:nvGrpSpPr>
        <p:grpSpPr bwMode="auto">
          <a:xfrm>
            <a:off x="5580111" y="2693501"/>
            <a:ext cx="2001520" cy="786130"/>
            <a:chOff x="7625" y="1519"/>
            <a:chExt cx="3152" cy="1238"/>
          </a:xfrm>
        </p:grpSpPr>
        <p:sp>
          <p:nvSpPr>
            <p:cNvPr id="70" name="Freeform 69"/>
            <p:cNvSpPr>
              <a:spLocks/>
            </p:cNvSpPr>
            <p:nvPr/>
          </p:nvSpPr>
          <p:spPr bwMode="auto">
            <a:xfrm>
              <a:off x="7726" y="1557"/>
              <a:ext cx="3051" cy="1200"/>
            </a:xfrm>
            <a:custGeom>
              <a:avLst/>
              <a:gdLst>
                <a:gd name="T0" fmla="+- 0 10662 7726"/>
                <a:gd name="T1" fmla="*/ T0 w 3051"/>
                <a:gd name="T2" fmla="+- 0 1557 1557"/>
                <a:gd name="T3" fmla="*/ 1557 h 1200"/>
                <a:gd name="T4" fmla="+- 0 7839 7726"/>
                <a:gd name="T5" fmla="*/ T4 w 3051"/>
                <a:gd name="T6" fmla="+- 0 1557 1557"/>
                <a:gd name="T7" fmla="*/ 1557 h 1200"/>
                <a:gd name="T8" fmla="+- 0 7774 7726"/>
                <a:gd name="T9" fmla="*/ T8 w 3051"/>
                <a:gd name="T10" fmla="+- 0 1559 1557"/>
                <a:gd name="T11" fmla="*/ 1559 h 1200"/>
                <a:gd name="T12" fmla="+- 0 7740 7726"/>
                <a:gd name="T13" fmla="*/ T12 w 3051"/>
                <a:gd name="T14" fmla="+- 0 1571 1557"/>
                <a:gd name="T15" fmla="*/ 1571 h 1200"/>
                <a:gd name="T16" fmla="+- 0 7728 7726"/>
                <a:gd name="T17" fmla="*/ T16 w 3051"/>
                <a:gd name="T18" fmla="+- 0 1605 1557"/>
                <a:gd name="T19" fmla="*/ 1605 h 1200"/>
                <a:gd name="T20" fmla="+- 0 7726 7726"/>
                <a:gd name="T21" fmla="*/ T20 w 3051"/>
                <a:gd name="T22" fmla="+- 0 1671 1557"/>
                <a:gd name="T23" fmla="*/ 1671 h 1200"/>
                <a:gd name="T24" fmla="+- 0 7726 7726"/>
                <a:gd name="T25" fmla="*/ T24 w 3051"/>
                <a:gd name="T26" fmla="+- 0 2644 1557"/>
                <a:gd name="T27" fmla="*/ 2644 h 1200"/>
                <a:gd name="T28" fmla="+- 0 7728 7726"/>
                <a:gd name="T29" fmla="*/ T28 w 3051"/>
                <a:gd name="T30" fmla="+- 0 2709 1557"/>
                <a:gd name="T31" fmla="*/ 2709 h 1200"/>
                <a:gd name="T32" fmla="+- 0 7740 7726"/>
                <a:gd name="T33" fmla="*/ T32 w 3051"/>
                <a:gd name="T34" fmla="+- 0 2743 1557"/>
                <a:gd name="T35" fmla="*/ 2743 h 1200"/>
                <a:gd name="T36" fmla="+- 0 7774 7726"/>
                <a:gd name="T37" fmla="*/ T36 w 3051"/>
                <a:gd name="T38" fmla="+- 0 2755 1557"/>
                <a:gd name="T39" fmla="*/ 2755 h 1200"/>
                <a:gd name="T40" fmla="+- 0 7839 7726"/>
                <a:gd name="T41" fmla="*/ T40 w 3051"/>
                <a:gd name="T42" fmla="+- 0 2757 1557"/>
                <a:gd name="T43" fmla="*/ 2757 h 1200"/>
                <a:gd name="T44" fmla="+- 0 10662 7726"/>
                <a:gd name="T45" fmla="*/ T44 w 3051"/>
                <a:gd name="T46" fmla="+- 0 2757 1557"/>
                <a:gd name="T47" fmla="*/ 2757 h 1200"/>
                <a:gd name="T48" fmla="+- 0 10728 7726"/>
                <a:gd name="T49" fmla="*/ T48 w 3051"/>
                <a:gd name="T50" fmla="+- 0 2755 1557"/>
                <a:gd name="T51" fmla="*/ 2755 h 1200"/>
                <a:gd name="T52" fmla="+- 0 10761 7726"/>
                <a:gd name="T53" fmla="*/ T52 w 3051"/>
                <a:gd name="T54" fmla="+- 0 2743 1557"/>
                <a:gd name="T55" fmla="*/ 2743 h 1200"/>
                <a:gd name="T56" fmla="+- 0 10774 7726"/>
                <a:gd name="T57" fmla="*/ T56 w 3051"/>
                <a:gd name="T58" fmla="+- 0 2709 1557"/>
                <a:gd name="T59" fmla="*/ 2709 h 1200"/>
                <a:gd name="T60" fmla="+- 0 10776 7726"/>
                <a:gd name="T61" fmla="*/ T60 w 3051"/>
                <a:gd name="T62" fmla="+- 0 2644 1557"/>
                <a:gd name="T63" fmla="*/ 2644 h 1200"/>
                <a:gd name="T64" fmla="+- 0 10776 7726"/>
                <a:gd name="T65" fmla="*/ T64 w 3051"/>
                <a:gd name="T66" fmla="+- 0 1671 1557"/>
                <a:gd name="T67" fmla="*/ 1671 h 1200"/>
                <a:gd name="T68" fmla="+- 0 10774 7726"/>
                <a:gd name="T69" fmla="*/ T68 w 3051"/>
                <a:gd name="T70" fmla="+- 0 1605 1557"/>
                <a:gd name="T71" fmla="*/ 1605 h 1200"/>
                <a:gd name="T72" fmla="+- 0 10761 7726"/>
                <a:gd name="T73" fmla="*/ T72 w 3051"/>
                <a:gd name="T74" fmla="+- 0 1571 1557"/>
                <a:gd name="T75" fmla="*/ 1571 h 1200"/>
                <a:gd name="T76" fmla="+- 0 10728 7726"/>
                <a:gd name="T77" fmla="*/ T76 w 3051"/>
                <a:gd name="T78" fmla="+- 0 1559 1557"/>
                <a:gd name="T79" fmla="*/ 1559 h 1200"/>
                <a:gd name="T80" fmla="+- 0 10662 7726"/>
                <a:gd name="T81" fmla="*/ T80 w 3051"/>
                <a:gd name="T82" fmla="+- 0 1557 1557"/>
                <a:gd name="T83" fmla="*/ 1557 h 1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51" h="1200">
                  <a:moveTo>
                    <a:pt x="2936" y="0"/>
                  </a:moveTo>
                  <a:lnTo>
                    <a:pt x="113" y="0"/>
                  </a:lnTo>
                  <a:lnTo>
                    <a:pt x="48" y="2"/>
                  </a:lnTo>
                  <a:lnTo>
                    <a:pt x="14" y="14"/>
                  </a:lnTo>
                  <a:lnTo>
                    <a:pt x="2" y="48"/>
                  </a:lnTo>
                  <a:lnTo>
                    <a:pt x="0" y="114"/>
                  </a:lnTo>
                  <a:lnTo>
                    <a:pt x="0" y="1087"/>
                  </a:lnTo>
                  <a:lnTo>
                    <a:pt x="2" y="1152"/>
                  </a:lnTo>
                  <a:lnTo>
                    <a:pt x="14" y="1186"/>
                  </a:lnTo>
                  <a:lnTo>
                    <a:pt x="48" y="1198"/>
                  </a:lnTo>
                  <a:lnTo>
                    <a:pt x="113" y="1200"/>
                  </a:lnTo>
                  <a:lnTo>
                    <a:pt x="2936" y="1200"/>
                  </a:lnTo>
                  <a:lnTo>
                    <a:pt x="3002" y="1198"/>
                  </a:lnTo>
                  <a:lnTo>
                    <a:pt x="3035" y="1186"/>
                  </a:lnTo>
                  <a:lnTo>
                    <a:pt x="3048" y="1152"/>
                  </a:lnTo>
                  <a:lnTo>
                    <a:pt x="3050" y="1087"/>
                  </a:lnTo>
                  <a:lnTo>
                    <a:pt x="3050" y="114"/>
                  </a:lnTo>
                  <a:lnTo>
                    <a:pt x="3048" y="48"/>
                  </a:lnTo>
                  <a:lnTo>
                    <a:pt x="3035" y="14"/>
                  </a:lnTo>
                  <a:lnTo>
                    <a:pt x="3002" y="2"/>
                  </a:lnTo>
                  <a:lnTo>
                    <a:pt x="2936" y="0"/>
                  </a:lnTo>
                  <a:close/>
                </a:path>
              </a:pathLst>
            </a:custGeom>
            <a:solidFill>
              <a:srgbClr val="9492B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71" name="Picture 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5" y="1519"/>
              <a:ext cx="3050" cy="1200"/>
            </a:xfrm>
            <a:prstGeom prst="rect">
              <a:avLst/>
            </a:prstGeom>
            <a:noFill/>
            <a:extLst>
              <a:ext uri="{909E8E84-426E-40DD-AFC4-6F175D3DCCD1}">
                <a14:hiddenFill xmlns:a14="http://schemas.microsoft.com/office/drawing/2010/main">
                  <a:solidFill>
                    <a:srgbClr val="FFFFFF"/>
                  </a:solidFill>
                </a14:hiddenFill>
              </a:ext>
            </a:extLst>
          </p:spPr>
        </p:pic>
        <p:sp>
          <p:nvSpPr>
            <p:cNvPr id="72" name="AutoShape 544"/>
            <p:cNvSpPr>
              <a:spLocks/>
            </p:cNvSpPr>
            <p:nvPr/>
          </p:nvSpPr>
          <p:spPr bwMode="auto">
            <a:xfrm>
              <a:off x="8755" y="2198"/>
              <a:ext cx="570" cy="156"/>
            </a:xfrm>
            <a:custGeom>
              <a:avLst/>
              <a:gdLst>
                <a:gd name="T0" fmla="+- 0 8775 8755"/>
                <a:gd name="T1" fmla="*/ T0 w 570"/>
                <a:gd name="T2" fmla="+- 0 2200 2198"/>
                <a:gd name="T3" fmla="*/ 2200 h 156"/>
                <a:gd name="T4" fmla="+- 0 8756 8755"/>
                <a:gd name="T5" fmla="*/ T4 w 570"/>
                <a:gd name="T6" fmla="+- 0 2263 2198"/>
                <a:gd name="T7" fmla="*/ 2263 h 156"/>
                <a:gd name="T8" fmla="+- 0 8764 8755"/>
                <a:gd name="T9" fmla="*/ T8 w 570"/>
                <a:gd name="T10" fmla="+- 0 2327 2198"/>
                <a:gd name="T11" fmla="*/ 2327 h 156"/>
                <a:gd name="T12" fmla="+- 0 8777 8755"/>
                <a:gd name="T13" fmla="*/ T12 w 570"/>
                <a:gd name="T14" fmla="+- 0 2353 2198"/>
                <a:gd name="T15" fmla="*/ 2353 h 156"/>
                <a:gd name="T16" fmla="+- 0 8795 8755"/>
                <a:gd name="T17" fmla="*/ T16 w 570"/>
                <a:gd name="T18" fmla="+- 0 2349 2198"/>
                <a:gd name="T19" fmla="*/ 2349 h 156"/>
                <a:gd name="T20" fmla="+- 0 8781 8755"/>
                <a:gd name="T21" fmla="*/ T20 w 570"/>
                <a:gd name="T22" fmla="+- 0 2250 2198"/>
                <a:gd name="T23" fmla="*/ 2250 h 156"/>
                <a:gd name="T24" fmla="+- 0 8793 8755"/>
                <a:gd name="T25" fmla="*/ T24 w 570"/>
                <a:gd name="T26" fmla="+- 0 2199 2198"/>
                <a:gd name="T27" fmla="*/ 2199 h 156"/>
                <a:gd name="T28" fmla="+- 0 8818 8755"/>
                <a:gd name="T29" fmla="*/ T28 w 570"/>
                <a:gd name="T30" fmla="+- 0 2210 2198"/>
                <a:gd name="T31" fmla="*/ 2210 h 156"/>
                <a:gd name="T32" fmla="+- 0 8825 8755"/>
                <a:gd name="T33" fmla="*/ T32 w 570"/>
                <a:gd name="T34" fmla="+- 0 2311 2198"/>
                <a:gd name="T35" fmla="*/ 2311 h 156"/>
                <a:gd name="T36" fmla="+- 0 8892 8755"/>
                <a:gd name="T37" fmla="*/ T36 w 570"/>
                <a:gd name="T38" fmla="+- 0 2320 2198"/>
                <a:gd name="T39" fmla="*/ 2320 h 156"/>
                <a:gd name="T40" fmla="+- 0 8849 8755"/>
                <a:gd name="T41" fmla="*/ T40 w 570"/>
                <a:gd name="T42" fmla="+- 0 2302 2198"/>
                <a:gd name="T43" fmla="*/ 2302 h 156"/>
                <a:gd name="T44" fmla="+- 0 8839 8755"/>
                <a:gd name="T45" fmla="*/ T44 w 570"/>
                <a:gd name="T46" fmla="+- 0 2210 2198"/>
                <a:gd name="T47" fmla="*/ 2210 h 156"/>
                <a:gd name="T48" fmla="+- 0 8893 8755"/>
                <a:gd name="T49" fmla="*/ T48 w 570"/>
                <a:gd name="T50" fmla="+- 0 2209 2198"/>
                <a:gd name="T51" fmla="*/ 2209 h 156"/>
                <a:gd name="T52" fmla="+- 0 8885 8755"/>
                <a:gd name="T53" fmla="*/ T52 w 570"/>
                <a:gd name="T54" fmla="+- 0 2297 2198"/>
                <a:gd name="T55" fmla="*/ 2297 h 156"/>
                <a:gd name="T56" fmla="+- 0 8913 8755"/>
                <a:gd name="T57" fmla="*/ T56 w 570"/>
                <a:gd name="T58" fmla="+- 0 2294 2198"/>
                <a:gd name="T59" fmla="*/ 2294 h 156"/>
                <a:gd name="T60" fmla="+- 0 8909 8755"/>
                <a:gd name="T61" fmla="*/ T60 w 570"/>
                <a:gd name="T62" fmla="+- 0 2209 2198"/>
                <a:gd name="T63" fmla="*/ 2209 h 156"/>
                <a:gd name="T64" fmla="+- 0 8939 8755"/>
                <a:gd name="T65" fmla="*/ T64 w 570"/>
                <a:gd name="T66" fmla="+- 0 2321 2198"/>
                <a:gd name="T67" fmla="*/ 2321 h 156"/>
                <a:gd name="T68" fmla="+- 0 8957 8755"/>
                <a:gd name="T69" fmla="*/ T68 w 570"/>
                <a:gd name="T70" fmla="+- 0 2323 2198"/>
                <a:gd name="T71" fmla="*/ 2323 h 156"/>
                <a:gd name="T72" fmla="+- 0 8985 8755"/>
                <a:gd name="T73" fmla="*/ T72 w 570"/>
                <a:gd name="T74" fmla="+- 0 2235 2198"/>
                <a:gd name="T75" fmla="*/ 2235 h 156"/>
                <a:gd name="T76" fmla="+- 0 8968 8755"/>
                <a:gd name="T77" fmla="*/ T76 w 570"/>
                <a:gd name="T78" fmla="+- 0 2210 2198"/>
                <a:gd name="T79" fmla="*/ 2210 h 156"/>
                <a:gd name="T80" fmla="+- 0 8967 8755"/>
                <a:gd name="T81" fmla="*/ T80 w 570"/>
                <a:gd name="T82" fmla="+- 0 2249 2198"/>
                <a:gd name="T83" fmla="*/ 2249 h 156"/>
                <a:gd name="T84" fmla="+- 0 9006 8755"/>
                <a:gd name="T85" fmla="*/ T84 w 570"/>
                <a:gd name="T86" fmla="+- 0 2319 2198"/>
                <a:gd name="T87" fmla="*/ 2319 h 156"/>
                <a:gd name="T88" fmla="+- 0 9034 8755"/>
                <a:gd name="T89" fmla="*/ T88 w 570"/>
                <a:gd name="T90" fmla="+- 0 2322 2198"/>
                <a:gd name="T91" fmla="*/ 2322 h 156"/>
                <a:gd name="T92" fmla="+- 0 9013 8755"/>
                <a:gd name="T93" fmla="*/ T92 w 570"/>
                <a:gd name="T94" fmla="+- 0 2287 2198"/>
                <a:gd name="T95" fmla="*/ 2287 h 156"/>
                <a:gd name="T96" fmla="+- 0 9018 8755"/>
                <a:gd name="T97" fmla="*/ T96 w 570"/>
                <a:gd name="T98" fmla="+- 0 2210 2198"/>
                <a:gd name="T99" fmla="*/ 2210 h 156"/>
                <a:gd name="T100" fmla="+- 0 9037 8755"/>
                <a:gd name="T101" fmla="*/ T100 w 570"/>
                <a:gd name="T102" fmla="+- 0 2292 2198"/>
                <a:gd name="T103" fmla="*/ 2292 h 156"/>
                <a:gd name="T104" fmla="+- 0 9071 8755"/>
                <a:gd name="T105" fmla="*/ T104 w 570"/>
                <a:gd name="T106" fmla="+- 0 2209 2198"/>
                <a:gd name="T107" fmla="*/ 2209 h 156"/>
                <a:gd name="T108" fmla="+- 0 9064 8755"/>
                <a:gd name="T109" fmla="*/ T108 w 570"/>
                <a:gd name="T110" fmla="+- 0 2322 2198"/>
                <a:gd name="T111" fmla="*/ 2322 h 156"/>
                <a:gd name="T112" fmla="+- 0 9086 8755"/>
                <a:gd name="T113" fmla="*/ T112 w 570"/>
                <a:gd name="T114" fmla="+- 0 2322 2198"/>
                <a:gd name="T115" fmla="*/ 2322 h 156"/>
                <a:gd name="T116" fmla="+- 0 9083 8755"/>
                <a:gd name="T117" fmla="*/ T116 w 570"/>
                <a:gd name="T118" fmla="+- 0 2209 2198"/>
                <a:gd name="T119" fmla="*/ 2209 h 156"/>
                <a:gd name="T120" fmla="+- 0 9102 8755"/>
                <a:gd name="T121" fmla="*/ T120 w 570"/>
                <a:gd name="T122" fmla="+- 0 2213 2198"/>
                <a:gd name="T123" fmla="*/ 2213 h 156"/>
                <a:gd name="T124" fmla="+- 0 9135 8755"/>
                <a:gd name="T125" fmla="*/ T124 w 570"/>
                <a:gd name="T126" fmla="+- 0 2228 2198"/>
                <a:gd name="T127" fmla="*/ 2228 h 156"/>
                <a:gd name="T128" fmla="+- 0 9152 8755"/>
                <a:gd name="T129" fmla="*/ T128 w 570"/>
                <a:gd name="T130" fmla="+- 0 2323 2198"/>
                <a:gd name="T131" fmla="*/ 2323 h 156"/>
                <a:gd name="T132" fmla="+- 0 9191 8755"/>
                <a:gd name="T133" fmla="*/ T132 w 570"/>
                <a:gd name="T134" fmla="+- 0 2228 2198"/>
                <a:gd name="T135" fmla="*/ 2228 h 156"/>
                <a:gd name="T136" fmla="+- 0 9193 8755"/>
                <a:gd name="T137" fmla="*/ T136 w 570"/>
                <a:gd name="T138" fmla="+- 0 2215 2198"/>
                <a:gd name="T139" fmla="*/ 2215 h 156"/>
                <a:gd name="T140" fmla="+- 0 9247 8755"/>
                <a:gd name="T141" fmla="*/ T140 w 570"/>
                <a:gd name="T142" fmla="+- 0 2299 2198"/>
                <a:gd name="T143" fmla="*/ 2299 h 156"/>
                <a:gd name="T144" fmla="+- 0 9247 8755"/>
                <a:gd name="T145" fmla="*/ T144 w 570"/>
                <a:gd name="T146" fmla="+- 0 2317 2198"/>
                <a:gd name="T147" fmla="*/ 2317 h 156"/>
                <a:gd name="T148" fmla="+- 0 9264 8755"/>
                <a:gd name="T149" fmla="*/ T148 w 570"/>
                <a:gd name="T150" fmla="+- 0 2324 2198"/>
                <a:gd name="T151" fmla="*/ 2324 h 156"/>
                <a:gd name="T152" fmla="+- 0 9316 8755"/>
                <a:gd name="T153" fmla="*/ T152 w 570"/>
                <a:gd name="T154" fmla="+- 0 2313 2198"/>
                <a:gd name="T155" fmla="*/ 2313 h 156"/>
                <a:gd name="T156" fmla="+- 0 9255 8755"/>
                <a:gd name="T157" fmla="*/ T156 w 570"/>
                <a:gd name="T158" fmla="+- 0 2302 2198"/>
                <a:gd name="T159" fmla="*/ 2302 h 156"/>
                <a:gd name="T160" fmla="+- 0 9286 8755"/>
                <a:gd name="T161" fmla="*/ T160 w 570"/>
                <a:gd name="T162" fmla="+- 0 2227 2198"/>
                <a:gd name="T163" fmla="*/ 2227 h 156"/>
                <a:gd name="T164" fmla="+- 0 9293 8755"/>
                <a:gd name="T165" fmla="*/ T164 w 570"/>
                <a:gd name="T166" fmla="+- 0 2244 2198"/>
                <a:gd name="T167" fmla="*/ 2244 h 156"/>
                <a:gd name="T168" fmla="+- 0 9259 8755"/>
                <a:gd name="T169" fmla="*/ T168 w 570"/>
                <a:gd name="T170" fmla="+- 0 2257 2198"/>
                <a:gd name="T171" fmla="*/ 2257 h 156"/>
                <a:gd name="T172" fmla="+- 0 9257 8755"/>
                <a:gd name="T173" fmla="*/ T172 w 570"/>
                <a:gd name="T174" fmla="+- 0 2271 2198"/>
                <a:gd name="T175" fmla="*/ 2271 h 156"/>
                <a:gd name="T176" fmla="+- 0 9289 8755"/>
                <a:gd name="T177" fmla="*/ T176 w 570"/>
                <a:gd name="T178" fmla="+- 0 2277 2198"/>
                <a:gd name="T179" fmla="*/ 2277 h 156"/>
                <a:gd name="T180" fmla="+- 0 9295 8755"/>
                <a:gd name="T181" fmla="*/ T180 w 570"/>
                <a:gd name="T182" fmla="+- 0 2299 2198"/>
                <a:gd name="T183" fmla="*/ 2299 h 156"/>
                <a:gd name="T184" fmla="+- 0 9324 8755"/>
                <a:gd name="T185" fmla="*/ T184 w 570"/>
                <a:gd name="T186" fmla="+- 0 2300 2198"/>
                <a:gd name="T187" fmla="*/ 2300 h 156"/>
                <a:gd name="T188" fmla="+- 0 9313 8755"/>
                <a:gd name="T189" fmla="*/ T188 w 570"/>
                <a:gd name="T190" fmla="+- 0 2268 2198"/>
                <a:gd name="T191" fmla="*/ 2268 h 156"/>
                <a:gd name="T192" fmla="+- 0 9310 8755"/>
                <a:gd name="T193" fmla="*/ T192 w 570"/>
                <a:gd name="T194" fmla="+- 0 2258 2198"/>
                <a:gd name="T195" fmla="*/ 2258 h 156"/>
                <a:gd name="T196" fmla="+- 0 9319 8755"/>
                <a:gd name="T197" fmla="*/ T196 w 570"/>
                <a:gd name="T198" fmla="+- 0 2227 2198"/>
                <a:gd name="T199" fmla="*/ 2227 h 156"/>
                <a:gd name="T200" fmla="+- 0 9259 8755"/>
                <a:gd name="T201" fmla="*/ T200 w 570"/>
                <a:gd name="T202" fmla="+- 0 2212 2198"/>
                <a:gd name="T203" fmla="*/ 2212 h 156"/>
                <a:gd name="T204" fmla="+- 0 9249 8755"/>
                <a:gd name="T205" fmla="*/ T204 w 570"/>
                <a:gd name="T206" fmla="+- 0 2219 2198"/>
                <a:gd name="T207" fmla="*/ 2219 h 156"/>
                <a:gd name="T208" fmla="+- 0 9249 8755"/>
                <a:gd name="T209" fmla="*/ T208 w 570"/>
                <a:gd name="T210" fmla="+- 0 2234 2198"/>
                <a:gd name="T211" fmla="*/ 2234 h 156"/>
                <a:gd name="T212" fmla="+- 0 9265 8755"/>
                <a:gd name="T213" fmla="*/ T212 w 570"/>
                <a:gd name="T214" fmla="+- 0 2228 2198"/>
                <a:gd name="T215" fmla="*/ 2228 h 156"/>
                <a:gd name="T216" fmla="+- 0 9304 8755"/>
                <a:gd name="T217" fmla="*/ T216 w 570"/>
                <a:gd name="T218" fmla="+- 0 2210 2198"/>
                <a:gd name="T219" fmla="*/ 2210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570" h="156">
                  <a:moveTo>
                    <a:pt x="26" y="0"/>
                  </a:moveTo>
                  <a:lnTo>
                    <a:pt x="23" y="0"/>
                  </a:lnTo>
                  <a:lnTo>
                    <a:pt x="22" y="1"/>
                  </a:lnTo>
                  <a:lnTo>
                    <a:pt x="21" y="1"/>
                  </a:lnTo>
                  <a:lnTo>
                    <a:pt x="20" y="1"/>
                  </a:lnTo>
                  <a:lnTo>
                    <a:pt x="20" y="2"/>
                  </a:lnTo>
                  <a:lnTo>
                    <a:pt x="17" y="8"/>
                  </a:lnTo>
                  <a:lnTo>
                    <a:pt x="14" y="14"/>
                  </a:lnTo>
                  <a:lnTo>
                    <a:pt x="9" y="27"/>
                  </a:lnTo>
                  <a:lnTo>
                    <a:pt x="7" y="33"/>
                  </a:lnTo>
                  <a:lnTo>
                    <a:pt x="4" y="45"/>
                  </a:lnTo>
                  <a:lnTo>
                    <a:pt x="3" y="52"/>
                  </a:lnTo>
                  <a:lnTo>
                    <a:pt x="1" y="65"/>
                  </a:lnTo>
                  <a:lnTo>
                    <a:pt x="0" y="71"/>
                  </a:lnTo>
                  <a:lnTo>
                    <a:pt x="0" y="84"/>
                  </a:lnTo>
                  <a:lnTo>
                    <a:pt x="1" y="91"/>
                  </a:lnTo>
                  <a:lnTo>
                    <a:pt x="2" y="104"/>
                  </a:lnTo>
                  <a:lnTo>
                    <a:pt x="4" y="110"/>
                  </a:lnTo>
                  <a:lnTo>
                    <a:pt x="7" y="123"/>
                  </a:lnTo>
                  <a:lnTo>
                    <a:pt x="9" y="129"/>
                  </a:lnTo>
                  <a:lnTo>
                    <a:pt x="14" y="141"/>
                  </a:lnTo>
                  <a:lnTo>
                    <a:pt x="17" y="147"/>
                  </a:lnTo>
                  <a:lnTo>
                    <a:pt x="20" y="153"/>
                  </a:lnTo>
                  <a:lnTo>
                    <a:pt x="20" y="154"/>
                  </a:lnTo>
                  <a:lnTo>
                    <a:pt x="21" y="154"/>
                  </a:lnTo>
                  <a:lnTo>
                    <a:pt x="22" y="155"/>
                  </a:lnTo>
                  <a:lnTo>
                    <a:pt x="24" y="156"/>
                  </a:lnTo>
                  <a:lnTo>
                    <a:pt x="35" y="156"/>
                  </a:lnTo>
                  <a:lnTo>
                    <a:pt x="38" y="155"/>
                  </a:lnTo>
                  <a:lnTo>
                    <a:pt x="39" y="155"/>
                  </a:lnTo>
                  <a:lnTo>
                    <a:pt x="40" y="154"/>
                  </a:lnTo>
                  <a:lnTo>
                    <a:pt x="40" y="151"/>
                  </a:lnTo>
                  <a:lnTo>
                    <a:pt x="40" y="150"/>
                  </a:lnTo>
                  <a:lnTo>
                    <a:pt x="35" y="139"/>
                  </a:lnTo>
                  <a:lnTo>
                    <a:pt x="31" y="127"/>
                  </a:lnTo>
                  <a:lnTo>
                    <a:pt x="26" y="103"/>
                  </a:lnTo>
                  <a:lnTo>
                    <a:pt x="24" y="91"/>
                  </a:lnTo>
                  <a:lnTo>
                    <a:pt x="24" y="65"/>
                  </a:lnTo>
                  <a:lnTo>
                    <a:pt x="26" y="52"/>
                  </a:lnTo>
                  <a:lnTo>
                    <a:pt x="31" y="28"/>
                  </a:lnTo>
                  <a:lnTo>
                    <a:pt x="35" y="16"/>
                  </a:lnTo>
                  <a:lnTo>
                    <a:pt x="40" y="5"/>
                  </a:lnTo>
                  <a:lnTo>
                    <a:pt x="40" y="4"/>
                  </a:lnTo>
                  <a:lnTo>
                    <a:pt x="40" y="2"/>
                  </a:lnTo>
                  <a:lnTo>
                    <a:pt x="40" y="1"/>
                  </a:lnTo>
                  <a:lnTo>
                    <a:pt x="38" y="1"/>
                  </a:lnTo>
                  <a:lnTo>
                    <a:pt x="37" y="0"/>
                  </a:lnTo>
                  <a:lnTo>
                    <a:pt x="36" y="0"/>
                  </a:lnTo>
                  <a:lnTo>
                    <a:pt x="26" y="0"/>
                  </a:lnTo>
                  <a:close/>
                  <a:moveTo>
                    <a:pt x="69" y="11"/>
                  </a:moveTo>
                  <a:lnTo>
                    <a:pt x="66" y="11"/>
                  </a:lnTo>
                  <a:lnTo>
                    <a:pt x="65" y="11"/>
                  </a:lnTo>
                  <a:lnTo>
                    <a:pt x="63" y="12"/>
                  </a:lnTo>
                  <a:lnTo>
                    <a:pt x="62" y="12"/>
                  </a:lnTo>
                  <a:lnTo>
                    <a:pt x="61" y="13"/>
                  </a:lnTo>
                  <a:lnTo>
                    <a:pt x="61" y="14"/>
                  </a:lnTo>
                  <a:lnTo>
                    <a:pt x="61" y="91"/>
                  </a:lnTo>
                  <a:lnTo>
                    <a:pt x="62" y="97"/>
                  </a:lnTo>
                  <a:lnTo>
                    <a:pt x="67" y="108"/>
                  </a:lnTo>
                  <a:lnTo>
                    <a:pt x="70" y="113"/>
                  </a:lnTo>
                  <a:lnTo>
                    <a:pt x="78" y="120"/>
                  </a:lnTo>
                  <a:lnTo>
                    <a:pt x="83" y="123"/>
                  </a:lnTo>
                  <a:lnTo>
                    <a:pt x="95" y="126"/>
                  </a:lnTo>
                  <a:lnTo>
                    <a:pt x="102" y="127"/>
                  </a:lnTo>
                  <a:lnTo>
                    <a:pt x="117" y="127"/>
                  </a:lnTo>
                  <a:lnTo>
                    <a:pt x="124" y="126"/>
                  </a:lnTo>
                  <a:lnTo>
                    <a:pt x="137" y="122"/>
                  </a:lnTo>
                  <a:lnTo>
                    <a:pt x="142" y="119"/>
                  </a:lnTo>
                  <a:lnTo>
                    <a:pt x="150" y="112"/>
                  </a:lnTo>
                  <a:lnTo>
                    <a:pt x="152" y="108"/>
                  </a:lnTo>
                  <a:lnTo>
                    <a:pt x="106" y="108"/>
                  </a:lnTo>
                  <a:lnTo>
                    <a:pt x="103" y="107"/>
                  </a:lnTo>
                  <a:lnTo>
                    <a:pt x="97" y="105"/>
                  </a:lnTo>
                  <a:lnTo>
                    <a:pt x="94" y="104"/>
                  </a:lnTo>
                  <a:lnTo>
                    <a:pt x="90" y="99"/>
                  </a:lnTo>
                  <a:lnTo>
                    <a:pt x="88" y="97"/>
                  </a:lnTo>
                  <a:lnTo>
                    <a:pt x="86" y="90"/>
                  </a:lnTo>
                  <a:lnTo>
                    <a:pt x="86" y="87"/>
                  </a:lnTo>
                  <a:lnTo>
                    <a:pt x="85" y="83"/>
                  </a:lnTo>
                  <a:lnTo>
                    <a:pt x="85" y="13"/>
                  </a:lnTo>
                  <a:lnTo>
                    <a:pt x="84" y="12"/>
                  </a:lnTo>
                  <a:lnTo>
                    <a:pt x="82" y="11"/>
                  </a:lnTo>
                  <a:lnTo>
                    <a:pt x="81" y="11"/>
                  </a:lnTo>
                  <a:lnTo>
                    <a:pt x="69" y="11"/>
                  </a:lnTo>
                  <a:close/>
                  <a:moveTo>
                    <a:pt x="142" y="11"/>
                  </a:moveTo>
                  <a:lnTo>
                    <a:pt x="139" y="11"/>
                  </a:lnTo>
                  <a:lnTo>
                    <a:pt x="138" y="11"/>
                  </a:lnTo>
                  <a:lnTo>
                    <a:pt x="136" y="12"/>
                  </a:lnTo>
                  <a:lnTo>
                    <a:pt x="135" y="13"/>
                  </a:lnTo>
                  <a:lnTo>
                    <a:pt x="135" y="87"/>
                  </a:lnTo>
                  <a:lnTo>
                    <a:pt x="134" y="90"/>
                  </a:lnTo>
                  <a:lnTo>
                    <a:pt x="132" y="97"/>
                  </a:lnTo>
                  <a:lnTo>
                    <a:pt x="130" y="99"/>
                  </a:lnTo>
                  <a:lnTo>
                    <a:pt x="126" y="104"/>
                  </a:lnTo>
                  <a:lnTo>
                    <a:pt x="123" y="105"/>
                  </a:lnTo>
                  <a:lnTo>
                    <a:pt x="117" y="107"/>
                  </a:lnTo>
                  <a:lnTo>
                    <a:pt x="114" y="108"/>
                  </a:lnTo>
                  <a:lnTo>
                    <a:pt x="152" y="108"/>
                  </a:lnTo>
                  <a:lnTo>
                    <a:pt x="153" y="107"/>
                  </a:lnTo>
                  <a:lnTo>
                    <a:pt x="158" y="96"/>
                  </a:lnTo>
                  <a:lnTo>
                    <a:pt x="159" y="90"/>
                  </a:lnTo>
                  <a:lnTo>
                    <a:pt x="159" y="14"/>
                  </a:lnTo>
                  <a:lnTo>
                    <a:pt x="158" y="13"/>
                  </a:lnTo>
                  <a:lnTo>
                    <a:pt x="158" y="12"/>
                  </a:lnTo>
                  <a:lnTo>
                    <a:pt x="157" y="12"/>
                  </a:lnTo>
                  <a:lnTo>
                    <a:pt x="155" y="11"/>
                  </a:lnTo>
                  <a:lnTo>
                    <a:pt x="154" y="11"/>
                  </a:lnTo>
                  <a:lnTo>
                    <a:pt x="142" y="11"/>
                  </a:lnTo>
                  <a:close/>
                  <a:moveTo>
                    <a:pt x="208" y="11"/>
                  </a:moveTo>
                  <a:lnTo>
                    <a:pt x="190" y="11"/>
                  </a:lnTo>
                  <a:lnTo>
                    <a:pt x="188" y="12"/>
                  </a:lnTo>
                  <a:lnTo>
                    <a:pt x="184" y="15"/>
                  </a:lnTo>
                  <a:lnTo>
                    <a:pt x="184" y="17"/>
                  </a:lnTo>
                  <a:lnTo>
                    <a:pt x="184" y="123"/>
                  </a:lnTo>
                  <a:lnTo>
                    <a:pt x="184" y="124"/>
                  </a:lnTo>
                  <a:lnTo>
                    <a:pt x="185" y="124"/>
                  </a:lnTo>
                  <a:lnTo>
                    <a:pt x="187" y="125"/>
                  </a:lnTo>
                  <a:lnTo>
                    <a:pt x="188" y="125"/>
                  </a:lnTo>
                  <a:lnTo>
                    <a:pt x="198" y="125"/>
                  </a:lnTo>
                  <a:lnTo>
                    <a:pt x="201" y="125"/>
                  </a:lnTo>
                  <a:lnTo>
                    <a:pt x="202" y="125"/>
                  </a:lnTo>
                  <a:lnTo>
                    <a:pt x="204" y="124"/>
                  </a:lnTo>
                  <a:lnTo>
                    <a:pt x="205" y="124"/>
                  </a:lnTo>
                  <a:lnTo>
                    <a:pt x="205" y="123"/>
                  </a:lnTo>
                  <a:lnTo>
                    <a:pt x="205" y="49"/>
                  </a:lnTo>
                  <a:lnTo>
                    <a:pt x="205" y="40"/>
                  </a:lnTo>
                  <a:lnTo>
                    <a:pt x="205" y="37"/>
                  </a:lnTo>
                  <a:lnTo>
                    <a:pt x="230" y="37"/>
                  </a:lnTo>
                  <a:lnTo>
                    <a:pt x="223" y="23"/>
                  </a:lnTo>
                  <a:lnTo>
                    <a:pt x="221" y="21"/>
                  </a:lnTo>
                  <a:lnTo>
                    <a:pt x="220" y="19"/>
                  </a:lnTo>
                  <a:lnTo>
                    <a:pt x="218" y="16"/>
                  </a:lnTo>
                  <a:lnTo>
                    <a:pt x="217" y="15"/>
                  </a:lnTo>
                  <a:lnTo>
                    <a:pt x="214" y="13"/>
                  </a:lnTo>
                  <a:lnTo>
                    <a:pt x="213" y="12"/>
                  </a:lnTo>
                  <a:lnTo>
                    <a:pt x="210" y="11"/>
                  </a:lnTo>
                  <a:lnTo>
                    <a:pt x="208" y="11"/>
                  </a:lnTo>
                  <a:close/>
                  <a:moveTo>
                    <a:pt x="230" y="37"/>
                  </a:moveTo>
                  <a:lnTo>
                    <a:pt x="205" y="37"/>
                  </a:lnTo>
                  <a:lnTo>
                    <a:pt x="206" y="40"/>
                  </a:lnTo>
                  <a:lnTo>
                    <a:pt x="208" y="44"/>
                  </a:lnTo>
                  <a:lnTo>
                    <a:pt x="212" y="51"/>
                  </a:lnTo>
                  <a:lnTo>
                    <a:pt x="213" y="54"/>
                  </a:lnTo>
                  <a:lnTo>
                    <a:pt x="215" y="58"/>
                  </a:lnTo>
                  <a:lnTo>
                    <a:pt x="245" y="111"/>
                  </a:lnTo>
                  <a:lnTo>
                    <a:pt x="246" y="114"/>
                  </a:lnTo>
                  <a:lnTo>
                    <a:pt x="248" y="116"/>
                  </a:lnTo>
                  <a:lnTo>
                    <a:pt x="250" y="120"/>
                  </a:lnTo>
                  <a:lnTo>
                    <a:pt x="251" y="121"/>
                  </a:lnTo>
                  <a:lnTo>
                    <a:pt x="254" y="123"/>
                  </a:lnTo>
                  <a:lnTo>
                    <a:pt x="255" y="124"/>
                  </a:lnTo>
                  <a:lnTo>
                    <a:pt x="259" y="125"/>
                  </a:lnTo>
                  <a:lnTo>
                    <a:pt x="260" y="125"/>
                  </a:lnTo>
                  <a:lnTo>
                    <a:pt x="275" y="125"/>
                  </a:lnTo>
                  <a:lnTo>
                    <a:pt x="278" y="124"/>
                  </a:lnTo>
                  <a:lnTo>
                    <a:pt x="279" y="124"/>
                  </a:lnTo>
                  <a:lnTo>
                    <a:pt x="280" y="122"/>
                  </a:lnTo>
                  <a:lnTo>
                    <a:pt x="281" y="122"/>
                  </a:lnTo>
                  <a:lnTo>
                    <a:pt x="282" y="119"/>
                  </a:lnTo>
                  <a:lnTo>
                    <a:pt x="282" y="118"/>
                  </a:lnTo>
                  <a:lnTo>
                    <a:pt x="282" y="94"/>
                  </a:lnTo>
                  <a:lnTo>
                    <a:pt x="261" y="94"/>
                  </a:lnTo>
                  <a:lnTo>
                    <a:pt x="258" y="89"/>
                  </a:lnTo>
                  <a:lnTo>
                    <a:pt x="252" y="77"/>
                  </a:lnTo>
                  <a:lnTo>
                    <a:pt x="251" y="75"/>
                  </a:lnTo>
                  <a:lnTo>
                    <a:pt x="246" y="65"/>
                  </a:lnTo>
                  <a:lnTo>
                    <a:pt x="230" y="37"/>
                  </a:lnTo>
                  <a:close/>
                  <a:moveTo>
                    <a:pt x="267" y="11"/>
                  </a:moveTo>
                  <a:lnTo>
                    <a:pt x="265" y="11"/>
                  </a:lnTo>
                  <a:lnTo>
                    <a:pt x="263" y="12"/>
                  </a:lnTo>
                  <a:lnTo>
                    <a:pt x="262" y="12"/>
                  </a:lnTo>
                  <a:lnTo>
                    <a:pt x="261" y="13"/>
                  </a:lnTo>
                  <a:lnTo>
                    <a:pt x="260" y="14"/>
                  </a:lnTo>
                  <a:lnTo>
                    <a:pt x="260" y="75"/>
                  </a:lnTo>
                  <a:lnTo>
                    <a:pt x="260" y="85"/>
                  </a:lnTo>
                  <a:lnTo>
                    <a:pt x="261" y="94"/>
                  </a:lnTo>
                  <a:lnTo>
                    <a:pt x="282" y="94"/>
                  </a:lnTo>
                  <a:lnTo>
                    <a:pt x="282" y="14"/>
                  </a:lnTo>
                  <a:lnTo>
                    <a:pt x="281" y="13"/>
                  </a:lnTo>
                  <a:lnTo>
                    <a:pt x="281" y="12"/>
                  </a:lnTo>
                  <a:lnTo>
                    <a:pt x="279" y="12"/>
                  </a:lnTo>
                  <a:lnTo>
                    <a:pt x="278" y="11"/>
                  </a:lnTo>
                  <a:lnTo>
                    <a:pt x="267" y="11"/>
                  </a:lnTo>
                  <a:close/>
                  <a:moveTo>
                    <a:pt x="316" y="11"/>
                  </a:moveTo>
                  <a:lnTo>
                    <a:pt x="313" y="11"/>
                  </a:lnTo>
                  <a:lnTo>
                    <a:pt x="312" y="11"/>
                  </a:lnTo>
                  <a:lnTo>
                    <a:pt x="310" y="12"/>
                  </a:lnTo>
                  <a:lnTo>
                    <a:pt x="309" y="12"/>
                  </a:lnTo>
                  <a:lnTo>
                    <a:pt x="309" y="13"/>
                  </a:lnTo>
                  <a:lnTo>
                    <a:pt x="309" y="123"/>
                  </a:lnTo>
                  <a:lnTo>
                    <a:pt x="309" y="124"/>
                  </a:lnTo>
                  <a:lnTo>
                    <a:pt x="310" y="124"/>
                  </a:lnTo>
                  <a:lnTo>
                    <a:pt x="312" y="125"/>
                  </a:lnTo>
                  <a:lnTo>
                    <a:pt x="313" y="125"/>
                  </a:lnTo>
                  <a:lnTo>
                    <a:pt x="325" y="125"/>
                  </a:lnTo>
                  <a:lnTo>
                    <a:pt x="328" y="125"/>
                  </a:lnTo>
                  <a:lnTo>
                    <a:pt x="329" y="125"/>
                  </a:lnTo>
                  <a:lnTo>
                    <a:pt x="331" y="124"/>
                  </a:lnTo>
                  <a:lnTo>
                    <a:pt x="332" y="124"/>
                  </a:lnTo>
                  <a:lnTo>
                    <a:pt x="333" y="123"/>
                  </a:lnTo>
                  <a:lnTo>
                    <a:pt x="333" y="13"/>
                  </a:lnTo>
                  <a:lnTo>
                    <a:pt x="332" y="12"/>
                  </a:lnTo>
                  <a:lnTo>
                    <a:pt x="331" y="12"/>
                  </a:lnTo>
                  <a:lnTo>
                    <a:pt x="329" y="11"/>
                  </a:lnTo>
                  <a:lnTo>
                    <a:pt x="328" y="11"/>
                  </a:lnTo>
                  <a:lnTo>
                    <a:pt x="316" y="11"/>
                  </a:lnTo>
                  <a:close/>
                  <a:moveTo>
                    <a:pt x="436" y="11"/>
                  </a:moveTo>
                  <a:lnTo>
                    <a:pt x="349" y="11"/>
                  </a:lnTo>
                  <a:lnTo>
                    <a:pt x="349" y="12"/>
                  </a:lnTo>
                  <a:lnTo>
                    <a:pt x="348" y="13"/>
                  </a:lnTo>
                  <a:lnTo>
                    <a:pt x="348" y="14"/>
                  </a:lnTo>
                  <a:lnTo>
                    <a:pt x="347" y="15"/>
                  </a:lnTo>
                  <a:lnTo>
                    <a:pt x="347" y="25"/>
                  </a:lnTo>
                  <a:lnTo>
                    <a:pt x="347" y="26"/>
                  </a:lnTo>
                  <a:lnTo>
                    <a:pt x="348" y="27"/>
                  </a:lnTo>
                  <a:lnTo>
                    <a:pt x="348" y="29"/>
                  </a:lnTo>
                  <a:lnTo>
                    <a:pt x="349" y="29"/>
                  </a:lnTo>
                  <a:lnTo>
                    <a:pt x="349" y="30"/>
                  </a:lnTo>
                  <a:lnTo>
                    <a:pt x="380" y="30"/>
                  </a:lnTo>
                  <a:lnTo>
                    <a:pt x="380" y="122"/>
                  </a:lnTo>
                  <a:lnTo>
                    <a:pt x="381" y="123"/>
                  </a:lnTo>
                  <a:lnTo>
                    <a:pt x="381" y="124"/>
                  </a:lnTo>
                  <a:lnTo>
                    <a:pt x="382" y="124"/>
                  </a:lnTo>
                  <a:lnTo>
                    <a:pt x="384" y="125"/>
                  </a:lnTo>
                  <a:lnTo>
                    <a:pt x="385" y="125"/>
                  </a:lnTo>
                  <a:lnTo>
                    <a:pt x="397" y="125"/>
                  </a:lnTo>
                  <a:lnTo>
                    <a:pt x="400" y="125"/>
                  </a:lnTo>
                  <a:lnTo>
                    <a:pt x="401" y="125"/>
                  </a:lnTo>
                  <a:lnTo>
                    <a:pt x="403" y="124"/>
                  </a:lnTo>
                  <a:lnTo>
                    <a:pt x="404" y="124"/>
                  </a:lnTo>
                  <a:lnTo>
                    <a:pt x="405" y="123"/>
                  </a:lnTo>
                  <a:lnTo>
                    <a:pt x="405" y="30"/>
                  </a:lnTo>
                  <a:lnTo>
                    <a:pt x="436" y="30"/>
                  </a:lnTo>
                  <a:lnTo>
                    <a:pt x="437" y="29"/>
                  </a:lnTo>
                  <a:lnTo>
                    <a:pt x="438" y="27"/>
                  </a:lnTo>
                  <a:lnTo>
                    <a:pt x="438" y="26"/>
                  </a:lnTo>
                  <a:lnTo>
                    <a:pt x="438" y="25"/>
                  </a:lnTo>
                  <a:lnTo>
                    <a:pt x="438" y="24"/>
                  </a:lnTo>
                  <a:lnTo>
                    <a:pt x="438" y="17"/>
                  </a:lnTo>
                  <a:lnTo>
                    <a:pt x="438" y="15"/>
                  </a:lnTo>
                  <a:lnTo>
                    <a:pt x="438" y="14"/>
                  </a:lnTo>
                  <a:lnTo>
                    <a:pt x="437" y="13"/>
                  </a:lnTo>
                  <a:lnTo>
                    <a:pt x="437" y="12"/>
                  </a:lnTo>
                  <a:lnTo>
                    <a:pt x="436" y="11"/>
                  </a:lnTo>
                  <a:close/>
                  <a:moveTo>
                    <a:pt x="494" y="101"/>
                  </a:moveTo>
                  <a:lnTo>
                    <a:pt x="492" y="101"/>
                  </a:lnTo>
                  <a:lnTo>
                    <a:pt x="492" y="102"/>
                  </a:lnTo>
                  <a:lnTo>
                    <a:pt x="491" y="104"/>
                  </a:lnTo>
                  <a:lnTo>
                    <a:pt x="491" y="113"/>
                  </a:lnTo>
                  <a:lnTo>
                    <a:pt x="491" y="115"/>
                  </a:lnTo>
                  <a:lnTo>
                    <a:pt x="491" y="117"/>
                  </a:lnTo>
                  <a:lnTo>
                    <a:pt x="492" y="117"/>
                  </a:lnTo>
                  <a:lnTo>
                    <a:pt x="492" y="119"/>
                  </a:lnTo>
                  <a:lnTo>
                    <a:pt x="494" y="120"/>
                  </a:lnTo>
                  <a:lnTo>
                    <a:pt x="495" y="121"/>
                  </a:lnTo>
                  <a:lnTo>
                    <a:pt x="498" y="122"/>
                  </a:lnTo>
                  <a:lnTo>
                    <a:pt x="501" y="123"/>
                  </a:lnTo>
                  <a:lnTo>
                    <a:pt x="506" y="125"/>
                  </a:lnTo>
                  <a:lnTo>
                    <a:pt x="509" y="126"/>
                  </a:lnTo>
                  <a:lnTo>
                    <a:pt x="516" y="127"/>
                  </a:lnTo>
                  <a:lnTo>
                    <a:pt x="520" y="127"/>
                  </a:lnTo>
                  <a:lnTo>
                    <a:pt x="531" y="127"/>
                  </a:lnTo>
                  <a:lnTo>
                    <a:pt x="537" y="126"/>
                  </a:lnTo>
                  <a:lnTo>
                    <a:pt x="548" y="123"/>
                  </a:lnTo>
                  <a:lnTo>
                    <a:pt x="553" y="121"/>
                  </a:lnTo>
                  <a:lnTo>
                    <a:pt x="561" y="115"/>
                  </a:lnTo>
                  <a:lnTo>
                    <a:pt x="565" y="111"/>
                  </a:lnTo>
                  <a:lnTo>
                    <a:pt x="566" y="109"/>
                  </a:lnTo>
                  <a:lnTo>
                    <a:pt x="517" y="109"/>
                  </a:lnTo>
                  <a:lnTo>
                    <a:pt x="514" y="108"/>
                  </a:lnTo>
                  <a:lnTo>
                    <a:pt x="507" y="107"/>
                  </a:lnTo>
                  <a:lnTo>
                    <a:pt x="505" y="106"/>
                  </a:lnTo>
                  <a:lnTo>
                    <a:pt x="500" y="104"/>
                  </a:lnTo>
                  <a:lnTo>
                    <a:pt x="498" y="103"/>
                  </a:lnTo>
                  <a:lnTo>
                    <a:pt x="495" y="101"/>
                  </a:lnTo>
                  <a:lnTo>
                    <a:pt x="494" y="101"/>
                  </a:lnTo>
                  <a:close/>
                  <a:moveTo>
                    <a:pt x="563" y="28"/>
                  </a:moveTo>
                  <a:lnTo>
                    <a:pt x="525" y="28"/>
                  </a:lnTo>
                  <a:lnTo>
                    <a:pt x="527" y="28"/>
                  </a:lnTo>
                  <a:lnTo>
                    <a:pt x="531" y="29"/>
                  </a:lnTo>
                  <a:lnTo>
                    <a:pt x="533" y="30"/>
                  </a:lnTo>
                  <a:lnTo>
                    <a:pt x="536" y="33"/>
                  </a:lnTo>
                  <a:lnTo>
                    <a:pt x="537" y="34"/>
                  </a:lnTo>
                  <a:lnTo>
                    <a:pt x="538" y="38"/>
                  </a:lnTo>
                  <a:lnTo>
                    <a:pt x="538" y="40"/>
                  </a:lnTo>
                  <a:lnTo>
                    <a:pt x="538" y="44"/>
                  </a:lnTo>
                  <a:lnTo>
                    <a:pt x="538" y="46"/>
                  </a:lnTo>
                  <a:lnTo>
                    <a:pt x="536" y="51"/>
                  </a:lnTo>
                  <a:lnTo>
                    <a:pt x="535" y="52"/>
                  </a:lnTo>
                  <a:lnTo>
                    <a:pt x="531" y="55"/>
                  </a:lnTo>
                  <a:lnTo>
                    <a:pt x="528" y="56"/>
                  </a:lnTo>
                  <a:lnTo>
                    <a:pt x="523" y="58"/>
                  </a:lnTo>
                  <a:lnTo>
                    <a:pt x="520" y="58"/>
                  </a:lnTo>
                  <a:lnTo>
                    <a:pt x="504" y="59"/>
                  </a:lnTo>
                  <a:lnTo>
                    <a:pt x="503" y="59"/>
                  </a:lnTo>
                  <a:lnTo>
                    <a:pt x="502" y="61"/>
                  </a:lnTo>
                  <a:lnTo>
                    <a:pt x="502" y="70"/>
                  </a:lnTo>
                  <a:lnTo>
                    <a:pt x="502" y="72"/>
                  </a:lnTo>
                  <a:lnTo>
                    <a:pt x="502" y="73"/>
                  </a:lnTo>
                  <a:lnTo>
                    <a:pt x="503" y="74"/>
                  </a:lnTo>
                  <a:lnTo>
                    <a:pt x="503" y="75"/>
                  </a:lnTo>
                  <a:lnTo>
                    <a:pt x="505" y="75"/>
                  </a:lnTo>
                  <a:lnTo>
                    <a:pt x="521" y="75"/>
                  </a:lnTo>
                  <a:lnTo>
                    <a:pt x="525" y="76"/>
                  </a:lnTo>
                  <a:lnTo>
                    <a:pt x="531" y="77"/>
                  </a:lnTo>
                  <a:lnTo>
                    <a:pt x="534" y="79"/>
                  </a:lnTo>
                  <a:lnTo>
                    <a:pt x="538" y="82"/>
                  </a:lnTo>
                  <a:lnTo>
                    <a:pt x="540" y="83"/>
                  </a:lnTo>
                  <a:lnTo>
                    <a:pt x="542" y="88"/>
                  </a:lnTo>
                  <a:lnTo>
                    <a:pt x="542" y="90"/>
                  </a:lnTo>
                  <a:lnTo>
                    <a:pt x="542" y="95"/>
                  </a:lnTo>
                  <a:lnTo>
                    <a:pt x="542" y="97"/>
                  </a:lnTo>
                  <a:lnTo>
                    <a:pt x="540" y="101"/>
                  </a:lnTo>
                  <a:lnTo>
                    <a:pt x="539" y="103"/>
                  </a:lnTo>
                  <a:lnTo>
                    <a:pt x="535" y="106"/>
                  </a:lnTo>
                  <a:lnTo>
                    <a:pt x="533" y="107"/>
                  </a:lnTo>
                  <a:lnTo>
                    <a:pt x="528" y="108"/>
                  </a:lnTo>
                  <a:lnTo>
                    <a:pt x="525" y="109"/>
                  </a:lnTo>
                  <a:lnTo>
                    <a:pt x="566" y="109"/>
                  </a:lnTo>
                  <a:lnTo>
                    <a:pt x="569" y="102"/>
                  </a:lnTo>
                  <a:lnTo>
                    <a:pt x="570" y="97"/>
                  </a:lnTo>
                  <a:lnTo>
                    <a:pt x="570" y="88"/>
                  </a:lnTo>
                  <a:lnTo>
                    <a:pt x="570" y="85"/>
                  </a:lnTo>
                  <a:lnTo>
                    <a:pt x="567" y="79"/>
                  </a:lnTo>
                  <a:lnTo>
                    <a:pt x="565" y="77"/>
                  </a:lnTo>
                  <a:lnTo>
                    <a:pt x="561" y="72"/>
                  </a:lnTo>
                  <a:lnTo>
                    <a:pt x="558" y="70"/>
                  </a:lnTo>
                  <a:lnTo>
                    <a:pt x="551" y="67"/>
                  </a:lnTo>
                  <a:lnTo>
                    <a:pt x="548" y="66"/>
                  </a:lnTo>
                  <a:lnTo>
                    <a:pt x="543" y="65"/>
                  </a:lnTo>
                  <a:lnTo>
                    <a:pt x="547" y="64"/>
                  </a:lnTo>
                  <a:lnTo>
                    <a:pt x="550" y="63"/>
                  </a:lnTo>
                  <a:lnTo>
                    <a:pt x="555" y="60"/>
                  </a:lnTo>
                  <a:lnTo>
                    <a:pt x="558" y="58"/>
                  </a:lnTo>
                  <a:lnTo>
                    <a:pt x="561" y="53"/>
                  </a:lnTo>
                  <a:lnTo>
                    <a:pt x="563" y="50"/>
                  </a:lnTo>
                  <a:lnTo>
                    <a:pt x="564" y="44"/>
                  </a:lnTo>
                  <a:lnTo>
                    <a:pt x="565" y="41"/>
                  </a:lnTo>
                  <a:lnTo>
                    <a:pt x="565" y="32"/>
                  </a:lnTo>
                  <a:lnTo>
                    <a:pt x="564" y="29"/>
                  </a:lnTo>
                  <a:lnTo>
                    <a:pt x="563" y="28"/>
                  </a:lnTo>
                  <a:close/>
                  <a:moveTo>
                    <a:pt x="535" y="9"/>
                  </a:moveTo>
                  <a:lnTo>
                    <a:pt x="524" y="9"/>
                  </a:lnTo>
                  <a:lnTo>
                    <a:pt x="520" y="10"/>
                  </a:lnTo>
                  <a:lnTo>
                    <a:pt x="513" y="11"/>
                  </a:lnTo>
                  <a:lnTo>
                    <a:pt x="509" y="12"/>
                  </a:lnTo>
                  <a:lnTo>
                    <a:pt x="504" y="14"/>
                  </a:lnTo>
                  <a:lnTo>
                    <a:pt x="501" y="15"/>
                  </a:lnTo>
                  <a:lnTo>
                    <a:pt x="497" y="17"/>
                  </a:lnTo>
                  <a:lnTo>
                    <a:pt x="496" y="18"/>
                  </a:lnTo>
                  <a:lnTo>
                    <a:pt x="495" y="19"/>
                  </a:lnTo>
                  <a:lnTo>
                    <a:pt x="495" y="20"/>
                  </a:lnTo>
                  <a:lnTo>
                    <a:pt x="494" y="21"/>
                  </a:lnTo>
                  <a:lnTo>
                    <a:pt x="493" y="23"/>
                  </a:lnTo>
                  <a:lnTo>
                    <a:pt x="493" y="30"/>
                  </a:lnTo>
                  <a:lnTo>
                    <a:pt x="493" y="32"/>
                  </a:lnTo>
                  <a:lnTo>
                    <a:pt x="494" y="34"/>
                  </a:lnTo>
                  <a:lnTo>
                    <a:pt x="494" y="35"/>
                  </a:lnTo>
                  <a:lnTo>
                    <a:pt x="494" y="36"/>
                  </a:lnTo>
                  <a:lnTo>
                    <a:pt x="495" y="36"/>
                  </a:lnTo>
                  <a:lnTo>
                    <a:pt x="497" y="36"/>
                  </a:lnTo>
                  <a:lnTo>
                    <a:pt x="498" y="36"/>
                  </a:lnTo>
                  <a:lnTo>
                    <a:pt x="501" y="34"/>
                  </a:lnTo>
                  <a:lnTo>
                    <a:pt x="503" y="33"/>
                  </a:lnTo>
                  <a:lnTo>
                    <a:pt x="507" y="31"/>
                  </a:lnTo>
                  <a:lnTo>
                    <a:pt x="510" y="30"/>
                  </a:lnTo>
                  <a:lnTo>
                    <a:pt x="516" y="28"/>
                  </a:lnTo>
                  <a:lnTo>
                    <a:pt x="519" y="28"/>
                  </a:lnTo>
                  <a:lnTo>
                    <a:pt x="563" y="28"/>
                  </a:lnTo>
                  <a:lnTo>
                    <a:pt x="561" y="22"/>
                  </a:lnTo>
                  <a:lnTo>
                    <a:pt x="559" y="19"/>
                  </a:lnTo>
                  <a:lnTo>
                    <a:pt x="553" y="14"/>
                  </a:lnTo>
                  <a:lnTo>
                    <a:pt x="549" y="12"/>
                  </a:lnTo>
                  <a:lnTo>
                    <a:pt x="540" y="10"/>
                  </a:lnTo>
                  <a:lnTo>
                    <a:pt x="53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73" name="Picture 7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39" y="2198"/>
              <a:ext cx="197" cy="156"/>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542"/>
            <p:cNvSpPr txBox="1">
              <a:spLocks noChangeArrowheads="1"/>
            </p:cNvSpPr>
            <p:nvPr/>
          </p:nvSpPr>
          <p:spPr bwMode="auto">
            <a:xfrm>
              <a:off x="8659" y="1936"/>
              <a:ext cx="1461"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spcAft>
                  <a:spcPts val="0"/>
                </a:spcAft>
              </a:pPr>
              <a:r>
                <a:rPr lang="en-US" sz="900" b="1" dirty="0" smtClean="0">
                  <a:solidFill>
                    <a:srgbClr val="FFFFFF"/>
                  </a:solidFill>
                  <a:effectLst/>
                  <a:latin typeface="Calibri" panose="020F0502020204030204" pitchFamily="34" charset="0"/>
                  <a:ea typeface="Calibri" panose="020F0502020204030204" pitchFamily="34" charset="0"/>
                </a:rPr>
                <a:t>VCE LITERATURE </a:t>
              </a:r>
              <a:endParaRPr lang="en-AU" sz="1100" dirty="0">
                <a:effectLst/>
                <a:latin typeface="Calibri" panose="020F0502020204030204" pitchFamily="34" charset="0"/>
                <a:ea typeface="Calibri" panose="020F0502020204030204" pitchFamily="34" charset="0"/>
              </a:endParaRPr>
            </a:p>
          </p:txBody>
        </p:sp>
      </p:grpSp>
      <p:grpSp>
        <p:nvGrpSpPr>
          <p:cNvPr id="77" name="Group 76"/>
          <p:cNvGrpSpPr>
            <a:grpSpLocks/>
          </p:cNvGrpSpPr>
          <p:nvPr/>
        </p:nvGrpSpPr>
        <p:grpSpPr bwMode="auto">
          <a:xfrm>
            <a:off x="5658951" y="4955128"/>
            <a:ext cx="1937385" cy="706120"/>
            <a:chOff x="7769" y="1705"/>
            <a:chExt cx="3051" cy="1112"/>
          </a:xfrm>
        </p:grpSpPr>
        <p:sp>
          <p:nvSpPr>
            <p:cNvPr id="78" name="Freeform 77"/>
            <p:cNvSpPr>
              <a:spLocks/>
            </p:cNvSpPr>
            <p:nvPr/>
          </p:nvSpPr>
          <p:spPr bwMode="auto">
            <a:xfrm>
              <a:off x="7769" y="1705"/>
              <a:ext cx="3051" cy="1112"/>
            </a:xfrm>
            <a:custGeom>
              <a:avLst/>
              <a:gdLst>
                <a:gd name="T0" fmla="+- 0 10705 7769"/>
                <a:gd name="T1" fmla="*/ T0 w 3051"/>
                <a:gd name="T2" fmla="+- 0 1705 1705"/>
                <a:gd name="T3" fmla="*/ 1705 h 1112"/>
                <a:gd name="T4" fmla="+- 0 7882 7769"/>
                <a:gd name="T5" fmla="*/ T4 w 3051"/>
                <a:gd name="T6" fmla="+- 0 1705 1705"/>
                <a:gd name="T7" fmla="*/ 1705 h 1112"/>
                <a:gd name="T8" fmla="+- 0 7817 7769"/>
                <a:gd name="T9" fmla="*/ T8 w 3051"/>
                <a:gd name="T10" fmla="+- 0 1707 1705"/>
                <a:gd name="T11" fmla="*/ 1707 h 1112"/>
                <a:gd name="T12" fmla="+- 0 7783 7769"/>
                <a:gd name="T13" fmla="*/ T12 w 3051"/>
                <a:gd name="T14" fmla="+- 0 1718 1705"/>
                <a:gd name="T15" fmla="*/ 1718 h 1112"/>
                <a:gd name="T16" fmla="+- 0 7771 7769"/>
                <a:gd name="T17" fmla="*/ T16 w 3051"/>
                <a:gd name="T18" fmla="+- 0 1750 1705"/>
                <a:gd name="T19" fmla="*/ 1750 h 1112"/>
                <a:gd name="T20" fmla="+- 0 7769 7769"/>
                <a:gd name="T21" fmla="*/ T20 w 3051"/>
                <a:gd name="T22" fmla="+- 0 1810 1705"/>
                <a:gd name="T23" fmla="*/ 1810 h 1112"/>
                <a:gd name="T24" fmla="+- 0 7769 7769"/>
                <a:gd name="T25" fmla="*/ T24 w 3051"/>
                <a:gd name="T26" fmla="+- 0 2712 1705"/>
                <a:gd name="T27" fmla="*/ 2712 h 1112"/>
                <a:gd name="T28" fmla="+- 0 7771 7769"/>
                <a:gd name="T29" fmla="*/ T28 w 3051"/>
                <a:gd name="T30" fmla="+- 0 2772 1705"/>
                <a:gd name="T31" fmla="*/ 2772 h 1112"/>
                <a:gd name="T32" fmla="+- 0 7783 7769"/>
                <a:gd name="T33" fmla="*/ T32 w 3051"/>
                <a:gd name="T34" fmla="+- 0 2803 1705"/>
                <a:gd name="T35" fmla="*/ 2803 h 1112"/>
                <a:gd name="T36" fmla="+- 0 7817 7769"/>
                <a:gd name="T37" fmla="*/ T36 w 3051"/>
                <a:gd name="T38" fmla="+- 0 2815 1705"/>
                <a:gd name="T39" fmla="*/ 2815 h 1112"/>
                <a:gd name="T40" fmla="+- 0 7882 7769"/>
                <a:gd name="T41" fmla="*/ T40 w 3051"/>
                <a:gd name="T42" fmla="+- 0 2816 1705"/>
                <a:gd name="T43" fmla="*/ 2816 h 1112"/>
                <a:gd name="T44" fmla="+- 0 10705 7769"/>
                <a:gd name="T45" fmla="*/ T44 w 3051"/>
                <a:gd name="T46" fmla="+- 0 2816 1705"/>
                <a:gd name="T47" fmla="*/ 2816 h 1112"/>
                <a:gd name="T48" fmla="+- 0 10771 7769"/>
                <a:gd name="T49" fmla="*/ T48 w 3051"/>
                <a:gd name="T50" fmla="+- 0 2815 1705"/>
                <a:gd name="T51" fmla="*/ 2815 h 1112"/>
                <a:gd name="T52" fmla="+- 0 10804 7769"/>
                <a:gd name="T53" fmla="*/ T52 w 3051"/>
                <a:gd name="T54" fmla="+- 0 2803 1705"/>
                <a:gd name="T55" fmla="*/ 2803 h 1112"/>
                <a:gd name="T56" fmla="+- 0 10817 7769"/>
                <a:gd name="T57" fmla="*/ T56 w 3051"/>
                <a:gd name="T58" fmla="+- 0 2772 1705"/>
                <a:gd name="T59" fmla="*/ 2772 h 1112"/>
                <a:gd name="T60" fmla="+- 0 10819 7769"/>
                <a:gd name="T61" fmla="*/ T60 w 3051"/>
                <a:gd name="T62" fmla="+- 0 2712 1705"/>
                <a:gd name="T63" fmla="*/ 2712 h 1112"/>
                <a:gd name="T64" fmla="+- 0 10819 7769"/>
                <a:gd name="T65" fmla="*/ T64 w 3051"/>
                <a:gd name="T66" fmla="+- 0 1810 1705"/>
                <a:gd name="T67" fmla="*/ 1810 h 1112"/>
                <a:gd name="T68" fmla="+- 0 10817 7769"/>
                <a:gd name="T69" fmla="*/ T68 w 3051"/>
                <a:gd name="T70" fmla="+- 0 1750 1705"/>
                <a:gd name="T71" fmla="*/ 1750 h 1112"/>
                <a:gd name="T72" fmla="+- 0 10804 7769"/>
                <a:gd name="T73" fmla="*/ T72 w 3051"/>
                <a:gd name="T74" fmla="+- 0 1718 1705"/>
                <a:gd name="T75" fmla="*/ 1718 h 1112"/>
                <a:gd name="T76" fmla="+- 0 10771 7769"/>
                <a:gd name="T77" fmla="*/ T76 w 3051"/>
                <a:gd name="T78" fmla="+- 0 1707 1705"/>
                <a:gd name="T79" fmla="*/ 1707 h 1112"/>
                <a:gd name="T80" fmla="+- 0 10705 7769"/>
                <a:gd name="T81" fmla="*/ T80 w 3051"/>
                <a:gd name="T82" fmla="+- 0 1705 1705"/>
                <a:gd name="T83" fmla="*/ 1705 h 1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51" h="1112">
                  <a:moveTo>
                    <a:pt x="2936" y="0"/>
                  </a:moveTo>
                  <a:lnTo>
                    <a:pt x="113" y="0"/>
                  </a:lnTo>
                  <a:lnTo>
                    <a:pt x="48" y="2"/>
                  </a:lnTo>
                  <a:lnTo>
                    <a:pt x="14" y="13"/>
                  </a:lnTo>
                  <a:lnTo>
                    <a:pt x="2" y="45"/>
                  </a:lnTo>
                  <a:lnTo>
                    <a:pt x="0" y="105"/>
                  </a:lnTo>
                  <a:lnTo>
                    <a:pt x="0" y="1007"/>
                  </a:lnTo>
                  <a:lnTo>
                    <a:pt x="2" y="1067"/>
                  </a:lnTo>
                  <a:lnTo>
                    <a:pt x="14" y="1098"/>
                  </a:lnTo>
                  <a:lnTo>
                    <a:pt x="48" y="1110"/>
                  </a:lnTo>
                  <a:lnTo>
                    <a:pt x="113" y="1111"/>
                  </a:lnTo>
                  <a:lnTo>
                    <a:pt x="2936" y="1111"/>
                  </a:lnTo>
                  <a:lnTo>
                    <a:pt x="3002" y="1110"/>
                  </a:lnTo>
                  <a:lnTo>
                    <a:pt x="3035" y="1098"/>
                  </a:lnTo>
                  <a:lnTo>
                    <a:pt x="3048" y="1067"/>
                  </a:lnTo>
                  <a:lnTo>
                    <a:pt x="3050" y="1007"/>
                  </a:lnTo>
                  <a:lnTo>
                    <a:pt x="3050" y="105"/>
                  </a:lnTo>
                  <a:lnTo>
                    <a:pt x="3048" y="45"/>
                  </a:lnTo>
                  <a:lnTo>
                    <a:pt x="3035" y="13"/>
                  </a:lnTo>
                  <a:lnTo>
                    <a:pt x="3002" y="2"/>
                  </a:lnTo>
                  <a:lnTo>
                    <a:pt x="2936" y="0"/>
                  </a:lnTo>
                  <a:close/>
                </a:path>
              </a:pathLst>
            </a:custGeom>
            <a:solidFill>
              <a:srgbClr val="9492B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pic>
          <p:nvPicPr>
            <p:cNvPr id="79"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3" y="2068"/>
              <a:ext cx="1733" cy="326"/>
            </a:xfrm>
            <a:prstGeom prst="rect">
              <a:avLst/>
            </a:prstGeom>
            <a:noFill/>
            <a:extLst>
              <a:ext uri="{909E8E84-426E-40DD-AFC4-6F175D3DCCD1}">
                <a14:hiddenFill xmlns:a14="http://schemas.microsoft.com/office/drawing/2010/main">
                  <a:solidFill>
                    <a:srgbClr val="FFFFFF"/>
                  </a:solidFill>
                </a14:hiddenFill>
              </a:ext>
            </a:extLst>
          </p:spPr>
        </p:pic>
        <p:sp>
          <p:nvSpPr>
            <p:cNvPr id="80" name="Text Box 509"/>
            <p:cNvSpPr txBox="1">
              <a:spLocks noChangeArrowheads="1"/>
            </p:cNvSpPr>
            <p:nvPr/>
          </p:nvSpPr>
          <p:spPr bwMode="auto">
            <a:xfrm>
              <a:off x="7769" y="1705"/>
              <a:ext cx="3051"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30"/>
                </a:spcBef>
                <a:spcAft>
                  <a:spcPts val="0"/>
                </a:spcAft>
              </a:pPr>
              <a:r>
                <a:rPr lang="en-US" sz="1450" b="1" dirty="0">
                  <a:effectLst/>
                  <a:latin typeface="Calibri" panose="020F0502020204030204" pitchFamily="34" charset="0"/>
                  <a:ea typeface="Calibri" panose="020F0502020204030204" pitchFamily="34" charset="0"/>
                </a:rPr>
                <a:t> </a:t>
              </a:r>
              <a:endParaRPr lang="en-AU" sz="1100" dirty="0">
                <a:effectLst/>
                <a:latin typeface="Calibri" panose="020F0502020204030204" pitchFamily="34" charset="0"/>
                <a:ea typeface="Calibri" panose="020F0502020204030204" pitchFamily="34" charset="0"/>
              </a:endParaRPr>
            </a:p>
            <a:p>
              <a:pPr marL="504190">
                <a:spcAft>
                  <a:spcPts val="0"/>
                </a:spcAft>
              </a:pPr>
              <a:r>
                <a:rPr lang="en-US" sz="900" dirty="0">
                  <a:solidFill>
                    <a:srgbClr val="FFFFFF"/>
                  </a:solidFill>
                  <a:effectLst/>
                  <a:latin typeface="Calibri" panose="020F0502020204030204" pitchFamily="34" charset="0"/>
                  <a:ea typeface="Calibri" panose="020F0502020204030204" pitchFamily="34" charset="0"/>
                </a:rPr>
                <a:t>VCE EAL (UNIT 3 - 4</a:t>
              </a:r>
              <a:r>
                <a:rPr lang="en-US" sz="1000" dirty="0">
                  <a:solidFill>
                    <a:srgbClr val="FFFFFF"/>
                  </a:solidFill>
                  <a:effectLst/>
                  <a:latin typeface="Myriad Web Pro Condensed" panose="020B0506030403020204" pitchFamily="34" charset="0"/>
                  <a:ea typeface="Calibri" panose="020F0502020204030204" pitchFamily="34" charset="0"/>
                </a:rPr>
                <a:t>)</a:t>
              </a:r>
              <a:endParaRPr lang="en-AU" sz="1100" dirty="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315640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8229600" cy="1143000"/>
          </a:xfrm>
        </p:spPr>
        <p:txBody>
          <a:bodyPr/>
          <a:lstStyle/>
          <a:p>
            <a:r>
              <a:rPr lang="en-AU" b="1" dirty="0">
                <a:solidFill>
                  <a:srgbClr val="002060"/>
                </a:solidFill>
                <a:latin typeface="Constantia" panose="02030602050306030303" pitchFamily="18" charset="0"/>
              </a:rPr>
              <a:t>VCE </a:t>
            </a:r>
            <a:r>
              <a:rPr lang="en-AU" b="1" dirty="0" smtClean="0">
                <a:solidFill>
                  <a:srgbClr val="002060"/>
                </a:solidFill>
                <a:latin typeface="Constantia" panose="02030602050306030303" pitchFamily="18" charset="0"/>
              </a:rPr>
              <a:t>Mathematics</a:t>
            </a:r>
            <a:endParaRPr lang="en-AU" dirty="0"/>
          </a:p>
        </p:txBody>
      </p:sp>
    </p:spTree>
    <p:extLst>
      <p:ext uri="{BB962C8B-B14F-4D97-AF65-F5344CB8AC3E}">
        <p14:creationId xmlns:p14="http://schemas.microsoft.com/office/powerpoint/2010/main" val="1319364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VCE </a:t>
            </a:r>
            <a:r>
              <a:rPr lang="en-AU" b="1" dirty="0" smtClean="0">
                <a:solidFill>
                  <a:srgbClr val="002060"/>
                </a:solidFill>
                <a:latin typeface="Constantia" panose="02030602050306030303" pitchFamily="18" charset="0"/>
              </a:rPr>
              <a:t>Mathematic options</a:t>
            </a:r>
            <a:endParaRPr lang="en-AU" dirty="0">
              <a:solidFill>
                <a:srgbClr val="002060"/>
              </a:solidFill>
              <a:latin typeface="Constantia" panose="02030602050306030303" pitchFamily="18" charset="0"/>
            </a:endParaRPr>
          </a:p>
        </p:txBody>
      </p:sp>
      <p:sp>
        <p:nvSpPr>
          <p:cNvPr id="3" name="Content Placeholder 2"/>
          <p:cNvSpPr>
            <a:spLocks noGrp="1"/>
          </p:cNvSpPr>
          <p:nvPr>
            <p:ph idx="1"/>
          </p:nvPr>
        </p:nvSpPr>
        <p:spPr>
          <a:xfrm>
            <a:off x="4716016" y="1628800"/>
            <a:ext cx="4295077" cy="4061048"/>
          </a:xfrm>
        </p:spPr>
        <p:txBody>
          <a:bodyPr>
            <a:noAutofit/>
          </a:bodyPr>
          <a:lstStyle/>
          <a:p>
            <a:pPr marL="0" indent="0">
              <a:buNone/>
            </a:pPr>
            <a:endParaRPr lang="en-AU" sz="2400" dirty="0"/>
          </a:p>
          <a:p>
            <a:r>
              <a:rPr lang="en-AU" sz="2400" dirty="0"/>
              <a:t>General Maths  </a:t>
            </a:r>
            <a:r>
              <a:rPr lang="en-AU" sz="2400" dirty="0" smtClean="0"/>
              <a:t>1/2</a:t>
            </a:r>
          </a:p>
          <a:p>
            <a:endParaRPr lang="en-AU" sz="2400" dirty="0"/>
          </a:p>
          <a:p>
            <a:r>
              <a:rPr lang="en-AU" sz="2400" dirty="0"/>
              <a:t>Mathematical Methods </a:t>
            </a:r>
            <a:r>
              <a:rPr lang="en-AU" sz="2400" dirty="0" smtClean="0"/>
              <a:t>1/2</a:t>
            </a:r>
          </a:p>
          <a:p>
            <a:endParaRPr lang="en-AU" sz="2400" dirty="0"/>
          </a:p>
          <a:p>
            <a:r>
              <a:rPr lang="en-AU" sz="2400" dirty="0"/>
              <a:t>Specialist Maths 1/2</a:t>
            </a:r>
          </a:p>
          <a:p>
            <a:endParaRPr lang="en-AU" sz="2400" dirty="0" smtClean="0"/>
          </a:p>
          <a:p>
            <a:r>
              <a:rPr lang="en-AU" sz="2400" dirty="0"/>
              <a:t>Further Maths 3/4</a:t>
            </a:r>
          </a:p>
          <a:p>
            <a:endParaRPr lang="en-AU" sz="2400" dirty="0"/>
          </a:p>
          <a:p>
            <a:endParaRPr lang="en-AU" sz="2400" dirty="0"/>
          </a:p>
          <a:p>
            <a:endParaRPr lang="en-AU" sz="2400" dirty="0"/>
          </a:p>
          <a:p>
            <a:endParaRPr lang="en-AU" sz="2400" dirty="0"/>
          </a:p>
        </p:txBody>
      </p:sp>
      <p:sp>
        <p:nvSpPr>
          <p:cNvPr id="4" name="TextBox 3"/>
          <p:cNvSpPr txBox="1"/>
          <p:nvPr/>
        </p:nvSpPr>
        <p:spPr>
          <a:xfrm>
            <a:off x="323528" y="1844824"/>
            <a:ext cx="4147045" cy="3416320"/>
          </a:xfrm>
          <a:prstGeom prst="rect">
            <a:avLst/>
          </a:prstGeom>
          <a:noFill/>
        </p:spPr>
        <p:txBody>
          <a:bodyPr wrap="square" rtlCol="0">
            <a:spAutoFit/>
          </a:bodyPr>
          <a:lstStyle/>
          <a:p>
            <a:r>
              <a:rPr lang="en-AU" sz="2400" dirty="0" smtClean="0"/>
              <a:t>There a quite a few prerequisites that must be adhered to in order to study </a:t>
            </a:r>
          </a:p>
          <a:p>
            <a:r>
              <a:rPr lang="en-AU" sz="2400" dirty="0" smtClean="0"/>
              <a:t>the various streams of Mathematics.</a:t>
            </a:r>
          </a:p>
          <a:p>
            <a:endParaRPr lang="en-AU" sz="2400" dirty="0"/>
          </a:p>
          <a:p>
            <a:r>
              <a:rPr lang="en-AU" sz="2400" dirty="0" smtClean="0"/>
              <a:t>Students will need to satisfy the levels to be eligible for these subjects.</a:t>
            </a:r>
            <a:endParaRPr lang="en-AU" sz="2400" dirty="0"/>
          </a:p>
        </p:txBody>
      </p:sp>
    </p:spTree>
    <p:extLst>
      <p:ext uri="{BB962C8B-B14F-4D97-AF65-F5344CB8AC3E}">
        <p14:creationId xmlns:p14="http://schemas.microsoft.com/office/powerpoint/2010/main" val="2326579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215" y="764704"/>
            <a:ext cx="9217024" cy="4608512"/>
          </a:xfrm>
          <a:prstGeom prst="rect">
            <a:avLst/>
          </a:prstGeom>
        </p:spPr>
      </p:pic>
    </p:spTree>
    <p:extLst>
      <p:ext uri="{BB962C8B-B14F-4D97-AF65-F5344CB8AC3E}">
        <p14:creationId xmlns:p14="http://schemas.microsoft.com/office/powerpoint/2010/main" val="4214544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latin typeface="Constantia" panose="02030602050306030303" pitchFamily="18" charset="0"/>
              </a:rPr>
              <a:t>Mathematics</a:t>
            </a:r>
            <a:endParaRPr lang="en-AU" b="1" dirty="0">
              <a:solidFill>
                <a:srgbClr val="002060"/>
              </a:solidFill>
              <a:latin typeface="Constantia" panose="02030602050306030303" pitchFamily="18" charset="0"/>
            </a:endParaRPr>
          </a:p>
        </p:txBody>
      </p:sp>
      <p:sp>
        <p:nvSpPr>
          <p:cNvPr id="3" name="Content Placeholder 2"/>
          <p:cNvSpPr>
            <a:spLocks noGrp="1"/>
          </p:cNvSpPr>
          <p:nvPr>
            <p:ph idx="1"/>
          </p:nvPr>
        </p:nvSpPr>
        <p:spPr>
          <a:xfrm>
            <a:off x="395536" y="1124744"/>
            <a:ext cx="8229600" cy="792088"/>
          </a:xfrm>
        </p:spPr>
        <p:txBody>
          <a:bodyPr/>
          <a:lstStyle/>
          <a:p>
            <a:pPr marL="0" indent="0" algn="ctr">
              <a:buNone/>
            </a:pPr>
            <a:r>
              <a:rPr lang="en-AU" dirty="0" smtClean="0"/>
              <a:t>Minimum standards</a:t>
            </a:r>
          </a:p>
          <a:p>
            <a:pPr mar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789974045"/>
              </p:ext>
            </p:extLst>
          </p:nvPr>
        </p:nvGraphicFramePr>
        <p:xfrm>
          <a:off x="379884" y="1916832"/>
          <a:ext cx="8856984" cy="3380455"/>
        </p:xfrm>
        <a:graphic>
          <a:graphicData uri="http://schemas.openxmlformats.org/drawingml/2006/table">
            <a:tbl>
              <a:tblPr firstRow="1" bandRow="1">
                <a:tableStyleId>{5C22544A-7EE6-4342-B048-85BDC9FD1C3A}</a:tableStyleId>
              </a:tblPr>
              <a:tblGrid>
                <a:gridCol w="2232247">
                  <a:extLst>
                    <a:ext uri="{9D8B030D-6E8A-4147-A177-3AD203B41FA5}">
                      <a16:colId xmlns:a16="http://schemas.microsoft.com/office/drawing/2014/main" val="20000"/>
                    </a:ext>
                  </a:extLst>
                </a:gridCol>
                <a:gridCol w="6624737">
                  <a:extLst>
                    <a:ext uri="{9D8B030D-6E8A-4147-A177-3AD203B41FA5}">
                      <a16:colId xmlns:a16="http://schemas.microsoft.com/office/drawing/2014/main" val="20001"/>
                    </a:ext>
                  </a:extLst>
                </a:gridCol>
              </a:tblGrid>
              <a:tr h="874495">
                <a:tc>
                  <a:txBody>
                    <a:bodyPr/>
                    <a:lstStyle/>
                    <a:p>
                      <a:r>
                        <a:rPr lang="en-AU" sz="2000" b="0" dirty="0" smtClean="0">
                          <a:solidFill>
                            <a:schemeClr val="tx1"/>
                          </a:solidFill>
                        </a:rPr>
                        <a:t>General Maths  1/2</a:t>
                      </a:r>
                      <a:endParaRPr lang="en-AU" sz="2000" b="0" dirty="0">
                        <a:solidFill>
                          <a:schemeClr val="tx1"/>
                        </a:solidFill>
                      </a:endParaRPr>
                    </a:p>
                  </a:txBody>
                  <a:tcPr>
                    <a:noFill/>
                  </a:tcPr>
                </a:tc>
                <a:tc>
                  <a:txBody>
                    <a:bodyPr/>
                    <a:lstStyle/>
                    <a:p>
                      <a:r>
                        <a:rPr lang="en-AU" sz="2000" b="0" dirty="0" smtClean="0">
                          <a:solidFill>
                            <a:schemeClr val="tx1"/>
                          </a:solidFill>
                        </a:rPr>
                        <a:t>Minimum grade average of D+ for Semester 1 in Year 10 Maths</a:t>
                      </a:r>
                      <a:endParaRPr lang="en-AU" sz="2000" b="0" dirty="0">
                        <a:solidFill>
                          <a:schemeClr val="tx1"/>
                        </a:solidFill>
                      </a:endParaRPr>
                    </a:p>
                  </a:txBody>
                  <a:tcPr>
                    <a:noFill/>
                  </a:tcPr>
                </a:tc>
                <a:extLst>
                  <a:ext uri="{0D108BD9-81ED-4DB2-BD59-A6C34878D82A}">
                    <a16:rowId xmlns:a16="http://schemas.microsoft.com/office/drawing/2014/main" val="10001"/>
                  </a:ext>
                </a:extLst>
              </a:tr>
              <a:tr h="874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0" dirty="0" smtClean="0">
                          <a:solidFill>
                            <a:schemeClr val="tx1"/>
                          </a:solidFill>
                        </a:rPr>
                        <a:t>Mathematical Methods 1/2</a:t>
                      </a:r>
                    </a:p>
                    <a:p>
                      <a:endParaRPr lang="en-AU" sz="2000" b="0" dirty="0">
                        <a:solidFill>
                          <a:schemeClr val="tx1"/>
                        </a:solidFill>
                      </a:endParaRPr>
                    </a:p>
                  </a:txBody>
                  <a:tcPr>
                    <a:noFill/>
                  </a:tcPr>
                </a:tc>
                <a:tc>
                  <a:txBody>
                    <a:bodyPr/>
                    <a:lstStyle/>
                    <a:p>
                      <a:r>
                        <a:rPr lang="en-AU" sz="2000" b="0" dirty="0" smtClean="0">
                          <a:solidFill>
                            <a:schemeClr val="tx1"/>
                          </a:solidFill>
                        </a:rPr>
                        <a:t>Minimum grade average of C+ for Semester 1 in Year 10 Pre-Methods Maths </a:t>
                      </a:r>
                      <a:endParaRPr lang="en-AU" sz="2000" b="0" dirty="0">
                        <a:solidFill>
                          <a:schemeClr val="tx1"/>
                        </a:solidFill>
                      </a:endParaRPr>
                    </a:p>
                  </a:txBody>
                  <a:tcPr>
                    <a:noFill/>
                  </a:tcPr>
                </a:tc>
                <a:extLst>
                  <a:ext uri="{0D108BD9-81ED-4DB2-BD59-A6C34878D82A}">
                    <a16:rowId xmlns:a16="http://schemas.microsoft.com/office/drawing/2014/main" val="10002"/>
                  </a:ext>
                </a:extLst>
              </a:tr>
              <a:tr h="874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0" dirty="0" smtClean="0">
                          <a:solidFill>
                            <a:schemeClr val="tx1"/>
                          </a:solidFill>
                        </a:rPr>
                        <a:t>Specialist Maths 1/2</a:t>
                      </a:r>
                    </a:p>
                    <a:p>
                      <a:endParaRPr lang="en-AU" sz="2000" b="0" dirty="0">
                        <a:solidFill>
                          <a:schemeClr val="tx1"/>
                        </a:solidFill>
                      </a:endParaRPr>
                    </a:p>
                  </a:txBody>
                  <a:tcPr>
                    <a:noFill/>
                  </a:tcPr>
                </a:tc>
                <a:tc>
                  <a:txBody>
                    <a:bodyPr/>
                    <a:lstStyle/>
                    <a:p>
                      <a:r>
                        <a:rPr lang="en-AU" sz="2000" b="0" dirty="0" smtClean="0">
                          <a:solidFill>
                            <a:schemeClr val="tx1"/>
                          </a:solidFill>
                        </a:rPr>
                        <a:t>Minimum grade average of B+ for Semester 1 in Year 10 Pre-Methods</a:t>
                      </a:r>
                      <a:r>
                        <a:rPr lang="en-AU" sz="2000" b="0" baseline="0" dirty="0" smtClean="0">
                          <a:solidFill>
                            <a:schemeClr val="tx1"/>
                          </a:solidFill>
                        </a:rPr>
                        <a:t> </a:t>
                      </a:r>
                      <a:r>
                        <a:rPr lang="en-AU" sz="2000" b="0" dirty="0" smtClean="0">
                          <a:solidFill>
                            <a:schemeClr val="tx1"/>
                          </a:solidFill>
                        </a:rPr>
                        <a:t>Maths</a:t>
                      </a:r>
                      <a:endParaRPr lang="en-AU" sz="2000" b="0" dirty="0">
                        <a:solidFill>
                          <a:schemeClr val="tx1"/>
                        </a:solidFill>
                      </a:endParaRPr>
                    </a:p>
                  </a:txBody>
                  <a:tcPr>
                    <a:noFill/>
                  </a:tcPr>
                </a:tc>
                <a:extLst>
                  <a:ext uri="{0D108BD9-81ED-4DB2-BD59-A6C34878D82A}">
                    <a16:rowId xmlns:a16="http://schemas.microsoft.com/office/drawing/2014/main" val="10003"/>
                  </a:ext>
                </a:extLst>
              </a:tr>
              <a:tr h="494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0" dirty="0" smtClean="0">
                          <a:solidFill>
                            <a:schemeClr val="tx1"/>
                          </a:solidFill>
                        </a:rPr>
                        <a:t>Further Maths 3/4</a:t>
                      </a:r>
                      <a:endParaRPr lang="en-AU" sz="2000" b="0" dirty="0">
                        <a:solidFill>
                          <a:schemeClr val="tx1"/>
                        </a:solidFill>
                      </a:endParaRPr>
                    </a:p>
                  </a:txBody>
                  <a:tcPr>
                    <a:noFill/>
                  </a:tcPr>
                </a:tc>
                <a:tc>
                  <a:txBody>
                    <a:bodyPr/>
                    <a:lstStyle/>
                    <a:p>
                      <a:r>
                        <a:rPr lang="en-AU" sz="2000" b="0" dirty="0" smtClean="0">
                          <a:solidFill>
                            <a:schemeClr val="tx1"/>
                          </a:solidFill>
                        </a:rPr>
                        <a:t>Minimum</a:t>
                      </a:r>
                      <a:r>
                        <a:rPr lang="en-AU" sz="2000" b="0" baseline="0" dirty="0" smtClean="0">
                          <a:solidFill>
                            <a:schemeClr val="tx1"/>
                          </a:solidFill>
                        </a:rPr>
                        <a:t> grade B+ average in year 10 Pre-Methods Maths</a:t>
                      </a:r>
                      <a:endParaRPr lang="en-AU" sz="2000" b="0" dirty="0" smtClean="0">
                        <a:solidFill>
                          <a:schemeClr val="tx1"/>
                        </a:solidFill>
                      </a:endParaRPr>
                    </a:p>
                  </a:txBody>
                  <a:tcP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1595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848"/>
            <a:ext cx="8229600" cy="1143000"/>
          </a:xfrm>
        </p:spPr>
        <p:txBody>
          <a:bodyPr/>
          <a:lstStyle/>
          <a:p>
            <a:r>
              <a:rPr lang="en-AU" b="1" dirty="0">
                <a:solidFill>
                  <a:srgbClr val="002060"/>
                </a:solidFill>
                <a:latin typeface="Constantia" panose="02030602050306030303" pitchFamily="18" charset="0"/>
              </a:rPr>
              <a:t>VCE Science</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1350590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latin typeface="Constantia" panose="02030602050306030303" pitchFamily="18" charset="0"/>
              </a:rPr>
              <a:t>VCE Science</a:t>
            </a:r>
            <a:endParaRPr lang="en-AU" b="1" dirty="0">
              <a:solidFill>
                <a:srgbClr val="002060"/>
              </a:solidFill>
              <a:latin typeface="Constantia" panose="02030602050306030303" pitchFamily="18" charset="0"/>
            </a:endParaRPr>
          </a:p>
        </p:txBody>
      </p:sp>
      <p:sp>
        <p:nvSpPr>
          <p:cNvPr id="3" name="Content Placeholder 2"/>
          <p:cNvSpPr>
            <a:spLocks noGrp="1"/>
          </p:cNvSpPr>
          <p:nvPr>
            <p:ph idx="1"/>
          </p:nvPr>
        </p:nvSpPr>
        <p:spPr>
          <a:xfrm>
            <a:off x="2483768" y="1556792"/>
            <a:ext cx="5009728" cy="4525963"/>
          </a:xfrm>
        </p:spPr>
        <p:txBody>
          <a:bodyPr>
            <a:normAutofit/>
          </a:bodyPr>
          <a:lstStyle/>
          <a:p>
            <a:r>
              <a:rPr lang="en-AU" sz="3600" dirty="0" smtClean="0"/>
              <a:t>Biology</a:t>
            </a:r>
          </a:p>
          <a:p>
            <a:r>
              <a:rPr lang="en-AU" sz="3600" dirty="0" smtClean="0"/>
              <a:t>Chemistry</a:t>
            </a:r>
          </a:p>
          <a:p>
            <a:r>
              <a:rPr lang="en-AU" sz="3600" dirty="0" smtClean="0"/>
              <a:t>Environmental Science</a:t>
            </a:r>
          </a:p>
          <a:p>
            <a:r>
              <a:rPr lang="en-AU" sz="3600" dirty="0" smtClean="0"/>
              <a:t>Psychology</a:t>
            </a:r>
          </a:p>
          <a:p>
            <a:r>
              <a:rPr lang="en-AU" sz="3600" dirty="0" smtClean="0"/>
              <a:t>Physics</a:t>
            </a:r>
            <a:endParaRPr lang="en-AU" sz="3600" dirty="0"/>
          </a:p>
        </p:txBody>
      </p:sp>
    </p:spTree>
    <p:extLst>
      <p:ext uri="{BB962C8B-B14F-4D97-AF65-F5344CB8AC3E}">
        <p14:creationId xmlns:p14="http://schemas.microsoft.com/office/powerpoint/2010/main" val="1765692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AU" b="1" dirty="0" smtClean="0">
                <a:solidFill>
                  <a:srgbClr val="002060"/>
                </a:solidFill>
                <a:latin typeface="Constantia" panose="02030602050306030303" pitchFamily="18" charset="0"/>
              </a:rPr>
              <a:t>VCE Requirements</a:t>
            </a:r>
          </a:p>
        </p:txBody>
      </p:sp>
      <p:sp>
        <p:nvSpPr>
          <p:cNvPr id="3075" name="Rectangle 5"/>
          <p:cNvSpPr>
            <a:spLocks noChangeArrowheads="1"/>
          </p:cNvSpPr>
          <p:nvPr/>
        </p:nvSpPr>
        <p:spPr bwMode="auto">
          <a:xfrm>
            <a:off x="827088" y="1214423"/>
            <a:ext cx="7704137" cy="2585323"/>
          </a:xfrm>
          <a:prstGeom prst="rect">
            <a:avLst/>
          </a:prstGeom>
          <a:noFill/>
          <a:ln w="9525">
            <a:noFill/>
            <a:miter lim="800000"/>
            <a:headEnd/>
            <a:tailEnd/>
          </a:ln>
        </p:spPr>
        <p:txBody>
          <a:bodyPr wrap="square">
            <a:spAutoFit/>
          </a:bodyPr>
          <a:lstStyle/>
          <a:p>
            <a:pPr algn="just"/>
            <a:endParaRPr lang="en-US" dirty="0">
              <a:solidFill>
                <a:srgbClr val="660066"/>
              </a:solidFill>
            </a:endParaRPr>
          </a:p>
          <a:p>
            <a:pPr marL="342900" indent="-342900" algn="just">
              <a:buFont typeface="Arial" panose="020B0604020202020204" pitchFamily="34" charset="0"/>
              <a:buChar char="•"/>
            </a:pPr>
            <a:r>
              <a:rPr lang="en-US" sz="2400" dirty="0"/>
              <a:t>Sixteen units </a:t>
            </a:r>
            <a:r>
              <a:rPr lang="en-US" sz="2400" dirty="0" smtClean="0"/>
              <a:t>are </a:t>
            </a:r>
            <a:r>
              <a:rPr lang="en-US" sz="2400" dirty="0"/>
              <a:t>required for the satisfactory completion of the </a:t>
            </a:r>
            <a:r>
              <a:rPr lang="en-US" sz="2400" dirty="0" smtClean="0"/>
              <a:t>VCE</a:t>
            </a:r>
          </a:p>
          <a:p>
            <a:pPr marL="342900" indent="-342900" algn="just">
              <a:buFont typeface="Arial" panose="020B0604020202020204" pitchFamily="34" charset="0"/>
              <a:buChar char="•"/>
            </a:pPr>
            <a:r>
              <a:rPr lang="en-US" sz="2400" dirty="0" smtClean="0"/>
              <a:t>3 Units of English (must include unit 3/4 sequence)</a:t>
            </a:r>
          </a:p>
          <a:p>
            <a:pPr marL="342900" indent="-342900" algn="just">
              <a:buFont typeface="Arial" panose="020B0604020202020204" pitchFamily="34" charset="0"/>
              <a:buChar char="•"/>
            </a:pPr>
            <a:r>
              <a:rPr lang="en-US" sz="2400" dirty="0" smtClean="0"/>
              <a:t>Minimum of 4 unit 3/4 sequences</a:t>
            </a:r>
            <a:endParaRPr lang="en-US" sz="2400" dirty="0"/>
          </a:p>
          <a:p>
            <a:pPr marL="342900" indent="-342900" algn="just">
              <a:buFont typeface="Arial" panose="020B0604020202020204" pitchFamily="34" charset="0"/>
              <a:buChar char="•"/>
            </a:pPr>
            <a:r>
              <a:rPr lang="en-US" sz="2400" dirty="0"/>
              <a:t>Students usually complete 22 </a:t>
            </a:r>
            <a:r>
              <a:rPr lang="en-US" sz="2400" dirty="0" smtClean="0"/>
              <a:t>units (including VET) </a:t>
            </a:r>
            <a:r>
              <a:rPr lang="en-US" sz="2400" dirty="0"/>
              <a:t>over the two years (12 units in Year 11 and 10 units in Year 12</a:t>
            </a:r>
            <a:r>
              <a:rPr lang="en-US" sz="2400" dirty="0" smtClean="0"/>
              <a:t>)</a:t>
            </a:r>
          </a:p>
        </p:txBody>
      </p:sp>
      <p:pic>
        <p:nvPicPr>
          <p:cNvPr id="3076" name="Picture 6" descr="j0199675"/>
          <p:cNvPicPr>
            <a:picLocks noChangeAspect="1" noChangeArrowheads="1"/>
          </p:cNvPicPr>
          <p:nvPr/>
        </p:nvPicPr>
        <p:blipFill>
          <a:blip r:embed="rId3"/>
          <a:srcRect/>
          <a:stretch>
            <a:fillRect/>
          </a:stretch>
        </p:blipFill>
        <p:spPr bwMode="auto">
          <a:xfrm>
            <a:off x="7308304" y="4455027"/>
            <a:ext cx="1729308" cy="1544122"/>
          </a:xfrm>
          <a:prstGeom prst="rect">
            <a:avLst/>
          </a:prstGeom>
          <a:noFill/>
          <a:ln w="9525">
            <a:noFill/>
            <a:miter lim="800000"/>
            <a:headEnd/>
            <a:tailEnd/>
          </a:ln>
        </p:spPr>
      </p:pic>
      <p:sp>
        <p:nvSpPr>
          <p:cNvPr id="3077" name="Text Box 7"/>
          <p:cNvSpPr txBox="1">
            <a:spLocks noChangeArrowheads="1"/>
          </p:cNvSpPr>
          <p:nvPr/>
        </p:nvSpPr>
        <p:spPr bwMode="auto">
          <a:xfrm>
            <a:off x="987986" y="4244895"/>
            <a:ext cx="5400675" cy="923330"/>
          </a:xfrm>
          <a:prstGeom prst="rect">
            <a:avLst/>
          </a:prstGeom>
          <a:noFill/>
          <a:ln w="9525">
            <a:noFill/>
            <a:miter lim="800000"/>
            <a:headEnd/>
            <a:tailEnd/>
          </a:ln>
        </p:spPr>
        <p:txBody>
          <a:bodyPr>
            <a:spAutoFit/>
          </a:bodyPr>
          <a:lstStyle/>
          <a:p>
            <a:pPr>
              <a:spcBef>
                <a:spcPct val="50000"/>
              </a:spcBef>
            </a:pPr>
            <a:r>
              <a:rPr lang="en-US" dirty="0"/>
              <a:t>Tertiary ATAR </a:t>
            </a:r>
            <a:r>
              <a:rPr lang="en-US" dirty="0" smtClean="0"/>
              <a:t>(</a:t>
            </a:r>
            <a:r>
              <a:rPr lang="en-US" dirty="0" smtClean="0">
                <a:solidFill>
                  <a:srgbClr val="FF0000"/>
                </a:solidFill>
              </a:rPr>
              <a:t>A</a:t>
            </a:r>
            <a:r>
              <a:rPr lang="en-US" dirty="0" smtClean="0"/>
              <a:t>ustralian </a:t>
            </a:r>
            <a:r>
              <a:rPr lang="en-US" dirty="0" smtClean="0">
                <a:solidFill>
                  <a:srgbClr val="FF0000"/>
                </a:solidFill>
              </a:rPr>
              <a:t>T</a:t>
            </a:r>
            <a:r>
              <a:rPr lang="en-US" dirty="0" smtClean="0"/>
              <a:t>ertiary </a:t>
            </a:r>
            <a:r>
              <a:rPr lang="en-US" dirty="0" smtClean="0">
                <a:solidFill>
                  <a:srgbClr val="FF0000"/>
                </a:solidFill>
              </a:rPr>
              <a:t>A</a:t>
            </a:r>
            <a:r>
              <a:rPr lang="en-US" dirty="0" smtClean="0"/>
              <a:t>dmission </a:t>
            </a:r>
            <a:r>
              <a:rPr lang="en-US" dirty="0" smtClean="0">
                <a:solidFill>
                  <a:srgbClr val="FF0000"/>
                </a:solidFill>
              </a:rPr>
              <a:t>R</a:t>
            </a:r>
            <a:r>
              <a:rPr lang="en-US" dirty="0" smtClean="0"/>
              <a:t>ank) Score </a:t>
            </a:r>
            <a:r>
              <a:rPr lang="en-US" dirty="0"/>
              <a:t>is calculated by taking scores for an English + next best 3 subjects +10% of 5</a:t>
            </a:r>
            <a:r>
              <a:rPr lang="en-US" baseline="30000" dirty="0"/>
              <a:t>th</a:t>
            </a:r>
            <a:r>
              <a:rPr lang="en-US" dirty="0"/>
              <a:t> and </a:t>
            </a:r>
            <a:r>
              <a:rPr lang="en-US" dirty="0" smtClean="0"/>
              <a:t>6</a:t>
            </a:r>
            <a:r>
              <a:rPr lang="en-US" baseline="30000" dirty="0" smtClean="0"/>
              <a:t>th</a:t>
            </a:r>
            <a:r>
              <a:rPr lang="en-US" dirty="0" smtClean="0"/>
              <a:t> subjects</a:t>
            </a:r>
            <a:r>
              <a:rPr lang="en-US" dirty="0"/>
              <a:t>)</a:t>
            </a:r>
          </a:p>
        </p:txBody>
      </p:sp>
    </p:spTree>
    <p:extLst>
      <p:ext uri="{BB962C8B-B14F-4D97-AF65-F5344CB8AC3E}">
        <p14:creationId xmlns:p14="http://schemas.microsoft.com/office/powerpoint/2010/main" val="2571604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52" y="11815"/>
            <a:ext cx="8229600" cy="1143000"/>
          </a:xfrm>
        </p:spPr>
        <p:txBody>
          <a:bodyPr>
            <a:normAutofit/>
          </a:bodyPr>
          <a:lstStyle/>
          <a:p>
            <a:r>
              <a:rPr lang="en-AU" sz="3200" b="1" dirty="0">
                <a:solidFill>
                  <a:srgbClr val="002060"/>
                </a:solidFill>
                <a:latin typeface="Constantia" panose="02030602050306030303" pitchFamily="18" charset="0"/>
              </a:rPr>
              <a:t>VCE Science</a:t>
            </a:r>
            <a:endParaRPr lang="en-AU" sz="3200" dirty="0"/>
          </a:p>
        </p:txBody>
      </p:sp>
      <p:pic>
        <p:nvPicPr>
          <p:cNvPr id="4" name="Content Placeholder 3"/>
          <p:cNvPicPr>
            <a:picLocks noGrp="1" noChangeAspect="1"/>
          </p:cNvPicPr>
          <p:nvPr>
            <p:ph idx="1"/>
          </p:nvPr>
        </p:nvPicPr>
        <p:blipFill>
          <a:blip r:embed="rId3"/>
          <a:stretch>
            <a:fillRect/>
          </a:stretch>
        </p:blipFill>
        <p:spPr>
          <a:xfrm>
            <a:off x="1547664" y="908720"/>
            <a:ext cx="6120680" cy="5034225"/>
          </a:xfrm>
          <a:prstGeom prst="rect">
            <a:avLst/>
          </a:prstGeom>
        </p:spPr>
      </p:pic>
    </p:spTree>
    <p:extLst>
      <p:ext uri="{BB962C8B-B14F-4D97-AF65-F5344CB8AC3E}">
        <p14:creationId xmlns:p14="http://schemas.microsoft.com/office/powerpoint/2010/main" val="4095710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8229600" cy="1143000"/>
          </a:xfrm>
        </p:spPr>
        <p:txBody>
          <a:bodyPr/>
          <a:lstStyle/>
          <a:p>
            <a:r>
              <a:rPr lang="en-AU" b="1" dirty="0">
                <a:solidFill>
                  <a:srgbClr val="002060"/>
                </a:solidFill>
                <a:latin typeface="Constantia" panose="02030602050306030303" pitchFamily="18" charset="0"/>
              </a:rPr>
              <a:t>VCE </a:t>
            </a:r>
            <a:r>
              <a:rPr lang="en-AU" b="1" dirty="0" smtClean="0">
                <a:solidFill>
                  <a:srgbClr val="002060"/>
                </a:solidFill>
                <a:latin typeface="Constantia" panose="02030602050306030303" pitchFamily="18" charset="0"/>
              </a:rPr>
              <a:t>Humanities</a:t>
            </a:r>
            <a:endParaRPr lang="en-AU" dirty="0"/>
          </a:p>
        </p:txBody>
      </p:sp>
    </p:spTree>
    <p:extLst>
      <p:ext uri="{BB962C8B-B14F-4D97-AF65-F5344CB8AC3E}">
        <p14:creationId xmlns:p14="http://schemas.microsoft.com/office/powerpoint/2010/main" val="3970179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latin typeface="Constantia" panose="02030602050306030303" pitchFamily="18" charset="0"/>
              </a:rPr>
              <a:t>VCE Humanities</a:t>
            </a:r>
            <a:endParaRPr lang="en-AU" b="1" dirty="0">
              <a:solidFill>
                <a:srgbClr val="002060"/>
              </a:solidFill>
              <a:latin typeface="Constantia" panose="02030602050306030303" pitchFamily="18" charset="0"/>
            </a:endParaRPr>
          </a:p>
        </p:txBody>
      </p:sp>
      <p:sp>
        <p:nvSpPr>
          <p:cNvPr id="3" name="Content Placeholder 2"/>
          <p:cNvSpPr>
            <a:spLocks noGrp="1"/>
          </p:cNvSpPr>
          <p:nvPr>
            <p:ph idx="1"/>
          </p:nvPr>
        </p:nvSpPr>
        <p:spPr>
          <a:xfrm>
            <a:off x="457200" y="1600200"/>
            <a:ext cx="8229600" cy="5115246"/>
          </a:xfrm>
        </p:spPr>
        <p:txBody>
          <a:bodyPr>
            <a:normAutofit/>
          </a:bodyPr>
          <a:lstStyle/>
          <a:p>
            <a:r>
              <a:rPr lang="en-AU" sz="2800" dirty="0" smtClean="0"/>
              <a:t>History</a:t>
            </a:r>
          </a:p>
          <a:p>
            <a:pPr lvl="1"/>
            <a:r>
              <a:rPr lang="en-US" sz="2400" i="1" dirty="0" smtClean="0"/>
              <a:t>How has the human race arrived at this point in time? </a:t>
            </a:r>
            <a:r>
              <a:rPr lang="en-US" sz="2400" dirty="0" smtClean="0"/>
              <a:t>History </a:t>
            </a:r>
            <a:r>
              <a:rPr lang="en-US" sz="2400" dirty="0"/>
              <a:t>involves inquiry into human action in the past, to make meaning of the past using primary sources as evidence</a:t>
            </a:r>
            <a:r>
              <a:rPr lang="en-US" sz="2400" dirty="0" smtClean="0"/>
              <a:t>.</a:t>
            </a:r>
          </a:p>
          <a:p>
            <a:r>
              <a:rPr lang="en-AU" sz="2800" dirty="0" smtClean="0"/>
              <a:t>Geography</a:t>
            </a:r>
          </a:p>
          <a:p>
            <a:pPr lvl="1"/>
            <a:r>
              <a:rPr lang="en-US" sz="2400" i="1" dirty="0" smtClean="0"/>
              <a:t>Why do human and natural phenomena change their process across the earth? </a:t>
            </a:r>
            <a:r>
              <a:rPr lang="en-US" sz="2400" dirty="0" smtClean="0"/>
              <a:t>Geography </a:t>
            </a:r>
            <a:r>
              <a:rPr lang="en-US" sz="2400" dirty="0"/>
              <a:t>is a structured way of exploring, </a:t>
            </a:r>
            <a:r>
              <a:rPr lang="en-US" sz="2400" dirty="0" err="1"/>
              <a:t>analysing</a:t>
            </a:r>
            <a:r>
              <a:rPr lang="en-US" sz="2400" dirty="0"/>
              <a:t> and understanding the characteristics of </a:t>
            </a:r>
            <a:r>
              <a:rPr lang="en-US" sz="2400" dirty="0" smtClean="0"/>
              <a:t>our world</a:t>
            </a:r>
          </a:p>
        </p:txBody>
      </p:sp>
    </p:spTree>
    <p:extLst>
      <p:ext uri="{BB962C8B-B14F-4D97-AF65-F5344CB8AC3E}">
        <p14:creationId xmlns:p14="http://schemas.microsoft.com/office/powerpoint/2010/main" val="2340795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VCE Humanities</a:t>
            </a:r>
            <a:endParaRPr lang="en-AU" dirty="0"/>
          </a:p>
        </p:txBody>
      </p:sp>
      <p:sp>
        <p:nvSpPr>
          <p:cNvPr id="3" name="Content Placeholder 2"/>
          <p:cNvSpPr>
            <a:spLocks noGrp="1"/>
          </p:cNvSpPr>
          <p:nvPr>
            <p:ph idx="1"/>
          </p:nvPr>
        </p:nvSpPr>
        <p:spPr/>
        <p:txBody>
          <a:bodyPr>
            <a:normAutofit/>
          </a:bodyPr>
          <a:lstStyle/>
          <a:p>
            <a:r>
              <a:rPr lang="en-AU" sz="2800" dirty="0"/>
              <a:t>Legal Studies </a:t>
            </a:r>
          </a:p>
          <a:p>
            <a:pPr lvl="1"/>
            <a:r>
              <a:rPr lang="en-AU" sz="2400" i="1" dirty="0" smtClean="0"/>
              <a:t>How do we protect </a:t>
            </a:r>
            <a:r>
              <a:rPr lang="en-AU" sz="2400" i="1" dirty="0"/>
              <a:t>the rights of individuals </a:t>
            </a:r>
            <a:r>
              <a:rPr lang="en-AU" sz="2400" i="1" dirty="0" smtClean="0"/>
              <a:t>to </a:t>
            </a:r>
            <a:r>
              <a:rPr lang="en-AU" sz="2400" i="1" dirty="0"/>
              <a:t>achieve social </a:t>
            </a:r>
            <a:r>
              <a:rPr lang="en-AU" sz="2400" i="1" dirty="0" smtClean="0"/>
              <a:t>cohesion? </a:t>
            </a:r>
            <a:r>
              <a:rPr lang="en-AU" sz="2400" dirty="0" smtClean="0"/>
              <a:t>Legal </a:t>
            </a:r>
            <a:r>
              <a:rPr lang="en-AU" sz="2400" dirty="0"/>
              <a:t>Studies examines the institutions and principles which are essential to Australia’s legal system. </a:t>
            </a:r>
          </a:p>
          <a:p>
            <a:r>
              <a:rPr lang="en-AU" sz="2800" dirty="0" smtClean="0"/>
              <a:t>Australian and Global Politics</a:t>
            </a:r>
          </a:p>
          <a:p>
            <a:pPr lvl="1"/>
            <a:r>
              <a:rPr lang="en-AU" sz="2400" i="1" dirty="0" smtClean="0"/>
              <a:t>Why should we be informed </a:t>
            </a:r>
            <a:r>
              <a:rPr lang="en-AU" sz="2400" i="1" dirty="0"/>
              <a:t>citizens, </a:t>
            </a:r>
            <a:r>
              <a:rPr lang="en-AU" sz="2400" i="1" dirty="0" smtClean="0"/>
              <a:t>in local</a:t>
            </a:r>
            <a:r>
              <a:rPr lang="en-AU" sz="2400" i="1" dirty="0"/>
              <a:t>, national and international </a:t>
            </a:r>
            <a:r>
              <a:rPr lang="en-AU" sz="2400" i="1" dirty="0" smtClean="0"/>
              <a:t>communities? </a:t>
            </a:r>
            <a:r>
              <a:rPr lang="en-AU" sz="2400" dirty="0" smtClean="0"/>
              <a:t>A study </a:t>
            </a:r>
            <a:r>
              <a:rPr lang="en-AU" sz="2400" dirty="0"/>
              <a:t>of contemporary power at both national and global </a:t>
            </a:r>
            <a:r>
              <a:rPr lang="en-AU" sz="2400" dirty="0" smtClean="0"/>
              <a:t>which examines political </a:t>
            </a:r>
            <a:r>
              <a:rPr lang="en-AU" sz="2400" dirty="0"/>
              <a:t>issues, and events. </a:t>
            </a:r>
          </a:p>
        </p:txBody>
      </p:sp>
    </p:spTree>
    <p:extLst>
      <p:ext uri="{BB962C8B-B14F-4D97-AF65-F5344CB8AC3E}">
        <p14:creationId xmlns:p14="http://schemas.microsoft.com/office/powerpoint/2010/main" val="2377455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VCE Humanities</a:t>
            </a:r>
            <a:endParaRPr lang="en-AU" dirty="0"/>
          </a:p>
        </p:txBody>
      </p:sp>
      <p:sp>
        <p:nvSpPr>
          <p:cNvPr id="3" name="Content Placeholder 2"/>
          <p:cNvSpPr>
            <a:spLocks noGrp="1"/>
          </p:cNvSpPr>
          <p:nvPr>
            <p:ph idx="1"/>
          </p:nvPr>
        </p:nvSpPr>
        <p:spPr/>
        <p:txBody>
          <a:bodyPr>
            <a:normAutofit/>
          </a:bodyPr>
          <a:lstStyle/>
          <a:p>
            <a:r>
              <a:rPr lang="en-AU" sz="2800" dirty="0" smtClean="0"/>
              <a:t>Business Management</a:t>
            </a:r>
          </a:p>
          <a:p>
            <a:pPr lvl="1"/>
            <a:r>
              <a:rPr lang="en-AU" sz="2400" i="1" dirty="0" smtClean="0"/>
              <a:t>How do businesses </a:t>
            </a:r>
            <a:r>
              <a:rPr lang="en-AU" sz="2400" i="1" dirty="0"/>
              <a:t>manage resources to achieve </a:t>
            </a:r>
            <a:r>
              <a:rPr lang="en-AU" sz="2400" i="1" dirty="0" smtClean="0"/>
              <a:t>a goal? </a:t>
            </a:r>
            <a:r>
              <a:rPr lang="en-AU" sz="2400" dirty="0" smtClean="0"/>
              <a:t>Here you will learn the process </a:t>
            </a:r>
            <a:r>
              <a:rPr lang="en-AU" sz="2400" dirty="0"/>
              <a:t>from the first idea for a business concept, to planning and </a:t>
            </a:r>
            <a:r>
              <a:rPr lang="en-AU" sz="2400" dirty="0" smtClean="0"/>
              <a:t>establishing, through </a:t>
            </a:r>
            <a:r>
              <a:rPr lang="en-AU" sz="2400" dirty="0"/>
              <a:t>to </a:t>
            </a:r>
            <a:r>
              <a:rPr lang="en-AU" sz="2400" dirty="0" smtClean="0"/>
              <a:t>day-to-day management.</a:t>
            </a:r>
          </a:p>
          <a:p>
            <a:r>
              <a:rPr lang="en-AU" sz="2800" dirty="0" smtClean="0"/>
              <a:t>Accounting</a:t>
            </a:r>
          </a:p>
          <a:p>
            <a:pPr lvl="1"/>
            <a:r>
              <a:rPr lang="en-AU" sz="2400" i="1" dirty="0" smtClean="0"/>
              <a:t>What is needed to make informed decisions to improve business performance? </a:t>
            </a:r>
            <a:r>
              <a:rPr lang="en-AU" sz="2400" dirty="0"/>
              <a:t>Accounting involves modelling, forecasting and providing advice to stakeholders through </a:t>
            </a:r>
            <a:r>
              <a:rPr lang="en-AU" sz="2400" dirty="0" smtClean="0"/>
              <a:t>financial </a:t>
            </a:r>
            <a:r>
              <a:rPr lang="en-AU" sz="2400" dirty="0"/>
              <a:t>and non-financial </a:t>
            </a:r>
            <a:r>
              <a:rPr lang="en-AU" sz="2400" dirty="0" smtClean="0"/>
              <a:t>accounting </a:t>
            </a:r>
            <a:r>
              <a:rPr lang="en-AU" sz="2400" dirty="0"/>
              <a:t>information.</a:t>
            </a:r>
          </a:p>
        </p:txBody>
      </p:sp>
    </p:spTree>
    <p:extLst>
      <p:ext uri="{BB962C8B-B14F-4D97-AF65-F5344CB8AC3E}">
        <p14:creationId xmlns:p14="http://schemas.microsoft.com/office/powerpoint/2010/main" val="1092983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8229600" cy="1143000"/>
          </a:xfrm>
        </p:spPr>
        <p:txBody>
          <a:bodyPr>
            <a:normAutofit fontScale="90000"/>
          </a:bodyPr>
          <a:lstStyle/>
          <a:p>
            <a:r>
              <a:rPr lang="en-AU" b="1" dirty="0">
                <a:solidFill>
                  <a:srgbClr val="002060"/>
                </a:solidFill>
                <a:latin typeface="Constantia" panose="02030602050306030303" pitchFamily="18" charset="0"/>
              </a:rPr>
              <a:t>VCE </a:t>
            </a:r>
            <a:r>
              <a:rPr lang="en-AU" b="1" dirty="0" smtClean="0">
                <a:solidFill>
                  <a:srgbClr val="002060"/>
                </a:solidFill>
                <a:latin typeface="Constantia" panose="02030602050306030303" pitchFamily="18" charset="0"/>
              </a:rPr>
              <a:t>Health and Physical Education</a:t>
            </a:r>
            <a:endParaRPr lang="en-AU" dirty="0"/>
          </a:p>
        </p:txBody>
      </p:sp>
    </p:spTree>
    <p:extLst>
      <p:ext uri="{BB962C8B-B14F-4D97-AF65-F5344CB8AC3E}">
        <p14:creationId xmlns:p14="http://schemas.microsoft.com/office/powerpoint/2010/main" val="78739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solidFill>
                  <a:srgbClr val="002060"/>
                </a:solidFill>
                <a:latin typeface="Constantia" panose="02030602050306030303" pitchFamily="18" charset="0"/>
              </a:rPr>
              <a:t>VCE </a:t>
            </a:r>
            <a:r>
              <a:rPr lang="en-AU" b="1" dirty="0" smtClean="0">
                <a:solidFill>
                  <a:srgbClr val="002060"/>
                </a:solidFill>
                <a:latin typeface="Constantia" panose="02030602050306030303" pitchFamily="18" charset="0"/>
              </a:rPr>
              <a:t>Health &amp; Human Development</a:t>
            </a:r>
            <a:endParaRPr lang="en-AU" dirty="0"/>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endParaRPr lang="en-AU" sz="2800" dirty="0" smtClean="0"/>
          </a:p>
          <a:p>
            <a:r>
              <a:rPr lang="en-AU" dirty="0"/>
              <a:t>VCE Health and Human Development students investigate health and human development in local, Australian and global communities. Health is a dynamic condition that is influenced by complex interrelationships between individuals and biomedical and behavioural factors, as well as physical and social environments. Students will be required to analyse and interpret data across a number of settings.</a:t>
            </a:r>
          </a:p>
        </p:txBody>
      </p:sp>
    </p:spTree>
    <p:extLst>
      <p:ext uri="{BB962C8B-B14F-4D97-AF65-F5344CB8AC3E}">
        <p14:creationId xmlns:p14="http://schemas.microsoft.com/office/powerpoint/2010/main" val="4257510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solidFill>
                  <a:srgbClr val="002060"/>
                </a:solidFill>
                <a:latin typeface="Constantia" panose="02030602050306030303" pitchFamily="18" charset="0"/>
              </a:rPr>
              <a:t>VCE </a:t>
            </a:r>
            <a:r>
              <a:rPr lang="en-AU" b="1" dirty="0" smtClean="0">
                <a:solidFill>
                  <a:srgbClr val="002060"/>
                </a:solidFill>
                <a:latin typeface="Constantia" panose="02030602050306030303" pitchFamily="18" charset="0"/>
              </a:rPr>
              <a:t>Physical Education</a:t>
            </a:r>
            <a:endParaRPr lang="en-AU" dirty="0"/>
          </a:p>
        </p:txBody>
      </p:sp>
      <p:sp>
        <p:nvSpPr>
          <p:cNvPr id="3" name="Content Placeholder 2"/>
          <p:cNvSpPr>
            <a:spLocks noGrp="1"/>
          </p:cNvSpPr>
          <p:nvPr>
            <p:ph idx="1"/>
          </p:nvPr>
        </p:nvSpPr>
        <p:spPr>
          <a:xfrm>
            <a:off x="457200" y="1417638"/>
            <a:ext cx="8229600" cy="4525963"/>
          </a:xfrm>
        </p:spPr>
        <p:txBody>
          <a:bodyPr>
            <a:normAutofit fontScale="85000" lnSpcReduction="10000"/>
          </a:bodyPr>
          <a:lstStyle/>
          <a:p>
            <a:endParaRPr lang="en-AU" sz="2800" dirty="0" smtClean="0"/>
          </a:p>
          <a:p>
            <a:r>
              <a:rPr lang="en-AU" dirty="0"/>
              <a:t>VCE Physical Education explores the complex interrelationships between the body systems and human movement in Sport. The course also examines biochemical and skill acquisition principles used to analyse human movement skills and energy production from a physiological, psychological and sociocultural perspective. Students participate in practical activities to examine the core concepts that underpin movement and that influence performance and participation in physical activity, sport and exercise.</a:t>
            </a:r>
          </a:p>
        </p:txBody>
      </p:sp>
    </p:spTree>
    <p:extLst>
      <p:ext uri="{BB962C8B-B14F-4D97-AF65-F5344CB8AC3E}">
        <p14:creationId xmlns:p14="http://schemas.microsoft.com/office/powerpoint/2010/main" val="4242812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8229600" cy="1143000"/>
          </a:xfrm>
        </p:spPr>
        <p:txBody>
          <a:bodyPr/>
          <a:lstStyle/>
          <a:p>
            <a:r>
              <a:rPr lang="en-AU" b="1" dirty="0">
                <a:solidFill>
                  <a:srgbClr val="002060"/>
                </a:solidFill>
                <a:latin typeface="Constantia" panose="02030602050306030303" pitchFamily="18" charset="0"/>
              </a:rPr>
              <a:t>VCE </a:t>
            </a:r>
            <a:r>
              <a:rPr lang="en-AU" b="1" dirty="0" smtClean="0">
                <a:solidFill>
                  <a:srgbClr val="002060"/>
                </a:solidFill>
                <a:latin typeface="Constantia" panose="02030602050306030303" pitchFamily="18" charset="0"/>
              </a:rPr>
              <a:t>Art &amp; Technology</a:t>
            </a:r>
            <a:endParaRPr lang="en-AU" dirty="0"/>
          </a:p>
        </p:txBody>
      </p:sp>
    </p:spTree>
    <p:extLst>
      <p:ext uri="{BB962C8B-B14F-4D97-AF65-F5344CB8AC3E}">
        <p14:creationId xmlns:p14="http://schemas.microsoft.com/office/powerpoint/2010/main" val="1223745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67"/>
            <a:ext cx="8229600" cy="1143000"/>
          </a:xfrm>
        </p:spPr>
        <p:txBody>
          <a:bodyPr>
            <a:normAutofit/>
          </a:bodyPr>
          <a:lstStyle/>
          <a:p>
            <a:r>
              <a:rPr lang="en-AU" sz="3200" b="1" dirty="0">
                <a:solidFill>
                  <a:srgbClr val="002060"/>
                </a:solidFill>
                <a:latin typeface="Constantia" panose="02030602050306030303" pitchFamily="18" charset="0"/>
              </a:rPr>
              <a:t>VCE Art &amp; Technology</a:t>
            </a:r>
            <a:endParaRPr lang="en-AU" sz="3200" dirty="0"/>
          </a:p>
        </p:txBody>
      </p:sp>
      <p:sp>
        <p:nvSpPr>
          <p:cNvPr id="3" name="Content Placeholder 2"/>
          <p:cNvSpPr>
            <a:spLocks noGrp="1"/>
          </p:cNvSpPr>
          <p:nvPr>
            <p:ph idx="1"/>
          </p:nvPr>
        </p:nvSpPr>
        <p:spPr>
          <a:xfrm>
            <a:off x="354360" y="1160367"/>
            <a:ext cx="8435280" cy="4525963"/>
          </a:xfrm>
        </p:spPr>
        <p:txBody>
          <a:bodyPr>
            <a:noAutofit/>
          </a:bodyPr>
          <a:lstStyle/>
          <a:p>
            <a:pPr>
              <a:buClr>
                <a:schemeClr val="dk1"/>
              </a:buClr>
              <a:buSzPts val="1100"/>
            </a:pPr>
            <a:r>
              <a:rPr lang="en-AU" sz="2200" b="1" dirty="0">
                <a:solidFill>
                  <a:schemeClr val="dk1"/>
                </a:solidFill>
                <a:ea typeface="Calibri"/>
                <a:cs typeface="Calibri"/>
                <a:sym typeface="Calibri"/>
              </a:rPr>
              <a:t>ART</a:t>
            </a:r>
            <a:r>
              <a:rPr lang="en-AU" sz="2200" dirty="0">
                <a:solidFill>
                  <a:schemeClr val="dk1"/>
                </a:solidFill>
                <a:ea typeface="Calibri"/>
                <a:cs typeface="Calibri"/>
                <a:sym typeface="Calibri"/>
              </a:rPr>
              <a:t> - Focussing on creating </a:t>
            </a:r>
            <a:r>
              <a:rPr lang="en-AU" sz="2200" dirty="0" smtClean="0">
                <a:solidFill>
                  <a:schemeClr val="dk1"/>
                </a:solidFill>
                <a:ea typeface="Calibri"/>
                <a:cs typeface="Calibri"/>
                <a:sym typeface="Calibri"/>
              </a:rPr>
              <a:t>artworks as well as theory and analysis of the </a:t>
            </a:r>
            <a:r>
              <a:rPr lang="en-AU" sz="2200" dirty="0">
                <a:solidFill>
                  <a:schemeClr val="dk1"/>
                </a:solidFill>
                <a:ea typeface="Calibri"/>
                <a:cs typeface="Calibri"/>
                <a:sym typeface="Calibri"/>
              </a:rPr>
              <a:t>ways that artists interpret and present social </a:t>
            </a:r>
            <a:r>
              <a:rPr lang="en-AU" sz="2200" dirty="0" smtClean="0">
                <a:solidFill>
                  <a:schemeClr val="dk1"/>
                </a:solidFill>
                <a:ea typeface="Calibri"/>
                <a:cs typeface="Calibri"/>
                <a:sym typeface="Calibri"/>
              </a:rPr>
              <a:t>issues. </a:t>
            </a:r>
            <a:r>
              <a:rPr lang="en-AU" sz="2200" i="1" dirty="0" smtClean="0">
                <a:solidFill>
                  <a:schemeClr val="dk1"/>
                </a:solidFill>
                <a:ea typeface="Calibri"/>
                <a:cs typeface="Calibri"/>
                <a:sym typeface="Calibri"/>
              </a:rPr>
              <a:t>Painting</a:t>
            </a:r>
            <a:r>
              <a:rPr lang="en-AU" sz="2200" i="1" dirty="0">
                <a:solidFill>
                  <a:schemeClr val="dk1"/>
                </a:solidFill>
                <a:ea typeface="Calibri"/>
                <a:cs typeface="Calibri"/>
                <a:sym typeface="Calibri"/>
              </a:rPr>
              <a:t>, Drawing, Printmaking, Sculpture, Photography and </a:t>
            </a:r>
            <a:r>
              <a:rPr lang="en-AU" sz="2200" i="1" dirty="0" smtClean="0">
                <a:solidFill>
                  <a:schemeClr val="dk1"/>
                </a:solidFill>
                <a:ea typeface="Calibri"/>
                <a:cs typeface="Calibri"/>
                <a:sym typeface="Calibri"/>
              </a:rPr>
              <a:t>more.</a:t>
            </a:r>
            <a:r>
              <a:rPr lang="en-AU" sz="2200" i="1" dirty="0">
                <a:solidFill>
                  <a:schemeClr val="dk1"/>
                </a:solidFill>
                <a:ea typeface="Calibri"/>
                <a:cs typeface="Calibri"/>
                <a:sym typeface="Calibri"/>
              </a:rPr>
              <a:t/>
            </a:r>
            <a:br>
              <a:rPr lang="en-AU" sz="2200" i="1" dirty="0">
                <a:solidFill>
                  <a:schemeClr val="dk1"/>
                </a:solidFill>
                <a:ea typeface="Calibri"/>
                <a:cs typeface="Calibri"/>
                <a:sym typeface="Calibri"/>
              </a:rPr>
            </a:br>
            <a:endParaRPr lang="en-AU" sz="2200" i="1" dirty="0">
              <a:solidFill>
                <a:schemeClr val="dk1"/>
              </a:solidFill>
              <a:ea typeface="Calibri"/>
              <a:cs typeface="Calibri"/>
              <a:sym typeface="Calibri"/>
            </a:endParaRPr>
          </a:p>
          <a:p>
            <a:pPr>
              <a:buClr>
                <a:schemeClr val="dk1"/>
              </a:buClr>
              <a:buSzPts val="1100"/>
            </a:pPr>
            <a:r>
              <a:rPr lang="en-AU" sz="2200" b="1" dirty="0">
                <a:solidFill>
                  <a:schemeClr val="dk1"/>
                </a:solidFill>
                <a:ea typeface="Calibri"/>
                <a:cs typeface="Calibri"/>
                <a:sym typeface="Calibri"/>
              </a:rPr>
              <a:t>STUDIO ART</a:t>
            </a:r>
            <a:r>
              <a:rPr lang="en-AU" sz="2200" b="1" i="1" dirty="0">
                <a:solidFill>
                  <a:schemeClr val="dk1"/>
                </a:solidFill>
                <a:ea typeface="Calibri"/>
                <a:cs typeface="Calibri"/>
                <a:sym typeface="Calibri"/>
              </a:rPr>
              <a:t> </a:t>
            </a:r>
            <a:r>
              <a:rPr lang="en-AU" sz="2200" i="1" dirty="0" smtClean="0">
                <a:solidFill>
                  <a:schemeClr val="dk1"/>
                </a:solidFill>
                <a:ea typeface="Calibri"/>
                <a:cs typeface="Calibri"/>
                <a:sym typeface="Calibri"/>
              </a:rPr>
              <a:t>- </a:t>
            </a:r>
            <a:r>
              <a:rPr lang="en-AU" sz="2200" dirty="0" smtClean="0">
                <a:solidFill>
                  <a:schemeClr val="dk1"/>
                </a:solidFill>
                <a:ea typeface="Calibri"/>
                <a:cs typeface="Calibri"/>
                <a:sym typeface="Calibri"/>
              </a:rPr>
              <a:t>Students explore and analyse the practices </a:t>
            </a:r>
            <a:r>
              <a:rPr lang="en-AU" sz="2200" dirty="0">
                <a:solidFill>
                  <a:schemeClr val="dk1"/>
                </a:solidFill>
                <a:ea typeface="Calibri"/>
                <a:cs typeface="Calibri"/>
                <a:sym typeface="Calibri"/>
              </a:rPr>
              <a:t>of artists in society whilst developing their own studio process. </a:t>
            </a:r>
            <a:r>
              <a:rPr lang="en-AU" sz="2200" i="1" dirty="0">
                <a:solidFill>
                  <a:schemeClr val="dk1"/>
                </a:solidFill>
                <a:ea typeface="Calibri"/>
                <a:cs typeface="Calibri"/>
                <a:sym typeface="Calibri"/>
              </a:rPr>
              <a:t>Fashion, Fashion Photography, Sculpture, Installation, Textile Art, Printmaking and more</a:t>
            </a:r>
          </a:p>
          <a:p>
            <a:pPr>
              <a:buClr>
                <a:schemeClr val="dk1"/>
              </a:buClr>
              <a:buSzPts val="1100"/>
            </a:pPr>
            <a:endParaRPr lang="en-AU" sz="2200" dirty="0">
              <a:solidFill>
                <a:schemeClr val="dk1"/>
              </a:solidFill>
              <a:ea typeface="Calibri"/>
              <a:cs typeface="Calibri"/>
              <a:sym typeface="Calibri"/>
            </a:endParaRPr>
          </a:p>
          <a:p>
            <a:pPr>
              <a:buClr>
                <a:schemeClr val="dk1"/>
              </a:buClr>
              <a:buSzPts val="1100"/>
            </a:pPr>
            <a:r>
              <a:rPr lang="en-AU" sz="2200" b="1" dirty="0">
                <a:solidFill>
                  <a:schemeClr val="dk1"/>
                </a:solidFill>
                <a:ea typeface="Calibri"/>
                <a:cs typeface="Calibri"/>
                <a:sym typeface="Calibri"/>
              </a:rPr>
              <a:t>VISUAL COMMUNICATION DESIGN</a:t>
            </a:r>
            <a:r>
              <a:rPr lang="en-AU" sz="2200" dirty="0">
                <a:solidFill>
                  <a:schemeClr val="dk1"/>
                </a:solidFill>
                <a:ea typeface="Calibri"/>
                <a:cs typeface="Calibri"/>
                <a:sym typeface="Calibri"/>
              </a:rPr>
              <a:t> </a:t>
            </a:r>
            <a:r>
              <a:rPr lang="en-AU" sz="2200" dirty="0" smtClean="0">
                <a:solidFill>
                  <a:schemeClr val="dk1"/>
                </a:solidFill>
                <a:ea typeface="Calibri"/>
                <a:cs typeface="Calibri"/>
                <a:sym typeface="Calibri"/>
              </a:rPr>
              <a:t>– Through theory and practice, students </a:t>
            </a:r>
            <a:r>
              <a:rPr lang="en-AU" sz="2200" dirty="0">
                <a:solidFill>
                  <a:schemeClr val="dk1"/>
                </a:solidFill>
                <a:ea typeface="Calibri"/>
                <a:cs typeface="Calibri"/>
                <a:sym typeface="Calibri"/>
              </a:rPr>
              <a:t>examine ways in which visual language can be used to convey ideas and messages. </a:t>
            </a:r>
            <a:r>
              <a:rPr lang="en-AU" sz="2200" i="1" dirty="0">
                <a:solidFill>
                  <a:schemeClr val="dk1"/>
                </a:solidFill>
                <a:ea typeface="Calibri"/>
                <a:cs typeface="Calibri"/>
                <a:sym typeface="Calibri"/>
              </a:rPr>
              <a:t>Exploring manual and digital methods in Architecture Design, Fashion Design, Poster Design and more</a:t>
            </a:r>
          </a:p>
          <a:p>
            <a:pPr>
              <a:buClr>
                <a:schemeClr val="dk1"/>
              </a:buClr>
              <a:buSzPts val="1100"/>
            </a:pPr>
            <a:endParaRPr lang="en-AU" sz="2200" dirty="0">
              <a:solidFill>
                <a:schemeClr val="dk1"/>
              </a:solidFill>
              <a:ea typeface="Calibri"/>
              <a:cs typeface="Calibri"/>
              <a:sym typeface="Calibri"/>
            </a:endParaRPr>
          </a:p>
          <a:p>
            <a:endParaRPr lang="en-AU" sz="2200" dirty="0"/>
          </a:p>
          <a:p>
            <a:endParaRPr lang="en-AU" sz="2200" dirty="0"/>
          </a:p>
        </p:txBody>
      </p:sp>
    </p:spTree>
    <p:extLst>
      <p:ext uri="{BB962C8B-B14F-4D97-AF65-F5344CB8AC3E}">
        <p14:creationId xmlns:p14="http://schemas.microsoft.com/office/powerpoint/2010/main" val="4133552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VCE Requirements</a:t>
            </a:r>
            <a:endParaRPr lang="en-AU" dirty="0">
              <a:solidFill>
                <a:srgbClr val="002060"/>
              </a:solidFill>
              <a:latin typeface="Constantia" panose="02030602050306030303" pitchFamily="18" charset="0"/>
            </a:endParaRPr>
          </a:p>
        </p:txBody>
      </p:sp>
      <p:sp>
        <p:nvSpPr>
          <p:cNvPr id="3" name="TextBox 2"/>
          <p:cNvSpPr txBox="1"/>
          <p:nvPr/>
        </p:nvSpPr>
        <p:spPr>
          <a:xfrm>
            <a:off x="971600" y="1340768"/>
            <a:ext cx="7416824" cy="769441"/>
          </a:xfrm>
          <a:prstGeom prst="rect">
            <a:avLst/>
          </a:prstGeom>
          <a:noFill/>
        </p:spPr>
        <p:txBody>
          <a:bodyPr wrap="square" rtlCol="0">
            <a:spAutoFit/>
          </a:bodyPr>
          <a:lstStyle/>
          <a:p>
            <a:pPr algn="ctr"/>
            <a:r>
              <a:rPr lang="en-AU" sz="4400" b="1" dirty="0" smtClean="0">
                <a:solidFill>
                  <a:srgbClr val="002060"/>
                </a:solidFill>
                <a:latin typeface="Constantia" panose="02030602050306030303" pitchFamily="18" charset="0"/>
              </a:rPr>
              <a:t>VCE Baccalaureate ??</a:t>
            </a:r>
            <a:endParaRPr lang="en-AU" sz="4400" b="1" dirty="0">
              <a:solidFill>
                <a:srgbClr val="002060"/>
              </a:solidFill>
              <a:latin typeface="Constantia" panose="02030602050306030303" pitchFamily="18" charset="0"/>
            </a:endParaRPr>
          </a:p>
        </p:txBody>
      </p:sp>
      <p:sp>
        <p:nvSpPr>
          <p:cNvPr id="4" name="TextBox 3"/>
          <p:cNvSpPr txBox="1"/>
          <p:nvPr/>
        </p:nvSpPr>
        <p:spPr>
          <a:xfrm>
            <a:off x="323528" y="2110209"/>
            <a:ext cx="9001000" cy="2893100"/>
          </a:xfrm>
          <a:prstGeom prst="rect">
            <a:avLst/>
          </a:prstGeom>
          <a:noFill/>
        </p:spPr>
        <p:txBody>
          <a:bodyPr wrap="square" rtlCol="0">
            <a:spAutoFit/>
          </a:bodyPr>
          <a:lstStyle/>
          <a:p>
            <a:pPr algn="just"/>
            <a:r>
              <a:rPr lang="en-AU" sz="2400" dirty="0" smtClean="0"/>
              <a:t>This is a bonus to some students. </a:t>
            </a:r>
            <a:r>
              <a:rPr lang="en-AU" sz="2400" b="1" i="1" dirty="0" smtClean="0"/>
              <a:t>You do not </a:t>
            </a:r>
            <a:r>
              <a:rPr lang="en-AU" sz="2400" i="1" dirty="0" smtClean="0"/>
              <a:t>apply for this.</a:t>
            </a:r>
          </a:p>
          <a:p>
            <a:pPr algn="just"/>
            <a:endParaRPr lang="en-AU" sz="1400" dirty="0" smtClean="0"/>
          </a:p>
          <a:p>
            <a:pPr algn="just"/>
            <a:r>
              <a:rPr lang="en-AU" sz="2400" dirty="0" smtClean="0"/>
              <a:t>Who would be eligible?</a:t>
            </a:r>
          </a:p>
          <a:p>
            <a:pPr algn="just"/>
            <a:r>
              <a:rPr lang="en-AU" sz="2400" dirty="0"/>
              <a:t>	</a:t>
            </a:r>
            <a:r>
              <a:rPr lang="en-AU" sz="2400" dirty="0" smtClean="0"/>
              <a:t>Students that complete</a:t>
            </a:r>
          </a:p>
          <a:p>
            <a:pPr marL="1657350" lvl="3" indent="-285750" algn="just">
              <a:buFont typeface="Arial" panose="020B0604020202020204" pitchFamily="34" charset="0"/>
              <a:buChar char="•"/>
            </a:pPr>
            <a:r>
              <a:rPr lang="en-AU" sz="2400" dirty="0" smtClean="0"/>
              <a:t>English/ Literature/ English language (&gt;30) / EAL(&gt;33)</a:t>
            </a:r>
          </a:p>
          <a:p>
            <a:pPr marL="1657350" lvl="3" indent="-285750" algn="just">
              <a:buFont typeface="Arial" panose="020B0604020202020204" pitchFamily="34" charset="0"/>
              <a:buChar char="•"/>
            </a:pPr>
            <a:r>
              <a:rPr lang="en-AU" sz="2400" dirty="0" smtClean="0"/>
              <a:t>Another Language</a:t>
            </a:r>
          </a:p>
          <a:p>
            <a:pPr marL="1657350" lvl="3" indent="-285750" algn="just">
              <a:buFont typeface="Arial" panose="020B0604020202020204" pitchFamily="34" charset="0"/>
              <a:buChar char="•"/>
            </a:pPr>
            <a:r>
              <a:rPr lang="en-AU" sz="2400" dirty="0" smtClean="0"/>
              <a:t>Mathematical Methods or Specialist</a:t>
            </a:r>
          </a:p>
          <a:p>
            <a:pPr marL="1657350" lvl="3" indent="-285750" algn="just">
              <a:buFont typeface="Arial" panose="020B0604020202020204" pitchFamily="34" charset="0"/>
              <a:buChar char="•"/>
            </a:pPr>
            <a:r>
              <a:rPr lang="en-AU" sz="2400" dirty="0" smtClean="0"/>
              <a:t>At least 2 other subjects</a:t>
            </a:r>
          </a:p>
        </p:txBody>
      </p:sp>
    </p:spTree>
    <p:extLst>
      <p:ext uri="{BB962C8B-B14F-4D97-AF65-F5344CB8AC3E}">
        <p14:creationId xmlns:p14="http://schemas.microsoft.com/office/powerpoint/2010/main" val="1555521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AU" sz="3200" b="1" dirty="0">
                <a:solidFill>
                  <a:srgbClr val="002060"/>
                </a:solidFill>
                <a:latin typeface="Constantia" panose="02030602050306030303" pitchFamily="18" charset="0"/>
              </a:rPr>
              <a:t>VCE Art &amp; Technology</a:t>
            </a:r>
            <a:endParaRPr lang="en-AU" sz="3200" dirty="0"/>
          </a:p>
        </p:txBody>
      </p:sp>
      <p:sp>
        <p:nvSpPr>
          <p:cNvPr id="3" name="Content Placeholder 2"/>
          <p:cNvSpPr>
            <a:spLocks noGrp="1"/>
          </p:cNvSpPr>
          <p:nvPr>
            <p:ph idx="1"/>
          </p:nvPr>
        </p:nvSpPr>
        <p:spPr>
          <a:xfrm>
            <a:off x="189856" y="1143000"/>
            <a:ext cx="8640960" cy="4205064"/>
          </a:xfrm>
        </p:spPr>
        <p:txBody>
          <a:bodyPr>
            <a:noAutofit/>
          </a:bodyPr>
          <a:lstStyle/>
          <a:p>
            <a:pPr>
              <a:buClr>
                <a:schemeClr val="dk1"/>
              </a:buClr>
              <a:buSzPts val="1100"/>
            </a:pPr>
            <a:r>
              <a:rPr lang="en-AU" sz="2400" b="1" dirty="0">
                <a:solidFill>
                  <a:schemeClr val="dk1"/>
                </a:solidFill>
                <a:ea typeface="Calibri"/>
                <a:cs typeface="Calibri"/>
                <a:sym typeface="Calibri"/>
              </a:rPr>
              <a:t>DRAMA</a:t>
            </a:r>
            <a:r>
              <a:rPr lang="en-AU" sz="2400" dirty="0">
                <a:solidFill>
                  <a:schemeClr val="dk1"/>
                </a:solidFill>
                <a:ea typeface="Calibri"/>
                <a:cs typeface="Calibri"/>
                <a:sym typeface="Calibri"/>
              </a:rPr>
              <a:t> - Developing expressive skills in dramatic structures and performance of imaged characters.</a:t>
            </a:r>
          </a:p>
          <a:p>
            <a:pPr>
              <a:buClr>
                <a:schemeClr val="dk1"/>
              </a:buClr>
              <a:buSzPts val="1100"/>
            </a:pPr>
            <a:endParaRPr lang="en-AU" sz="2400" dirty="0">
              <a:solidFill>
                <a:schemeClr val="dk1"/>
              </a:solidFill>
              <a:ea typeface="Calibri"/>
              <a:cs typeface="Calibri"/>
              <a:sym typeface="Calibri"/>
            </a:endParaRPr>
          </a:p>
          <a:p>
            <a:pPr>
              <a:buClr>
                <a:schemeClr val="dk1"/>
              </a:buClr>
              <a:buSzPts val="1100"/>
            </a:pPr>
            <a:r>
              <a:rPr lang="en-AU" sz="2400" b="1" dirty="0">
                <a:solidFill>
                  <a:schemeClr val="dk1"/>
                </a:solidFill>
                <a:ea typeface="Calibri"/>
                <a:cs typeface="Calibri"/>
                <a:sym typeface="Calibri"/>
              </a:rPr>
              <a:t>MEDIA</a:t>
            </a:r>
            <a:r>
              <a:rPr lang="en-AU" sz="2400" dirty="0">
                <a:solidFill>
                  <a:schemeClr val="dk1"/>
                </a:solidFill>
                <a:ea typeface="Calibri"/>
                <a:cs typeface="Calibri"/>
                <a:sym typeface="Calibri"/>
              </a:rPr>
              <a:t> - Film making and developing skills in media design and production in a range of forms.</a:t>
            </a:r>
          </a:p>
          <a:p>
            <a:pPr>
              <a:buClr>
                <a:schemeClr val="dk1"/>
              </a:buClr>
              <a:buSzPts val="1100"/>
            </a:pPr>
            <a:endParaRPr lang="en-AU" sz="2400" dirty="0">
              <a:solidFill>
                <a:schemeClr val="dk1"/>
              </a:solidFill>
              <a:ea typeface="Calibri"/>
              <a:cs typeface="Calibri"/>
              <a:sym typeface="Calibri"/>
            </a:endParaRPr>
          </a:p>
          <a:p>
            <a:pPr>
              <a:buClr>
                <a:schemeClr val="dk1"/>
              </a:buClr>
              <a:buSzPts val="1100"/>
            </a:pPr>
            <a:r>
              <a:rPr lang="en-AU" sz="2400" b="1" dirty="0">
                <a:solidFill>
                  <a:schemeClr val="dk1"/>
                </a:solidFill>
                <a:ea typeface="Calibri"/>
                <a:cs typeface="Calibri"/>
                <a:sym typeface="Calibri"/>
              </a:rPr>
              <a:t>FOOD</a:t>
            </a:r>
            <a:r>
              <a:rPr lang="en-AU" sz="2400" dirty="0">
                <a:solidFill>
                  <a:schemeClr val="dk1"/>
                </a:solidFill>
                <a:ea typeface="Calibri"/>
                <a:cs typeface="Calibri"/>
                <a:sym typeface="Calibri"/>
              </a:rPr>
              <a:t> - Extending food knowledge and skills leading to pathways in wellbeing and practical food application</a:t>
            </a:r>
          </a:p>
          <a:p>
            <a:pPr>
              <a:buClr>
                <a:schemeClr val="dk1"/>
              </a:buClr>
              <a:buSzPts val="1100"/>
            </a:pPr>
            <a:endParaRPr lang="en-AU" sz="2400" dirty="0">
              <a:solidFill>
                <a:schemeClr val="dk1"/>
              </a:solidFill>
              <a:ea typeface="Calibri"/>
              <a:cs typeface="Calibri"/>
              <a:sym typeface="Calibri"/>
            </a:endParaRPr>
          </a:p>
          <a:p>
            <a:pPr>
              <a:buClr>
                <a:schemeClr val="dk1"/>
              </a:buClr>
              <a:buSzPts val="1100"/>
            </a:pPr>
            <a:r>
              <a:rPr lang="en-AU" sz="2400" b="1" dirty="0" smtClean="0">
                <a:solidFill>
                  <a:schemeClr val="dk1"/>
                </a:solidFill>
                <a:ea typeface="Calibri"/>
                <a:cs typeface="Calibri"/>
                <a:sym typeface="Calibri"/>
              </a:rPr>
              <a:t>MUSIC</a:t>
            </a:r>
            <a:r>
              <a:rPr lang="en-AU" sz="2400" dirty="0" smtClean="0">
                <a:solidFill>
                  <a:schemeClr val="dk1"/>
                </a:solidFill>
                <a:ea typeface="Calibri"/>
                <a:cs typeface="Calibri"/>
                <a:sym typeface="Calibri"/>
              </a:rPr>
              <a:t> - Presenting </a:t>
            </a:r>
            <a:r>
              <a:rPr lang="en-AU" sz="2400" dirty="0">
                <a:solidFill>
                  <a:schemeClr val="dk1"/>
                </a:solidFill>
                <a:ea typeface="Calibri"/>
                <a:cs typeface="Calibri"/>
                <a:sym typeface="Calibri"/>
              </a:rPr>
              <a:t>solo and group performances. Theory and analysis of music.</a:t>
            </a:r>
          </a:p>
          <a:p>
            <a:endParaRPr lang="en-AU" sz="2400" dirty="0"/>
          </a:p>
        </p:txBody>
      </p:sp>
    </p:spTree>
    <p:extLst>
      <p:ext uri="{BB962C8B-B14F-4D97-AF65-F5344CB8AC3E}">
        <p14:creationId xmlns:p14="http://schemas.microsoft.com/office/powerpoint/2010/main" val="896317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24" y="2401209"/>
            <a:ext cx="3950438" cy="1143000"/>
          </a:xfrm>
        </p:spPr>
        <p:txBody>
          <a:bodyPr>
            <a:normAutofit/>
          </a:bodyPr>
          <a:lstStyle/>
          <a:p>
            <a:r>
              <a:rPr lang="en-AU" sz="3200" b="1" dirty="0">
                <a:solidFill>
                  <a:srgbClr val="002060"/>
                </a:solidFill>
                <a:latin typeface="Constantia" panose="02030602050306030303" pitchFamily="18" charset="0"/>
              </a:rPr>
              <a:t>VCE Art &amp; Technology</a:t>
            </a:r>
            <a:endParaRPr lang="en-AU" sz="3200" dirty="0"/>
          </a:p>
        </p:txBody>
      </p:sp>
      <p:pic>
        <p:nvPicPr>
          <p:cNvPr id="6" name="Content Placeholder 5"/>
          <p:cNvPicPr>
            <a:picLocks noGrp="1" noChangeAspect="1"/>
          </p:cNvPicPr>
          <p:nvPr>
            <p:ph idx="1"/>
          </p:nvPr>
        </p:nvPicPr>
        <p:blipFill>
          <a:blip r:embed="rId3"/>
          <a:stretch>
            <a:fillRect/>
          </a:stretch>
        </p:blipFill>
        <p:spPr>
          <a:xfrm>
            <a:off x="4427984" y="116632"/>
            <a:ext cx="4283968" cy="5806855"/>
          </a:xfrm>
          <a:prstGeom prst="rect">
            <a:avLst/>
          </a:prstGeom>
        </p:spPr>
      </p:pic>
    </p:spTree>
    <p:extLst>
      <p:ext uri="{BB962C8B-B14F-4D97-AF65-F5344CB8AC3E}">
        <p14:creationId xmlns:p14="http://schemas.microsoft.com/office/powerpoint/2010/main" val="1369674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8229600" cy="1143000"/>
          </a:xfrm>
        </p:spPr>
        <p:txBody>
          <a:bodyPr/>
          <a:lstStyle/>
          <a:p>
            <a:r>
              <a:rPr lang="en-AU" b="1" dirty="0">
                <a:solidFill>
                  <a:srgbClr val="002060"/>
                </a:solidFill>
                <a:latin typeface="Constantia" panose="02030602050306030303" pitchFamily="18" charset="0"/>
              </a:rPr>
              <a:t>VCE </a:t>
            </a:r>
            <a:r>
              <a:rPr lang="en-AU" b="1" dirty="0" smtClean="0">
                <a:solidFill>
                  <a:srgbClr val="002060"/>
                </a:solidFill>
                <a:latin typeface="Constantia" panose="02030602050306030303" pitchFamily="18" charset="0"/>
              </a:rPr>
              <a:t>Languages</a:t>
            </a:r>
            <a:endParaRPr lang="en-AU" dirty="0"/>
          </a:p>
        </p:txBody>
      </p:sp>
    </p:spTree>
    <p:extLst>
      <p:ext uri="{BB962C8B-B14F-4D97-AF65-F5344CB8AC3E}">
        <p14:creationId xmlns:p14="http://schemas.microsoft.com/office/powerpoint/2010/main" val="3027020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67"/>
            <a:ext cx="8229600" cy="1143000"/>
          </a:xfrm>
        </p:spPr>
        <p:txBody>
          <a:bodyPr>
            <a:normAutofit/>
          </a:bodyPr>
          <a:lstStyle/>
          <a:p>
            <a:r>
              <a:rPr lang="en-AU" sz="3200" b="1" dirty="0">
                <a:solidFill>
                  <a:srgbClr val="002060"/>
                </a:solidFill>
                <a:latin typeface="Constantia" panose="02030602050306030303" pitchFamily="18" charset="0"/>
              </a:rPr>
              <a:t>VCE </a:t>
            </a:r>
            <a:r>
              <a:rPr lang="en-AU" sz="3200" b="1" dirty="0" smtClean="0">
                <a:solidFill>
                  <a:srgbClr val="002060"/>
                </a:solidFill>
                <a:latin typeface="Constantia" panose="02030602050306030303" pitchFamily="18" charset="0"/>
              </a:rPr>
              <a:t>Languages</a:t>
            </a:r>
            <a:endParaRPr lang="en-AU" sz="3200" dirty="0"/>
          </a:p>
        </p:txBody>
      </p:sp>
      <p:sp>
        <p:nvSpPr>
          <p:cNvPr id="3" name="Content Placeholder 2"/>
          <p:cNvSpPr>
            <a:spLocks noGrp="1"/>
          </p:cNvSpPr>
          <p:nvPr>
            <p:ph idx="1"/>
          </p:nvPr>
        </p:nvSpPr>
        <p:spPr>
          <a:xfrm>
            <a:off x="354360" y="1160367"/>
            <a:ext cx="8435280" cy="4525963"/>
          </a:xfrm>
        </p:spPr>
        <p:txBody>
          <a:bodyPr>
            <a:noAutofit/>
          </a:bodyPr>
          <a:lstStyle/>
          <a:p>
            <a:pPr>
              <a:buClr>
                <a:schemeClr val="dk1"/>
              </a:buClr>
              <a:buSzPts val="1100"/>
            </a:pPr>
            <a:r>
              <a:rPr lang="en-AU" sz="1900" b="1" dirty="0" smtClean="0">
                <a:solidFill>
                  <a:schemeClr val="dk1"/>
                </a:solidFill>
                <a:ea typeface="Calibri"/>
                <a:cs typeface="Calibri"/>
                <a:sym typeface="Calibri"/>
              </a:rPr>
              <a:t>FRENCH</a:t>
            </a:r>
            <a:r>
              <a:rPr lang="en-AU" sz="1900" dirty="0" smtClean="0">
                <a:solidFill>
                  <a:schemeClr val="dk1"/>
                </a:solidFill>
                <a:ea typeface="Calibri"/>
                <a:cs typeface="Calibri"/>
                <a:sym typeface="Calibri"/>
              </a:rPr>
              <a:t> - Focussing on the modern standard version of French this subject enables students to use French to communicate with others as well as understand and appreciate the cultural contexts in which French is used.</a:t>
            </a:r>
            <a:r>
              <a:rPr lang="en-AU" sz="1900" i="1" dirty="0" smtClean="0">
                <a:solidFill>
                  <a:schemeClr val="dk1"/>
                </a:solidFill>
                <a:ea typeface="Calibri"/>
                <a:cs typeface="Calibri"/>
                <a:sym typeface="Calibri"/>
              </a:rPr>
              <a:t/>
            </a:r>
            <a:br>
              <a:rPr lang="en-AU" sz="1900" i="1" dirty="0" smtClean="0">
                <a:solidFill>
                  <a:schemeClr val="dk1"/>
                </a:solidFill>
                <a:ea typeface="Calibri"/>
                <a:cs typeface="Calibri"/>
                <a:sym typeface="Calibri"/>
              </a:rPr>
            </a:br>
            <a:endParaRPr lang="en-AU" sz="1900" i="1" dirty="0" smtClean="0">
              <a:solidFill>
                <a:schemeClr val="dk1"/>
              </a:solidFill>
              <a:ea typeface="Calibri"/>
              <a:cs typeface="Calibri"/>
              <a:sym typeface="Calibri"/>
            </a:endParaRPr>
          </a:p>
          <a:p>
            <a:pPr>
              <a:buClr>
                <a:schemeClr val="dk1"/>
              </a:buClr>
              <a:buSzPts val="1100"/>
            </a:pPr>
            <a:r>
              <a:rPr lang="en-AU" sz="1900" b="1" dirty="0" smtClean="0">
                <a:solidFill>
                  <a:schemeClr val="dk1"/>
                </a:solidFill>
                <a:ea typeface="Calibri"/>
                <a:cs typeface="Calibri"/>
                <a:sym typeface="Calibri"/>
              </a:rPr>
              <a:t>JAPANESE – </a:t>
            </a:r>
            <a:r>
              <a:rPr lang="en-AU" sz="1900" dirty="0" smtClean="0">
                <a:solidFill>
                  <a:schemeClr val="dk1"/>
                </a:solidFill>
                <a:ea typeface="Calibri"/>
                <a:cs typeface="Calibri"/>
                <a:sym typeface="Calibri"/>
              </a:rPr>
              <a:t>Both written and spoken forms of Japanese are studied in this subject. </a:t>
            </a:r>
            <a:r>
              <a:rPr lang="en-AU" sz="1900" dirty="0"/>
              <a:t>Hiragana and Katakana syllabaries and a prescribed number of </a:t>
            </a:r>
            <a:r>
              <a:rPr lang="en-AU" sz="1900" dirty="0" smtClean="0"/>
              <a:t>Kanji are used.</a:t>
            </a:r>
          </a:p>
          <a:p>
            <a:pPr>
              <a:buClr>
                <a:schemeClr val="dk1"/>
              </a:buClr>
              <a:buSzPts val="1100"/>
            </a:pPr>
            <a:endParaRPr lang="en-AU" sz="1900" dirty="0" smtClean="0">
              <a:solidFill>
                <a:schemeClr val="dk1"/>
              </a:solidFill>
              <a:ea typeface="Calibri"/>
              <a:cs typeface="Calibri"/>
              <a:sym typeface="Calibri"/>
            </a:endParaRPr>
          </a:p>
          <a:p>
            <a:pPr>
              <a:buClr>
                <a:schemeClr val="dk1"/>
              </a:buClr>
              <a:buSzPts val="1100"/>
            </a:pPr>
            <a:r>
              <a:rPr lang="en-AU" sz="1900" b="1" dirty="0" smtClean="0">
                <a:solidFill>
                  <a:schemeClr val="dk1"/>
                </a:solidFill>
                <a:ea typeface="Calibri"/>
                <a:cs typeface="Calibri"/>
                <a:sym typeface="Calibri"/>
              </a:rPr>
              <a:t>CHINESE SECOND LANGUAGE</a:t>
            </a:r>
            <a:r>
              <a:rPr lang="en-AU" sz="1900" dirty="0" smtClean="0">
                <a:solidFill>
                  <a:schemeClr val="dk1"/>
                </a:solidFill>
                <a:ea typeface="Calibri"/>
                <a:cs typeface="Calibri"/>
                <a:sym typeface="Calibri"/>
              </a:rPr>
              <a:t> – Focussing on the standard/official version of Mandarin Chinese. Students must have attended less than 12 months in a school where Chinese is the main language of instruction. </a:t>
            </a:r>
          </a:p>
          <a:p>
            <a:endParaRPr lang="en-AU" sz="1900" dirty="0" smtClean="0"/>
          </a:p>
          <a:p>
            <a:r>
              <a:rPr lang="en-AU" sz="1900" b="1" dirty="0">
                <a:solidFill>
                  <a:schemeClr val="dk1"/>
                </a:solidFill>
                <a:ea typeface="Calibri"/>
                <a:cs typeface="Calibri"/>
                <a:sym typeface="Calibri"/>
              </a:rPr>
              <a:t>CHINESE SECOND </a:t>
            </a:r>
            <a:r>
              <a:rPr lang="en-AU" sz="1900" b="1" dirty="0" smtClean="0">
                <a:solidFill>
                  <a:schemeClr val="dk1"/>
                </a:solidFill>
                <a:ea typeface="Calibri"/>
                <a:cs typeface="Calibri"/>
                <a:sym typeface="Calibri"/>
              </a:rPr>
              <a:t>LANGUAGE (Advanced)</a:t>
            </a:r>
            <a:r>
              <a:rPr lang="en-AU" sz="1900" dirty="0" smtClean="0">
                <a:solidFill>
                  <a:schemeClr val="dk1"/>
                </a:solidFill>
                <a:ea typeface="Calibri"/>
                <a:cs typeface="Calibri"/>
                <a:sym typeface="Calibri"/>
              </a:rPr>
              <a:t> </a:t>
            </a:r>
            <a:r>
              <a:rPr lang="en-AU" sz="1900" dirty="0">
                <a:solidFill>
                  <a:schemeClr val="dk1"/>
                </a:solidFill>
                <a:ea typeface="Calibri"/>
                <a:cs typeface="Calibri"/>
                <a:sym typeface="Calibri"/>
              </a:rPr>
              <a:t>- Focussing on the standard/official version of Mandarin Chinese. Students must have </a:t>
            </a:r>
            <a:r>
              <a:rPr lang="en-AU" sz="1900" dirty="0" smtClean="0">
                <a:solidFill>
                  <a:schemeClr val="dk1"/>
                </a:solidFill>
                <a:ea typeface="Calibri"/>
                <a:cs typeface="Calibri"/>
                <a:sym typeface="Calibri"/>
              </a:rPr>
              <a:t>attended less than 7 years </a:t>
            </a:r>
            <a:r>
              <a:rPr lang="en-AU" sz="1900" dirty="0">
                <a:solidFill>
                  <a:schemeClr val="dk1"/>
                </a:solidFill>
                <a:ea typeface="Calibri"/>
                <a:cs typeface="Calibri"/>
                <a:sym typeface="Calibri"/>
              </a:rPr>
              <a:t>in a school where Chinese is the main language of instruction. </a:t>
            </a:r>
          </a:p>
          <a:p>
            <a:endParaRPr lang="en-AU" sz="1800" dirty="0">
              <a:solidFill>
                <a:schemeClr val="dk1"/>
              </a:solidFill>
              <a:ea typeface="Calibri"/>
              <a:cs typeface="Calibri"/>
              <a:sym typeface="Calibri"/>
            </a:endParaRPr>
          </a:p>
          <a:p>
            <a:endParaRPr lang="en-AU" sz="2200" dirty="0"/>
          </a:p>
          <a:p>
            <a:endParaRPr lang="en-AU" sz="2200" dirty="0"/>
          </a:p>
        </p:txBody>
      </p:sp>
    </p:spTree>
    <p:extLst>
      <p:ext uri="{BB962C8B-B14F-4D97-AF65-F5344CB8AC3E}">
        <p14:creationId xmlns:p14="http://schemas.microsoft.com/office/powerpoint/2010/main" val="3515644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67"/>
            <a:ext cx="8229600" cy="1143000"/>
          </a:xfrm>
        </p:spPr>
        <p:txBody>
          <a:bodyPr>
            <a:normAutofit/>
          </a:bodyPr>
          <a:lstStyle/>
          <a:p>
            <a:r>
              <a:rPr lang="en-AU" sz="3200" b="1" dirty="0">
                <a:solidFill>
                  <a:srgbClr val="002060"/>
                </a:solidFill>
                <a:latin typeface="Constantia" panose="02030602050306030303" pitchFamily="18" charset="0"/>
              </a:rPr>
              <a:t>VCE </a:t>
            </a:r>
            <a:r>
              <a:rPr lang="en-AU" sz="3200" b="1" dirty="0" smtClean="0">
                <a:solidFill>
                  <a:srgbClr val="002060"/>
                </a:solidFill>
                <a:latin typeface="Constantia" panose="02030602050306030303" pitchFamily="18" charset="0"/>
              </a:rPr>
              <a:t>Languages</a:t>
            </a:r>
            <a:endParaRPr lang="en-AU" sz="3200" dirty="0"/>
          </a:p>
        </p:txBody>
      </p:sp>
      <p:sp>
        <p:nvSpPr>
          <p:cNvPr id="3" name="Content Placeholder 2"/>
          <p:cNvSpPr>
            <a:spLocks noGrp="1"/>
          </p:cNvSpPr>
          <p:nvPr>
            <p:ph idx="1"/>
          </p:nvPr>
        </p:nvSpPr>
        <p:spPr>
          <a:xfrm>
            <a:off x="354360" y="1160367"/>
            <a:ext cx="8435280" cy="4525963"/>
          </a:xfrm>
        </p:spPr>
        <p:txBody>
          <a:bodyPr>
            <a:noAutofit/>
          </a:bodyPr>
          <a:lstStyle/>
          <a:p>
            <a:r>
              <a:rPr lang="en-AU" sz="3000" b="1" dirty="0" smtClean="0">
                <a:solidFill>
                  <a:schemeClr val="dk1"/>
                </a:solidFill>
                <a:ea typeface="Calibri"/>
                <a:cs typeface="Calibri"/>
                <a:sym typeface="Calibri"/>
              </a:rPr>
              <a:t>OTHER LANGUAGES</a:t>
            </a:r>
          </a:p>
          <a:p>
            <a:endParaRPr lang="en-AU" sz="3000" b="1" dirty="0">
              <a:solidFill>
                <a:schemeClr val="dk1"/>
              </a:solidFill>
              <a:ea typeface="Calibri"/>
              <a:cs typeface="Calibri"/>
              <a:sym typeface="Calibri"/>
            </a:endParaRPr>
          </a:p>
          <a:p>
            <a:r>
              <a:rPr lang="en-AU" sz="3000" dirty="0" smtClean="0">
                <a:solidFill>
                  <a:schemeClr val="dk1"/>
                </a:solidFill>
                <a:ea typeface="Calibri"/>
                <a:cs typeface="Calibri"/>
                <a:sym typeface="Calibri"/>
              </a:rPr>
              <a:t>Students interested in other languages can apply to do them externally. </a:t>
            </a:r>
            <a:endParaRPr lang="en-AU" sz="3000" dirty="0">
              <a:solidFill>
                <a:schemeClr val="dk1"/>
              </a:solidFill>
              <a:ea typeface="Calibri"/>
              <a:cs typeface="Calibri"/>
              <a:sym typeface="Calibri"/>
            </a:endParaRPr>
          </a:p>
          <a:p>
            <a:endParaRPr lang="en-AU" sz="2200" dirty="0"/>
          </a:p>
          <a:p>
            <a:endParaRPr lang="en-AU" sz="2200" dirty="0"/>
          </a:p>
        </p:txBody>
      </p:sp>
    </p:spTree>
    <p:extLst>
      <p:ext uri="{BB962C8B-B14F-4D97-AF65-F5344CB8AC3E}">
        <p14:creationId xmlns:p14="http://schemas.microsoft.com/office/powerpoint/2010/main" val="1203074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23" y="2132856"/>
            <a:ext cx="8229600" cy="1143000"/>
          </a:xfrm>
        </p:spPr>
        <p:txBody>
          <a:bodyPr/>
          <a:lstStyle/>
          <a:p>
            <a:r>
              <a:rPr lang="en-AU" b="1" dirty="0" smtClean="0">
                <a:solidFill>
                  <a:srgbClr val="002060"/>
                </a:solidFill>
                <a:latin typeface="Constantia" panose="02030602050306030303" pitchFamily="18" charset="0"/>
              </a:rPr>
              <a:t>Subject Acceleration </a:t>
            </a:r>
            <a:endParaRPr lang="en-AU" dirty="0"/>
          </a:p>
        </p:txBody>
      </p:sp>
    </p:spTree>
    <p:extLst>
      <p:ext uri="{BB962C8B-B14F-4D97-AF65-F5344CB8AC3E}">
        <p14:creationId xmlns:p14="http://schemas.microsoft.com/office/powerpoint/2010/main" val="1856873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latin typeface="Constantia" panose="02030602050306030303" pitchFamily="18" charset="0"/>
              </a:rPr>
              <a:t>Subject Acceleration</a:t>
            </a:r>
            <a:endParaRPr lang="en-AU" b="1" dirty="0">
              <a:solidFill>
                <a:srgbClr val="002060"/>
              </a:solidFill>
              <a:latin typeface="Constantia" panose="02030602050306030303" pitchFamily="18" charset="0"/>
            </a:endParaRPr>
          </a:p>
        </p:txBody>
      </p:sp>
      <p:sp>
        <p:nvSpPr>
          <p:cNvPr id="3" name="Content Placeholder 2"/>
          <p:cNvSpPr>
            <a:spLocks noGrp="1"/>
          </p:cNvSpPr>
          <p:nvPr>
            <p:ph idx="1"/>
          </p:nvPr>
        </p:nvSpPr>
        <p:spPr>
          <a:xfrm>
            <a:off x="539552" y="1700808"/>
            <a:ext cx="8229600" cy="4608512"/>
          </a:xfrm>
        </p:spPr>
        <p:txBody>
          <a:bodyPr>
            <a:noAutofit/>
          </a:bodyPr>
          <a:lstStyle/>
          <a:p>
            <a:pPr marL="0" indent="0" algn="just">
              <a:buNone/>
            </a:pPr>
            <a:r>
              <a:rPr lang="en-US" sz="2400" dirty="0" smtClean="0"/>
              <a:t>Students are eligible to continue accelerating in a subject if they  have satisfied the following criteria; </a:t>
            </a:r>
          </a:p>
          <a:p>
            <a:pPr algn="just"/>
            <a:r>
              <a:rPr lang="en-US" sz="2400" dirty="0" smtClean="0"/>
              <a:t>minimum B </a:t>
            </a:r>
            <a:r>
              <a:rPr lang="en-US" sz="2400" dirty="0"/>
              <a:t>average overall </a:t>
            </a:r>
            <a:endParaRPr lang="en-US" sz="2400" dirty="0" smtClean="0"/>
          </a:p>
          <a:p>
            <a:pPr algn="just"/>
            <a:r>
              <a:rPr lang="en-US" sz="2400" dirty="0"/>
              <a:t>m</a:t>
            </a:r>
            <a:r>
              <a:rPr lang="en-US" sz="2400" dirty="0" smtClean="0"/>
              <a:t>inimum B+ average in subject they have accelerated in</a:t>
            </a:r>
          </a:p>
          <a:p>
            <a:pPr algn="just"/>
            <a:r>
              <a:rPr lang="en-US" sz="2400" dirty="0" smtClean="0"/>
              <a:t>well </a:t>
            </a:r>
            <a:r>
              <a:rPr lang="en-US" sz="2400" dirty="0" err="1"/>
              <a:t>organised</a:t>
            </a:r>
            <a:r>
              <a:rPr lang="en-US" sz="2400" dirty="0"/>
              <a:t> </a:t>
            </a:r>
            <a:endParaRPr lang="en-US" sz="2400" dirty="0" smtClean="0"/>
          </a:p>
          <a:p>
            <a:pPr algn="just"/>
            <a:r>
              <a:rPr lang="en-US" sz="2400" dirty="0" smtClean="0"/>
              <a:t>excellent </a:t>
            </a:r>
            <a:r>
              <a:rPr lang="en-US" sz="2400" dirty="0"/>
              <a:t>attendance </a:t>
            </a:r>
            <a:r>
              <a:rPr lang="en-US" sz="2400" dirty="0" smtClean="0"/>
              <a:t> </a:t>
            </a:r>
          </a:p>
          <a:p>
            <a:pPr algn="just"/>
            <a:endParaRPr lang="en-US" sz="2400" dirty="0"/>
          </a:p>
          <a:p>
            <a:pPr marL="0" indent="0" algn="just">
              <a:buNone/>
            </a:pPr>
            <a:r>
              <a:rPr lang="en-US" sz="2400" dirty="0" smtClean="0"/>
              <a:t>Students that meet these criteria are encouraged </a:t>
            </a:r>
            <a:r>
              <a:rPr lang="en-US" sz="2400" dirty="0"/>
              <a:t>to apply to complete a Year 12 (Units 3 &amp; 4) subject in Year 11</a:t>
            </a:r>
            <a:r>
              <a:rPr lang="en-US" sz="2400" dirty="0" smtClean="0"/>
              <a:t>.</a:t>
            </a:r>
          </a:p>
          <a:p>
            <a:pPr marL="0" indent="0" algn="just">
              <a:buNone/>
            </a:pPr>
            <a:r>
              <a:rPr lang="en-US" sz="2400" b="1" i="1" dirty="0" smtClean="0">
                <a:solidFill>
                  <a:srgbClr val="FF0000"/>
                </a:solidFill>
              </a:rPr>
              <a:t>ALL students will be required to complete 5 subjects at Year 12.</a:t>
            </a:r>
            <a:endParaRPr lang="en-US" sz="2400" b="1" i="1" dirty="0">
              <a:solidFill>
                <a:srgbClr val="FF0000"/>
              </a:solidFill>
            </a:endParaRPr>
          </a:p>
          <a:p>
            <a:pPr marL="0" indent="0" algn="just">
              <a:buNone/>
            </a:pPr>
            <a:endParaRPr lang="en-US" sz="2400" dirty="0"/>
          </a:p>
        </p:txBody>
      </p:sp>
    </p:spTree>
    <p:extLst>
      <p:ext uri="{BB962C8B-B14F-4D97-AF65-F5344CB8AC3E}">
        <p14:creationId xmlns:p14="http://schemas.microsoft.com/office/powerpoint/2010/main" val="3702942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843808" y="16091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Title 1"/>
          <p:cNvSpPr>
            <a:spLocks noGrp="1"/>
          </p:cNvSpPr>
          <p:nvPr>
            <p:ph type="title"/>
          </p:nvPr>
        </p:nvSpPr>
        <p:spPr>
          <a:xfrm>
            <a:off x="457200" y="274638"/>
            <a:ext cx="8229600" cy="1143000"/>
          </a:xfrm>
        </p:spPr>
        <p:txBody>
          <a:bodyPr/>
          <a:lstStyle/>
          <a:p>
            <a:r>
              <a:rPr lang="en-AU" b="1" dirty="0" smtClean="0">
                <a:solidFill>
                  <a:srgbClr val="002060"/>
                </a:solidFill>
                <a:latin typeface="Constantia" panose="02030602050306030303" pitchFamily="18" charset="0"/>
              </a:rPr>
              <a:t>VCE Enhancement Subjects</a:t>
            </a:r>
            <a:endParaRPr lang="en-AU" b="1" dirty="0">
              <a:solidFill>
                <a:srgbClr val="002060"/>
              </a:solidFill>
              <a:latin typeface="Constantia" panose="02030602050306030303" pitchFamily="18" charset="0"/>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1182195028"/>
              </p:ext>
            </p:extLst>
          </p:nvPr>
        </p:nvGraphicFramePr>
        <p:xfrm>
          <a:off x="460532" y="1196752"/>
          <a:ext cx="8342584" cy="4802893"/>
        </p:xfrm>
        <a:graphic>
          <a:graphicData uri="http://schemas.openxmlformats.org/drawingml/2006/table">
            <a:tbl>
              <a:tblPr firstRow="1" bandRow="1">
                <a:tableStyleId>{5C22544A-7EE6-4342-B048-85BDC9FD1C3A}</a:tableStyleId>
              </a:tblPr>
              <a:tblGrid>
                <a:gridCol w="4171292">
                  <a:extLst>
                    <a:ext uri="{9D8B030D-6E8A-4147-A177-3AD203B41FA5}">
                      <a16:colId xmlns:a16="http://schemas.microsoft.com/office/drawing/2014/main" val="262777021"/>
                    </a:ext>
                  </a:extLst>
                </a:gridCol>
                <a:gridCol w="4171292">
                  <a:extLst>
                    <a:ext uri="{9D8B030D-6E8A-4147-A177-3AD203B41FA5}">
                      <a16:colId xmlns:a16="http://schemas.microsoft.com/office/drawing/2014/main" val="3716584961"/>
                    </a:ext>
                  </a:extLst>
                </a:gridCol>
              </a:tblGrid>
              <a:tr h="253859">
                <a:tc>
                  <a:txBody>
                    <a:bodyPr/>
                    <a:lstStyle/>
                    <a:p>
                      <a:r>
                        <a:rPr lang="en-AU" sz="1600" dirty="0" smtClean="0">
                          <a:solidFill>
                            <a:schemeClr val="tx1"/>
                          </a:solidFill>
                        </a:rPr>
                        <a:t>Science</a:t>
                      </a:r>
                      <a:endParaRPr lang="en-AU" sz="1600" dirty="0">
                        <a:solidFill>
                          <a:schemeClr val="tx1"/>
                        </a:solidFill>
                      </a:endParaRPr>
                    </a:p>
                  </a:txBody>
                  <a:tcPr>
                    <a:solidFill>
                      <a:schemeClr val="accent1">
                        <a:lumMod val="75000"/>
                        <a:alpha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solidFill>
                            <a:schemeClr val="tx1"/>
                          </a:solidFill>
                        </a:rPr>
                        <a:t>Art</a:t>
                      </a:r>
                      <a:r>
                        <a:rPr lang="en-AU" sz="1600" baseline="0" dirty="0" smtClean="0">
                          <a:solidFill>
                            <a:schemeClr val="tx1"/>
                          </a:solidFill>
                        </a:rPr>
                        <a:t> &amp; Technology</a:t>
                      </a:r>
                      <a:endParaRPr lang="en-AU" sz="1600" dirty="0" smtClean="0">
                        <a:solidFill>
                          <a:schemeClr val="tx1"/>
                        </a:solidFill>
                      </a:endParaRPr>
                    </a:p>
                  </a:txBody>
                  <a:tcPr>
                    <a:solidFill>
                      <a:schemeClr val="accent1">
                        <a:lumMod val="75000"/>
                        <a:alpha val="65000"/>
                      </a:schemeClr>
                    </a:solidFill>
                  </a:tcPr>
                </a:tc>
                <a:extLst>
                  <a:ext uri="{0D108BD9-81ED-4DB2-BD59-A6C34878D82A}">
                    <a16:rowId xmlns:a16="http://schemas.microsoft.com/office/drawing/2014/main" val="3857831286"/>
                  </a:ext>
                </a:extLst>
              </a:tr>
              <a:tr h="253859">
                <a:tc>
                  <a:txBody>
                    <a:bodyPr/>
                    <a:lstStyle/>
                    <a:p>
                      <a:r>
                        <a:rPr lang="en-AU" sz="1600" dirty="0" smtClean="0">
                          <a:solidFill>
                            <a:schemeClr val="bg1"/>
                          </a:solidFill>
                        </a:rPr>
                        <a:t>VCE Biology</a:t>
                      </a:r>
                      <a:endParaRPr lang="en-AU" sz="1600" dirty="0">
                        <a:solidFill>
                          <a:schemeClr val="bg1"/>
                        </a:solidFill>
                      </a:endParaRPr>
                    </a:p>
                  </a:txBody>
                  <a:tcPr>
                    <a:solidFill>
                      <a:schemeClr val="accent1">
                        <a:lumMod val="75000"/>
                        <a:alpha val="65000"/>
                      </a:schemeClr>
                    </a:solidFill>
                  </a:tcPr>
                </a:tc>
                <a:tc>
                  <a:txBody>
                    <a:bodyPr/>
                    <a:lstStyle/>
                    <a:p>
                      <a:r>
                        <a:rPr lang="en-AU" sz="1600" dirty="0" smtClean="0">
                          <a:solidFill>
                            <a:schemeClr val="bg1"/>
                          </a:solidFill>
                        </a:rPr>
                        <a:t>VCE Drama</a:t>
                      </a:r>
                      <a:endParaRPr lang="en-AU" sz="1600" dirty="0"/>
                    </a:p>
                  </a:txBody>
                  <a:tcPr>
                    <a:solidFill>
                      <a:schemeClr val="accent1">
                        <a:lumMod val="75000"/>
                        <a:alpha val="65000"/>
                      </a:schemeClr>
                    </a:solidFill>
                  </a:tcPr>
                </a:tc>
                <a:extLst>
                  <a:ext uri="{0D108BD9-81ED-4DB2-BD59-A6C34878D82A}">
                    <a16:rowId xmlns:a16="http://schemas.microsoft.com/office/drawing/2014/main" val="3047702275"/>
                  </a:ext>
                </a:extLst>
              </a:tr>
              <a:tr h="253859">
                <a:tc>
                  <a:txBody>
                    <a:bodyPr/>
                    <a:lstStyle/>
                    <a:p>
                      <a:r>
                        <a:rPr lang="en-AU" sz="1600" dirty="0" smtClean="0">
                          <a:solidFill>
                            <a:schemeClr val="bg1"/>
                          </a:solidFill>
                        </a:rPr>
                        <a:t>VCE Psychology</a:t>
                      </a:r>
                      <a:endParaRPr lang="en-AU" sz="1600" dirty="0"/>
                    </a:p>
                  </a:txBody>
                  <a:tcPr>
                    <a:solidFill>
                      <a:schemeClr val="accent1">
                        <a:lumMod val="75000"/>
                        <a:alpha val="65000"/>
                      </a:schemeClr>
                    </a:solidFill>
                  </a:tcPr>
                </a:tc>
                <a:tc>
                  <a:txBody>
                    <a:bodyPr/>
                    <a:lstStyle/>
                    <a:p>
                      <a:r>
                        <a:rPr lang="en-AU" sz="1600" dirty="0" smtClean="0">
                          <a:solidFill>
                            <a:schemeClr val="bg1"/>
                          </a:solidFill>
                        </a:rPr>
                        <a:t>VCE Music Performance</a:t>
                      </a:r>
                      <a:endParaRPr lang="en-AU" sz="1600" dirty="0"/>
                    </a:p>
                  </a:txBody>
                  <a:tcPr>
                    <a:solidFill>
                      <a:schemeClr val="accent1">
                        <a:lumMod val="75000"/>
                        <a:alpha val="65000"/>
                      </a:schemeClr>
                    </a:solidFill>
                  </a:tcPr>
                </a:tc>
                <a:extLst>
                  <a:ext uri="{0D108BD9-81ED-4DB2-BD59-A6C34878D82A}">
                    <a16:rowId xmlns:a16="http://schemas.microsoft.com/office/drawing/2014/main" val="2122000071"/>
                  </a:ext>
                </a:extLst>
              </a:tr>
              <a:tr h="253859">
                <a:tc>
                  <a:txBody>
                    <a:bodyPr/>
                    <a:lstStyle/>
                    <a:p>
                      <a:r>
                        <a:rPr lang="en-AU" sz="1600" dirty="0" smtClean="0">
                          <a:solidFill>
                            <a:schemeClr val="bg1"/>
                          </a:solidFill>
                        </a:rPr>
                        <a:t>VCE Environmental Science</a:t>
                      </a:r>
                      <a:endParaRPr lang="en-AU" sz="1600" dirty="0"/>
                    </a:p>
                  </a:txBody>
                  <a:tcPr>
                    <a:solidFill>
                      <a:schemeClr val="accent1">
                        <a:lumMod val="75000"/>
                        <a:alpha val="65000"/>
                      </a:schemeClr>
                    </a:solidFill>
                  </a:tcPr>
                </a:tc>
                <a:tc>
                  <a:txBody>
                    <a:bodyPr/>
                    <a:lstStyle/>
                    <a:p>
                      <a:r>
                        <a:rPr lang="en-AU" sz="1600" dirty="0" smtClean="0">
                          <a:solidFill>
                            <a:schemeClr val="bg1"/>
                          </a:solidFill>
                        </a:rPr>
                        <a:t>VCE Visual Communication &amp; Design</a:t>
                      </a:r>
                      <a:endParaRPr lang="en-AU" sz="1600" dirty="0"/>
                    </a:p>
                  </a:txBody>
                  <a:tcPr>
                    <a:solidFill>
                      <a:schemeClr val="accent1">
                        <a:lumMod val="75000"/>
                        <a:alpha val="65000"/>
                      </a:schemeClr>
                    </a:solidFill>
                  </a:tcPr>
                </a:tc>
                <a:extLst>
                  <a:ext uri="{0D108BD9-81ED-4DB2-BD59-A6C34878D82A}">
                    <a16:rowId xmlns:a16="http://schemas.microsoft.com/office/drawing/2014/main" val="2968951774"/>
                  </a:ext>
                </a:extLst>
              </a:tr>
              <a:tr h="253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tx1"/>
                          </a:solidFill>
                        </a:rPr>
                        <a:t>Humanities</a:t>
                      </a:r>
                    </a:p>
                  </a:txBody>
                  <a:tcPr>
                    <a:solidFill>
                      <a:schemeClr val="accent1">
                        <a:lumMod val="75000"/>
                        <a:alpha val="65000"/>
                      </a:schemeClr>
                    </a:solidFill>
                  </a:tcPr>
                </a:tc>
                <a:tc>
                  <a:txBody>
                    <a:bodyPr/>
                    <a:lstStyle/>
                    <a:p>
                      <a:r>
                        <a:rPr lang="en-AU" sz="1600" dirty="0" smtClean="0">
                          <a:solidFill>
                            <a:schemeClr val="bg1"/>
                          </a:solidFill>
                        </a:rPr>
                        <a:t>VCE Food Studies</a:t>
                      </a:r>
                      <a:endParaRPr lang="en-AU" sz="1600" dirty="0"/>
                    </a:p>
                  </a:txBody>
                  <a:tcPr>
                    <a:solidFill>
                      <a:schemeClr val="accent1">
                        <a:lumMod val="75000"/>
                        <a:alpha val="65000"/>
                      </a:schemeClr>
                    </a:solidFill>
                  </a:tcPr>
                </a:tc>
                <a:extLst>
                  <a:ext uri="{0D108BD9-81ED-4DB2-BD59-A6C34878D82A}">
                    <a16:rowId xmlns:a16="http://schemas.microsoft.com/office/drawing/2014/main" val="1295153049"/>
                  </a:ext>
                </a:extLst>
              </a:tr>
              <a:tr h="253859">
                <a:tc>
                  <a:txBody>
                    <a:bodyPr/>
                    <a:lstStyle/>
                    <a:p>
                      <a:r>
                        <a:rPr lang="en-AU" sz="1600" dirty="0" smtClean="0">
                          <a:solidFill>
                            <a:schemeClr val="bg1"/>
                          </a:solidFill>
                        </a:rPr>
                        <a:t>VCE History</a:t>
                      </a:r>
                      <a:endParaRPr lang="en-AU" sz="1600" dirty="0"/>
                    </a:p>
                  </a:txBody>
                  <a:tcPr>
                    <a:solidFill>
                      <a:schemeClr val="accent1">
                        <a:lumMod val="75000"/>
                        <a:alpha val="65000"/>
                      </a:schemeClr>
                    </a:solidFill>
                  </a:tcPr>
                </a:tc>
                <a:tc>
                  <a:txBody>
                    <a:bodyPr/>
                    <a:lstStyle/>
                    <a:p>
                      <a:r>
                        <a:rPr lang="en-AU" sz="1600" dirty="0" smtClean="0">
                          <a:solidFill>
                            <a:schemeClr val="bg1"/>
                          </a:solidFill>
                        </a:rPr>
                        <a:t>VCE Art</a:t>
                      </a:r>
                      <a:endParaRPr lang="en-AU" sz="1600" dirty="0"/>
                    </a:p>
                  </a:txBody>
                  <a:tcPr>
                    <a:solidFill>
                      <a:schemeClr val="accent1">
                        <a:lumMod val="75000"/>
                        <a:alpha val="65000"/>
                      </a:schemeClr>
                    </a:solidFill>
                  </a:tcPr>
                </a:tc>
                <a:extLst>
                  <a:ext uri="{0D108BD9-81ED-4DB2-BD59-A6C34878D82A}">
                    <a16:rowId xmlns:a16="http://schemas.microsoft.com/office/drawing/2014/main" val="4254101052"/>
                  </a:ext>
                </a:extLst>
              </a:tr>
              <a:tr h="253859">
                <a:tc>
                  <a:txBody>
                    <a:bodyPr/>
                    <a:lstStyle/>
                    <a:p>
                      <a:r>
                        <a:rPr lang="en-AU" sz="1600" dirty="0" smtClean="0">
                          <a:solidFill>
                            <a:schemeClr val="bg1"/>
                          </a:solidFill>
                        </a:rPr>
                        <a:t>VCE Politics</a:t>
                      </a:r>
                      <a:endParaRPr lang="en-AU" sz="1600" dirty="0"/>
                    </a:p>
                  </a:txBody>
                  <a:tcPr>
                    <a:solidFill>
                      <a:schemeClr val="accent1">
                        <a:lumMod val="75000"/>
                        <a:alpha val="65000"/>
                      </a:schemeClr>
                    </a:solidFill>
                  </a:tcPr>
                </a:tc>
                <a:tc>
                  <a:txBody>
                    <a:bodyPr/>
                    <a:lstStyle/>
                    <a:p>
                      <a:r>
                        <a:rPr lang="en-AU" sz="1600" dirty="0" smtClean="0">
                          <a:solidFill>
                            <a:schemeClr val="bg1"/>
                          </a:solidFill>
                        </a:rPr>
                        <a:t>VCE Studio Art</a:t>
                      </a:r>
                      <a:endParaRPr lang="en-AU" sz="1600" dirty="0"/>
                    </a:p>
                  </a:txBody>
                  <a:tcPr>
                    <a:solidFill>
                      <a:schemeClr val="accent1">
                        <a:lumMod val="75000"/>
                        <a:alpha val="65000"/>
                      </a:schemeClr>
                    </a:solidFill>
                  </a:tcPr>
                </a:tc>
                <a:extLst>
                  <a:ext uri="{0D108BD9-81ED-4DB2-BD59-A6C34878D82A}">
                    <a16:rowId xmlns:a16="http://schemas.microsoft.com/office/drawing/2014/main" val="2015188377"/>
                  </a:ext>
                </a:extLst>
              </a:tr>
              <a:tr h="253859">
                <a:tc>
                  <a:txBody>
                    <a:bodyPr/>
                    <a:lstStyle/>
                    <a:p>
                      <a:r>
                        <a:rPr lang="en-AU" sz="1600" dirty="0" smtClean="0">
                          <a:solidFill>
                            <a:schemeClr val="bg1"/>
                          </a:solidFill>
                        </a:rPr>
                        <a:t>VCE Geography</a:t>
                      </a:r>
                      <a:endParaRPr lang="en-AU" sz="1600" dirty="0"/>
                    </a:p>
                  </a:txBody>
                  <a:tcPr>
                    <a:solidFill>
                      <a:schemeClr val="accent1">
                        <a:lumMod val="75000"/>
                        <a:alpha val="65000"/>
                      </a:schemeClr>
                    </a:solidFill>
                  </a:tcPr>
                </a:tc>
                <a:tc>
                  <a:txBody>
                    <a:bodyPr/>
                    <a:lstStyle/>
                    <a:p>
                      <a:endParaRPr lang="en-AU" sz="1600" dirty="0"/>
                    </a:p>
                  </a:txBody>
                  <a:tcPr>
                    <a:solidFill>
                      <a:schemeClr val="accent1">
                        <a:lumMod val="75000"/>
                        <a:alpha val="65000"/>
                      </a:schemeClr>
                    </a:solidFill>
                  </a:tcPr>
                </a:tc>
                <a:extLst>
                  <a:ext uri="{0D108BD9-81ED-4DB2-BD59-A6C34878D82A}">
                    <a16:rowId xmlns:a16="http://schemas.microsoft.com/office/drawing/2014/main" val="3620444778"/>
                  </a:ext>
                </a:extLst>
              </a:tr>
              <a:tr h="253859">
                <a:tc>
                  <a:txBody>
                    <a:bodyPr/>
                    <a:lstStyle/>
                    <a:p>
                      <a:r>
                        <a:rPr lang="en-AU" sz="1600" dirty="0" smtClean="0">
                          <a:solidFill>
                            <a:schemeClr val="bg1"/>
                          </a:solidFill>
                        </a:rPr>
                        <a:t>VCE Business Management</a:t>
                      </a:r>
                      <a:endParaRPr lang="en-AU" sz="1600" dirty="0"/>
                    </a:p>
                  </a:txBody>
                  <a:tcPr>
                    <a:solidFill>
                      <a:schemeClr val="accent1">
                        <a:lumMod val="75000"/>
                        <a:alpha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tx1"/>
                          </a:solidFill>
                        </a:rPr>
                        <a:t>Health</a:t>
                      </a:r>
                      <a:r>
                        <a:rPr lang="en-AU" sz="1600" b="1" baseline="0" dirty="0" smtClean="0">
                          <a:solidFill>
                            <a:schemeClr val="tx1"/>
                          </a:solidFill>
                        </a:rPr>
                        <a:t> &amp; PE</a:t>
                      </a:r>
                      <a:endParaRPr lang="en-AU" sz="1600" b="1" dirty="0" smtClean="0">
                        <a:solidFill>
                          <a:schemeClr val="tx1"/>
                        </a:solidFill>
                      </a:endParaRPr>
                    </a:p>
                  </a:txBody>
                  <a:tcPr>
                    <a:solidFill>
                      <a:schemeClr val="accent1">
                        <a:lumMod val="75000"/>
                        <a:alpha val="65000"/>
                      </a:schemeClr>
                    </a:solidFill>
                  </a:tcPr>
                </a:tc>
                <a:extLst>
                  <a:ext uri="{0D108BD9-81ED-4DB2-BD59-A6C34878D82A}">
                    <a16:rowId xmlns:a16="http://schemas.microsoft.com/office/drawing/2014/main" val="2916770152"/>
                  </a:ext>
                </a:extLst>
              </a:tr>
              <a:tr h="253859">
                <a:tc>
                  <a:txBody>
                    <a:bodyPr/>
                    <a:lstStyle/>
                    <a:p>
                      <a:r>
                        <a:rPr lang="en-AU" sz="1600" dirty="0" smtClean="0">
                          <a:solidFill>
                            <a:schemeClr val="bg1"/>
                          </a:solidFill>
                        </a:rPr>
                        <a:t>VCE Legal Studies</a:t>
                      </a:r>
                      <a:endParaRPr lang="en-AU" sz="1600" dirty="0"/>
                    </a:p>
                  </a:txBody>
                  <a:tcPr>
                    <a:solidFill>
                      <a:schemeClr val="accent1">
                        <a:lumMod val="75000"/>
                        <a:alpha val="65000"/>
                      </a:schemeClr>
                    </a:solidFill>
                  </a:tcPr>
                </a:tc>
                <a:tc>
                  <a:txBody>
                    <a:bodyPr/>
                    <a:lstStyle/>
                    <a:p>
                      <a:r>
                        <a:rPr lang="en-AU" sz="1600" dirty="0" smtClean="0">
                          <a:solidFill>
                            <a:schemeClr val="bg1"/>
                          </a:solidFill>
                        </a:rPr>
                        <a:t>VCE Health &amp; Human Development</a:t>
                      </a:r>
                      <a:endParaRPr lang="en-AU" sz="1600" dirty="0"/>
                    </a:p>
                  </a:txBody>
                  <a:tcPr>
                    <a:solidFill>
                      <a:schemeClr val="accent1">
                        <a:lumMod val="75000"/>
                        <a:alpha val="65000"/>
                      </a:schemeClr>
                    </a:solidFill>
                  </a:tcPr>
                </a:tc>
                <a:extLst>
                  <a:ext uri="{0D108BD9-81ED-4DB2-BD59-A6C34878D82A}">
                    <a16:rowId xmlns:a16="http://schemas.microsoft.com/office/drawing/2014/main" val="2394423609"/>
                  </a:ext>
                </a:extLst>
              </a:tr>
              <a:tr h="253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tx1"/>
                          </a:solidFill>
                        </a:rPr>
                        <a:t>Mathematics</a:t>
                      </a:r>
                    </a:p>
                  </a:txBody>
                  <a:tcPr>
                    <a:solidFill>
                      <a:schemeClr val="accent1">
                        <a:lumMod val="75000"/>
                        <a:alpha val="65000"/>
                      </a:schemeClr>
                    </a:solidFill>
                  </a:tcPr>
                </a:tc>
                <a:tc>
                  <a:txBody>
                    <a:bodyPr/>
                    <a:lstStyle/>
                    <a:p>
                      <a:r>
                        <a:rPr lang="en-AU" sz="1600" dirty="0" smtClean="0">
                          <a:solidFill>
                            <a:schemeClr val="bg1"/>
                          </a:solidFill>
                        </a:rPr>
                        <a:t>VCE Physical Education</a:t>
                      </a:r>
                      <a:endParaRPr lang="en-AU" sz="1600" dirty="0"/>
                    </a:p>
                  </a:txBody>
                  <a:tcPr>
                    <a:solidFill>
                      <a:schemeClr val="accent1">
                        <a:lumMod val="75000"/>
                        <a:alpha val="65000"/>
                      </a:schemeClr>
                    </a:solidFill>
                  </a:tcPr>
                </a:tc>
                <a:extLst>
                  <a:ext uri="{0D108BD9-81ED-4DB2-BD59-A6C34878D82A}">
                    <a16:rowId xmlns:a16="http://schemas.microsoft.com/office/drawing/2014/main" val="2509797458"/>
                  </a:ext>
                </a:extLst>
              </a:tr>
              <a:tr h="253859">
                <a:tc>
                  <a:txBody>
                    <a:bodyPr/>
                    <a:lstStyle/>
                    <a:p>
                      <a:r>
                        <a:rPr lang="en-AU" sz="1600" dirty="0" smtClean="0">
                          <a:solidFill>
                            <a:schemeClr val="bg1"/>
                          </a:solidFill>
                        </a:rPr>
                        <a:t>VCE General</a:t>
                      </a:r>
                      <a:r>
                        <a:rPr lang="en-AU" sz="1600" baseline="0" dirty="0" smtClean="0">
                          <a:solidFill>
                            <a:schemeClr val="bg1"/>
                          </a:solidFill>
                        </a:rPr>
                        <a:t> Maths</a:t>
                      </a:r>
                      <a:endParaRPr lang="en-AU" sz="1600" dirty="0"/>
                    </a:p>
                  </a:txBody>
                  <a:tcPr>
                    <a:solidFill>
                      <a:schemeClr val="accent1">
                        <a:lumMod val="75000"/>
                        <a:alpha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tx1"/>
                          </a:solidFill>
                        </a:rPr>
                        <a:t>Languages</a:t>
                      </a:r>
                    </a:p>
                  </a:txBody>
                  <a:tcPr>
                    <a:solidFill>
                      <a:schemeClr val="accent1">
                        <a:lumMod val="75000"/>
                        <a:alpha val="65000"/>
                      </a:schemeClr>
                    </a:solidFill>
                  </a:tcPr>
                </a:tc>
                <a:extLst>
                  <a:ext uri="{0D108BD9-81ED-4DB2-BD59-A6C34878D82A}">
                    <a16:rowId xmlns:a16="http://schemas.microsoft.com/office/drawing/2014/main" val="2283086864"/>
                  </a:ext>
                </a:extLst>
              </a:tr>
              <a:tr h="444253">
                <a:tc>
                  <a:txBody>
                    <a:bodyPr/>
                    <a:lstStyle/>
                    <a:p>
                      <a:r>
                        <a:rPr lang="en-AU" sz="1600" dirty="0" smtClean="0">
                          <a:solidFill>
                            <a:schemeClr val="bg1"/>
                          </a:solidFill>
                        </a:rPr>
                        <a:t>VCE Mathematica</a:t>
                      </a:r>
                      <a:r>
                        <a:rPr lang="en-AU" sz="1600" baseline="0" dirty="0" smtClean="0">
                          <a:solidFill>
                            <a:schemeClr val="bg1"/>
                          </a:solidFill>
                        </a:rPr>
                        <a:t>l Methods</a:t>
                      </a:r>
                      <a:endParaRPr lang="en-AU" sz="1600" dirty="0"/>
                    </a:p>
                  </a:txBody>
                  <a:tcPr>
                    <a:solidFill>
                      <a:schemeClr val="accent1">
                        <a:lumMod val="75000"/>
                        <a:alpha val="65000"/>
                      </a:schemeClr>
                    </a:solidFill>
                  </a:tcPr>
                </a:tc>
                <a:tc>
                  <a:txBody>
                    <a:bodyPr/>
                    <a:lstStyle/>
                    <a:p>
                      <a:endParaRPr lang="en-AU" sz="1600" dirty="0">
                        <a:solidFill>
                          <a:schemeClr val="bg1"/>
                        </a:solidFill>
                      </a:endParaRPr>
                    </a:p>
                  </a:txBody>
                  <a:tcPr>
                    <a:solidFill>
                      <a:schemeClr val="accent1">
                        <a:lumMod val="75000"/>
                        <a:alpha val="65000"/>
                      </a:schemeClr>
                    </a:solidFill>
                  </a:tcPr>
                </a:tc>
                <a:extLst>
                  <a:ext uri="{0D108BD9-81ED-4DB2-BD59-A6C34878D82A}">
                    <a16:rowId xmlns:a16="http://schemas.microsoft.com/office/drawing/2014/main" val="1274673463"/>
                  </a:ext>
                </a:extLst>
              </a:tr>
              <a:tr h="253859">
                <a:tc>
                  <a:txBody>
                    <a:bodyPr/>
                    <a:lstStyle/>
                    <a:p>
                      <a:endParaRPr lang="en-AU" sz="1600" dirty="0"/>
                    </a:p>
                  </a:txBody>
                  <a:tcPr>
                    <a:solidFill>
                      <a:schemeClr val="accent1">
                        <a:lumMod val="75000"/>
                        <a:alpha val="65000"/>
                      </a:schemeClr>
                    </a:solidFill>
                  </a:tcPr>
                </a:tc>
                <a:tc>
                  <a:txBody>
                    <a:bodyPr/>
                    <a:lstStyle/>
                    <a:p>
                      <a:endParaRPr lang="en-AU" sz="1600" dirty="0"/>
                    </a:p>
                  </a:txBody>
                  <a:tcPr>
                    <a:solidFill>
                      <a:schemeClr val="accent1">
                        <a:lumMod val="75000"/>
                        <a:alpha val="65000"/>
                      </a:schemeClr>
                    </a:solidFill>
                  </a:tcPr>
                </a:tc>
                <a:extLst>
                  <a:ext uri="{0D108BD9-81ED-4DB2-BD59-A6C34878D82A}">
                    <a16:rowId xmlns:a16="http://schemas.microsoft.com/office/drawing/2014/main" val="3916731411"/>
                  </a:ext>
                </a:extLst>
              </a:tr>
            </a:tbl>
          </a:graphicData>
        </a:graphic>
      </p:graphicFrame>
    </p:spTree>
    <p:extLst>
      <p:ext uri="{BB962C8B-B14F-4D97-AF65-F5344CB8AC3E}">
        <p14:creationId xmlns:p14="http://schemas.microsoft.com/office/powerpoint/2010/main" val="3869405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04864"/>
            <a:ext cx="8229600" cy="1143000"/>
          </a:xfrm>
        </p:spPr>
        <p:txBody>
          <a:bodyPr/>
          <a:lstStyle/>
          <a:p>
            <a:r>
              <a:rPr lang="en-AU" b="1" dirty="0">
                <a:solidFill>
                  <a:srgbClr val="002060"/>
                </a:solidFill>
                <a:latin typeface="Constantia" panose="02030602050306030303" pitchFamily="18" charset="0"/>
              </a:rPr>
              <a:t>VET delivered in Schools</a:t>
            </a:r>
            <a:endParaRPr lang="en-AU" b="1" dirty="0"/>
          </a:p>
        </p:txBody>
      </p:sp>
    </p:spTree>
    <p:extLst>
      <p:ext uri="{BB962C8B-B14F-4D97-AF65-F5344CB8AC3E}">
        <p14:creationId xmlns:p14="http://schemas.microsoft.com/office/powerpoint/2010/main" val="2318514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VET delivered in Schools</a:t>
            </a:r>
            <a:endParaRPr lang="en-AU" b="1" dirty="0"/>
          </a:p>
        </p:txBody>
      </p:sp>
      <p:sp>
        <p:nvSpPr>
          <p:cNvPr id="3" name="Content Placeholder 2"/>
          <p:cNvSpPr>
            <a:spLocks noGrp="1"/>
          </p:cNvSpPr>
          <p:nvPr>
            <p:ph idx="1"/>
          </p:nvPr>
        </p:nvSpPr>
        <p:spPr>
          <a:xfrm>
            <a:off x="539552" y="1772816"/>
            <a:ext cx="8229600" cy="3384376"/>
          </a:xfrm>
        </p:spPr>
        <p:txBody>
          <a:bodyPr>
            <a:noAutofit/>
          </a:bodyPr>
          <a:lstStyle/>
          <a:p>
            <a:pPr marL="457200" indent="-457200"/>
            <a:r>
              <a:rPr lang="en-AU" sz="2800" b="1" dirty="0"/>
              <a:t>Vocational Education and Training </a:t>
            </a:r>
            <a:endParaRPr lang="en-AU" sz="2800" b="1" dirty="0" smtClean="0"/>
          </a:p>
          <a:p>
            <a:pPr marL="0" indent="0">
              <a:buNone/>
            </a:pPr>
            <a:r>
              <a:rPr lang="en-AU" sz="2800" b="1" dirty="0"/>
              <a:t>	</a:t>
            </a:r>
            <a:r>
              <a:rPr lang="en-AU" sz="2800" b="1" dirty="0" smtClean="0"/>
              <a:t>	</a:t>
            </a:r>
            <a:r>
              <a:rPr lang="en-AU" sz="2800" dirty="0" smtClean="0"/>
              <a:t>(</a:t>
            </a:r>
            <a:r>
              <a:rPr lang="en-AU" sz="2800" dirty="0"/>
              <a:t>industry related training)</a:t>
            </a:r>
          </a:p>
          <a:p>
            <a:pPr marL="457200" indent="-457200"/>
            <a:endParaRPr lang="en-AU" sz="2800" dirty="0"/>
          </a:p>
          <a:p>
            <a:pPr marL="457200" indent="-457200"/>
            <a:r>
              <a:rPr lang="en-AU" sz="2800" dirty="0"/>
              <a:t>On completion students will receive an nationally </a:t>
            </a:r>
            <a:r>
              <a:rPr lang="en-AU" sz="2800" dirty="0" smtClean="0"/>
              <a:t>recognised </a:t>
            </a:r>
            <a:r>
              <a:rPr lang="en-AU" sz="2800" dirty="0"/>
              <a:t>qualification. </a:t>
            </a:r>
            <a:r>
              <a:rPr lang="en-AU" sz="2800" dirty="0" err="1"/>
              <a:t>eg</a:t>
            </a:r>
            <a:r>
              <a:rPr lang="en-AU" sz="2800" dirty="0"/>
              <a:t> Certificate II in Automotive or Sport and </a:t>
            </a:r>
            <a:r>
              <a:rPr lang="en-AU" sz="2800" dirty="0" smtClean="0"/>
              <a:t>Recreation </a:t>
            </a:r>
            <a:endParaRPr lang="en-AU" sz="2800" dirty="0"/>
          </a:p>
          <a:p>
            <a:endParaRPr lang="en-AU" sz="2800" dirty="0"/>
          </a:p>
        </p:txBody>
      </p:sp>
    </p:spTree>
    <p:extLst>
      <p:ext uri="{BB962C8B-B14F-4D97-AF65-F5344CB8AC3E}">
        <p14:creationId xmlns:p14="http://schemas.microsoft.com/office/powerpoint/2010/main" val="1456729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80728"/>
            <a:ext cx="8568952" cy="4524315"/>
          </a:xfrm>
          <a:prstGeom prst="rect">
            <a:avLst/>
          </a:prstGeom>
        </p:spPr>
        <p:txBody>
          <a:bodyPr wrap="square">
            <a:spAutoFit/>
          </a:bodyPr>
          <a:lstStyle/>
          <a:p>
            <a:pPr algn="just"/>
            <a:r>
              <a:rPr lang="en-US" sz="3200" dirty="0"/>
              <a:t>ATTENDANCE REQUIREMENTS – 90% in each unit</a:t>
            </a:r>
          </a:p>
          <a:p>
            <a:r>
              <a:rPr lang="en-US" sz="3200" dirty="0"/>
              <a:t>Medical certificate if absent for </a:t>
            </a:r>
            <a:r>
              <a:rPr lang="en-US" sz="3200" dirty="0">
                <a:solidFill>
                  <a:srgbClr val="FF0000"/>
                </a:solidFill>
              </a:rPr>
              <a:t>SAC</a:t>
            </a:r>
            <a:r>
              <a:rPr lang="en-US" sz="3200" dirty="0"/>
              <a:t> </a:t>
            </a:r>
            <a:endParaRPr lang="en-US" sz="3200" dirty="0" smtClean="0"/>
          </a:p>
          <a:p>
            <a:r>
              <a:rPr lang="en-US" sz="3200" dirty="0"/>
              <a:t>	</a:t>
            </a:r>
            <a:r>
              <a:rPr lang="en-US" sz="3200" dirty="0" smtClean="0"/>
              <a:t>	(</a:t>
            </a:r>
            <a:r>
              <a:rPr lang="en-US" sz="3200" dirty="0">
                <a:solidFill>
                  <a:srgbClr val="FF0000"/>
                </a:solidFill>
              </a:rPr>
              <a:t>S</a:t>
            </a:r>
            <a:r>
              <a:rPr lang="en-US" sz="3200" dirty="0"/>
              <a:t>chool </a:t>
            </a:r>
            <a:r>
              <a:rPr lang="en-US" sz="3200" dirty="0">
                <a:solidFill>
                  <a:srgbClr val="FF0000"/>
                </a:solidFill>
              </a:rPr>
              <a:t>A</a:t>
            </a:r>
            <a:r>
              <a:rPr lang="en-US" sz="3200" dirty="0"/>
              <a:t>ssessed </a:t>
            </a:r>
            <a:r>
              <a:rPr lang="en-US" sz="3200" dirty="0">
                <a:solidFill>
                  <a:srgbClr val="FF0000"/>
                </a:solidFill>
              </a:rPr>
              <a:t>C</a:t>
            </a:r>
            <a:r>
              <a:rPr lang="en-US" sz="3200" dirty="0"/>
              <a:t>oursework)</a:t>
            </a:r>
          </a:p>
          <a:p>
            <a:endParaRPr lang="en-AU" sz="3200" dirty="0" smtClean="0"/>
          </a:p>
          <a:p>
            <a:endParaRPr lang="en-AU" sz="3200" dirty="0"/>
          </a:p>
          <a:p>
            <a:r>
              <a:rPr lang="en-AU" sz="3200" dirty="0" smtClean="0"/>
              <a:t>Special </a:t>
            </a:r>
            <a:r>
              <a:rPr lang="en-AU" sz="3200" dirty="0"/>
              <a:t>examination arrangements </a:t>
            </a:r>
            <a:r>
              <a:rPr lang="en-AU" sz="3200" dirty="0" smtClean="0"/>
              <a:t>available (Please see Senior School staff to discuss)</a:t>
            </a:r>
            <a:endParaRPr lang="en-AU" sz="3200" dirty="0"/>
          </a:p>
          <a:p>
            <a:endParaRPr lang="en-AU" sz="3200" dirty="0" smtClean="0"/>
          </a:p>
          <a:p>
            <a:endParaRPr lang="en-AU" sz="3200" dirty="0"/>
          </a:p>
        </p:txBody>
      </p:sp>
    </p:spTree>
    <p:extLst>
      <p:ext uri="{BB962C8B-B14F-4D97-AF65-F5344CB8AC3E}">
        <p14:creationId xmlns:p14="http://schemas.microsoft.com/office/powerpoint/2010/main" val="2189044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VET delivered in Schools</a:t>
            </a:r>
            <a:endParaRPr lang="en-AU" b="1" dirty="0"/>
          </a:p>
        </p:txBody>
      </p:sp>
      <p:sp>
        <p:nvSpPr>
          <p:cNvPr id="3" name="Content Placeholder 2"/>
          <p:cNvSpPr>
            <a:spLocks noGrp="1"/>
          </p:cNvSpPr>
          <p:nvPr>
            <p:ph idx="1"/>
          </p:nvPr>
        </p:nvSpPr>
        <p:spPr>
          <a:xfrm>
            <a:off x="1403648" y="1916832"/>
            <a:ext cx="6336704" cy="3384376"/>
          </a:xfrm>
        </p:spPr>
        <p:txBody>
          <a:bodyPr>
            <a:noAutofit/>
          </a:bodyPr>
          <a:lstStyle/>
          <a:p>
            <a:pPr marL="0" lvl="0" indent="0">
              <a:buNone/>
            </a:pPr>
            <a:r>
              <a:rPr lang="en-AU" dirty="0">
                <a:solidFill>
                  <a:prstClr val="black"/>
                </a:solidFill>
              </a:rPr>
              <a:t>Typically the courses run over 2 </a:t>
            </a:r>
            <a:r>
              <a:rPr lang="en-AU" dirty="0" smtClean="0">
                <a:solidFill>
                  <a:prstClr val="black"/>
                </a:solidFill>
              </a:rPr>
              <a:t>years</a:t>
            </a:r>
          </a:p>
          <a:p>
            <a:pPr marL="0" lvl="0" indent="0">
              <a:buNone/>
            </a:pPr>
            <a:endParaRPr lang="en-AU" sz="1400" dirty="0">
              <a:solidFill>
                <a:prstClr val="black"/>
              </a:solidFill>
            </a:endParaRPr>
          </a:p>
          <a:p>
            <a:pPr marL="914400" lvl="1" indent="-457200">
              <a:buFont typeface="Arial" panose="020B0604020202020204" pitchFamily="34" charset="0"/>
              <a:buChar char="•"/>
            </a:pPr>
            <a:r>
              <a:rPr lang="en-AU" sz="3200" dirty="0">
                <a:solidFill>
                  <a:prstClr val="black"/>
                </a:solidFill>
              </a:rPr>
              <a:t>1</a:t>
            </a:r>
            <a:r>
              <a:rPr lang="en-AU" sz="3200" baseline="30000" dirty="0">
                <a:solidFill>
                  <a:prstClr val="black"/>
                </a:solidFill>
              </a:rPr>
              <a:t>st</a:t>
            </a:r>
            <a:r>
              <a:rPr lang="en-AU" sz="3200" dirty="0">
                <a:solidFill>
                  <a:prstClr val="black"/>
                </a:solidFill>
              </a:rPr>
              <a:t> Year = Unit 1 &amp; 2</a:t>
            </a:r>
          </a:p>
          <a:p>
            <a:pPr marL="914400" lvl="1" indent="-457200">
              <a:buFont typeface="Arial" panose="020B0604020202020204" pitchFamily="34" charset="0"/>
              <a:buChar char="•"/>
            </a:pPr>
            <a:r>
              <a:rPr lang="en-AU" sz="3200" dirty="0">
                <a:solidFill>
                  <a:prstClr val="black"/>
                </a:solidFill>
              </a:rPr>
              <a:t>2</a:t>
            </a:r>
            <a:r>
              <a:rPr lang="en-AU" sz="3200" baseline="30000" dirty="0">
                <a:solidFill>
                  <a:prstClr val="black"/>
                </a:solidFill>
              </a:rPr>
              <a:t>nd</a:t>
            </a:r>
            <a:r>
              <a:rPr lang="en-AU" sz="3200" dirty="0">
                <a:solidFill>
                  <a:prstClr val="black"/>
                </a:solidFill>
              </a:rPr>
              <a:t> Year = Unit 3 &amp; 4</a:t>
            </a:r>
          </a:p>
          <a:p>
            <a:endParaRPr lang="en-AU" dirty="0">
              <a:solidFill>
                <a:prstClr val="black"/>
              </a:solidFill>
            </a:endParaRPr>
          </a:p>
          <a:p>
            <a:pPr marL="457200" lvl="0" indent="-457200"/>
            <a:endParaRPr lang="en-AU" dirty="0">
              <a:solidFill>
                <a:prstClr val="black"/>
              </a:solidFill>
            </a:endParaRPr>
          </a:p>
        </p:txBody>
      </p:sp>
    </p:spTree>
    <p:extLst>
      <p:ext uri="{BB962C8B-B14F-4D97-AF65-F5344CB8AC3E}">
        <p14:creationId xmlns:p14="http://schemas.microsoft.com/office/powerpoint/2010/main" val="1315662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VET delivered in Schools</a:t>
            </a:r>
            <a:endParaRPr lang="en-AU" b="1" dirty="0"/>
          </a:p>
        </p:txBody>
      </p:sp>
      <p:sp>
        <p:nvSpPr>
          <p:cNvPr id="3" name="Content Placeholder 2"/>
          <p:cNvSpPr>
            <a:spLocks noGrp="1"/>
          </p:cNvSpPr>
          <p:nvPr>
            <p:ph idx="1"/>
          </p:nvPr>
        </p:nvSpPr>
        <p:spPr>
          <a:xfrm>
            <a:off x="611560" y="1700808"/>
            <a:ext cx="8136904" cy="3960440"/>
          </a:xfrm>
        </p:spPr>
        <p:txBody>
          <a:bodyPr>
            <a:noAutofit/>
          </a:bodyPr>
          <a:lstStyle/>
          <a:p>
            <a:pPr marL="0" indent="0">
              <a:buNone/>
            </a:pPr>
            <a:r>
              <a:rPr lang="en-AU" sz="2600" dirty="0">
                <a:solidFill>
                  <a:prstClr val="black"/>
                </a:solidFill>
              </a:rPr>
              <a:t>VET is a VCE subject and </a:t>
            </a:r>
            <a:r>
              <a:rPr lang="en-AU" sz="2600" dirty="0" smtClean="0">
                <a:solidFill>
                  <a:prstClr val="black"/>
                </a:solidFill>
              </a:rPr>
              <a:t>contributes </a:t>
            </a:r>
            <a:r>
              <a:rPr lang="en-AU" sz="2600" dirty="0">
                <a:solidFill>
                  <a:prstClr val="black"/>
                </a:solidFill>
              </a:rPr>
              <a:t>to a </a:t>
            </a:r>
            <a:r>
              <a:rPr lang="en-AU" sz="2600" dirty="0" smtClean="0">
                <a:solidFill>
                  <a:prstClr val="black"/>
                </a:solidFill>
              </a:rPr>
              <a:t>students </a:t>
            </a:r>
            <a:r>
              <a:rPr lang="en-AU" sz="2600" dirty="0">
                <a:solidFill>
                  <a:prstClr val="black"/>
                </a:solidFill>
              </a:rPr>
              <a:t>ATAR</a:t>
            </a:r>
            <a:r>
              <a:rPr lang="en-AU" sz="2600" dirty="0" smtClean="0">
                <a:solidFill>
                  <a:prstClr val="black"/>
                </a:solidFill>
              </a:rPr>
              <a:t>.</a:t>
            </a:r>
            <a:endParaRPr lang="en-AU" sz="2600" dirty="0">
              <a:solidFill>
                <a:prstClr val="black"/>
              </a:solidFill>
            </a:endParaRPr>
          </a:p>
          <a:p>
            <a:pPr marL="914400" lvl="1" indent="-457200">
              <a:buFont typeface="Arial" panose="020B0604020202020204" pitchFamily="34" charset="0"/>
              <a:buChar char="•"/>
            </a:pPr>
            <a:r>
              <a:rPr lang="en-AU" sz="2600" b="1" i="1" dirty="0" smtClean="0">
                <a:solidFill>
                  <a:prstClr val="black"/>
                </a:solidFill>
              </a:rPr>
              <a:t>Scored </a:t>
            </a:r>
            <a:r>
              <a:rPr lang="en-AU" sz="2600" b="1" i="1" dirty="0">
                <a:solidFill>
                  <a:prstClr val="black"/>
                </a:solidFill>
              </a:rPr>
              <a:t>Program </a:t>
            </a:r>
            <a:endParaRPr lang="en-AU" sz="2600" b="1" i="1" dirty="0" smtClean="0">
              <a:solidFill>
                <a:prstClr val="black"/>
              </a:solidFill>
            </a:endParaRPr>
          </a:p>
          <a:p>
            <a:pPr marL="457200" lvl="1" indent="0">
              <a:buNone/>
            </a:pPr>
            <a:r>
              <a:rPr lang="en-AU" sz="2600" dirty="0">
                <a:solidFill>
                  <a:prstClr val="black"/>
                </a:solidFill>
              </a:rPr>
              <a:t>	</a:t>
            </a:r>
            <a:r>
              <a:rPr lang="en-AU" sz="2600" dirty="0" smtClean="0">
                <a:solidFill>
                  <a:prstClr val="black"/>
                </a:solidFill>
              </a:rPr>
              <a:t>Students will sit an exam and this subject </a:t>
            </a:r>
            <a:r>
              <a:rPr lang="en-AU" sz="2600" dirty="0">
                <a:solidFill>
                  <a:prstClr val="black"/>
                </a:solidFill>
              </a:rPr>
              <a:t>can contribute to a students </a:t>
            </a:r>
            <a:r>
              <a:rPr lang="en-AU" sz="2600" dirty="0" smtClean="0">
                <a:solidFill>
                  <a:prstClr val="black"/>
                </a:solidFill>
              </a:rPr>
              <a:t>primary 4 scored subjects.</a:t>
            </a:r>
          </a:p>
          <a:p>
            <a:pPr marL="457200" lvl="1" indent="0">
              <a:buNone/>
            </a:pPr>
            <a:endParaRPr lang="en-AU" sz="2600" dirty="0">
              <a:solidFill>
                <a:prstClr val="black"/>
              </a:solidFill>
            </a:endParaRPr>
          </a:p>
          <a:p>
            <a:pPr marL="914400" lvl="1" indent="-457200">
              <a:buFont typeface="Arial" panose="020B0604020202020204" pitchFamily="34" charset="0"/>
              <a:buChar char="•"/>
            </a:pPr>
            <a:r>
              <a:rPr lang="en-AU" sz="2600" b="1" i="1" dirty="0" smtClean="0">
                <a:solidFill>
                  <a:prstClr val="black"/>
                </a:solidFill>
              </a:rPr>
              <a:t>Non-Scored </a:t>
            </a:r>
            <a:r>
              <a:rPr lang="en-AU" sz="2600" b="1" i="1" dirty="0">
                <a:solidFill>
                  <a:prstClr val="black"/>
                </a:solidFill>
              </a:rPr>
              <a:t>Program</a:t>
            </a:r>
            <a:r>
              <a:rPr lang="en-AU" sz="2600" b="1" dirty="0">
                <a:solidFill>
                  <a:prstClr val="black"/>
                </a:solidFill>
              </a:rPr>
              <a:t> </a:t>
            </a:r>
            <a:endParaRPr lang="en-AU" sz="2600" b="1" dirty="0" smtClean="0">
              <a:solidFill>
                <a:prstClr val="black"/>
              </a:solidFill>
            </a:endParaRPr>
          </a:p>
          <a:p>
            <a:pPr marL="457200" lvl="1" indent="0">
              <a:buNone/>
            </a:pPr>
            <a:r>
              <a:rPr lang="en-AU" sz="2600" dirty="0">
                <a:solidFill>
                  <a:prstClr val="black"/>
                </a:solidFill>
              </a:rPr>
              <a:t>	</a:t>
            </a:r>
            <a:r>
              <a:rPr lang="en-AU" sz="2600" dirty="0" smtClean="0">
                <a:solidFill>
                  <a:prstClr val="black"/>
                </a:solidFill>
              </a:rPr>
              <a:t>Students generally will not sit an exam but the subject contributes </a:t>
            </a:r>
            <a:r>
              <a:rPr lang="en-AU" sz="2600" dirty="0">
                <a:solidFill>
                  <a:prstClr val="black"/>
                </a:solidFill>
              </a:rPr>
              <a:t>by adding 10% of the </a:t>
            </a:r>
            <a:r>
              <a:rPr lang="en-AU" sz="2600" dirty="0" smtClean="0">
                <a:solidFill>
                  <a:prstClr val="black"/>
                </a:solidFill>
              </a:rPr>
              <a:t>lowest </a:t>
            </a:r>
            <a:r>
              <a:rPr lang="en-AU" sz="2600" dirty="0">
                <a:solidFill>
                  <a:prstClr val="black"/>
                </a:solidFill>
              </a:rPr>
              <a:t>primary 4 score to the ATAR</a:t>
            </a:r>
            <a:r>
              <a:rPr lang="en-AU" sz="2600" dirty="0" smtClean="0">
                <a:solidFill>
                  <a:prstClr val="black"/>
                </a:solidFill>
              </a:rPr>
              <a:t>.</a:t>
            </a:r>
            <a:endParaRPr lang="en-AU" sz="2600" dirty="0">
              <a:solidFill>
                <a:prstClr val="black"/>
              </a:solidFill>
            </a:endParaRPr>
          </a:p>
        </p:txBody>
      </p:sp>
    </p:spTree>
    <p:extLst>
      <p:ext uri="{BB962C8B-B14F-4D97-AF65-F5344CB8AC3E}">
        <p14:creationId xmlns:p14="http://schemas.microsoft.com/office/powerpoint/2010/main" val="2558388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VET delivered in Schools</a:t>
            </a:r>
            <a:endParaRPr lang="en-AU" b="1" dirty="0"/>
          </a:p>
        </p:txBody>
      </p:sp>
      <p:sp>
        <p:nvSpPr>
          <p:cNvPr id="3" name="Content Placeholder 2"/>
          <p:cNvSpPr>
            <a:spLocks noGrp="1"/>
          </p:cNvSpPr>
          <p:nvPr>
            <p:ph idx="1"/>
          </p:nvPr>
        </p:nvSpPr>
        <p:spPr>
          <a:xfrm>
            <a:off x="611560" y="1700808"/>
            <a:ext cx="8136904" cy="3240360"/>
          </a:xfrm>
        </p:spPr>
        <p:txBody>
          <a:bodyPr>
            <a:noAutofit/>
          </a:bodyPr>
          <a:lstStyle/>
          <a:p>
            <a:pPr marL="571500" indent="-571500"/>
            <a:r>
              <a:rPr lang="en-AU" sz="2800" dirty="0"/>
              <a:t>Provides an opportunity to try or learn more about a job whilst at </a:t>
            </a:r>
            <a:r>
              <a:rPr lang="en-AU" sz="2800" dirty="0" smtClean="0"/>
              <a:t>school</a:t>
            </a:r>
          </a:p>
          <a:p>
            <a:pPr marL="571500" indent="-571500"/>
            <a:endParaRPr lang="en-AU" sz="2800" dirty="0"/>
          </a:p>
          <a:p>
            <a:pPr marL="571500" indent="-571500"/>
            <a:r>
              <a:rPr lang="en-AU" sz="2800" dirty="0"/>
              <a:t>Can provide pathways for students towards </a:t>
            </a:r>
            <a:r>
              <a:rPr lang="en-AU" sz="2800" dirty="0" smtClean="0"/>
              <a:t>their </a:t>
            </a:r>
            <a:r>
              <a:rPr lang="en-AU" sz="2800" dirty="0"/>
              <a:t>aspired careers or further training.</a:t>
            </a:r>
          </a:p>
          <a:p>
            <a:pPr marL="571500" indent="-571500"/>
            <a:endParaRPr lang="en-AU" sz="2800" dirty="0">
              <a:latin typeface="Constantia" panose="02030602050306030303" pitchFamily="18" charset="0"/>
            </a:endParaRPr>
          </a:p>
          <a:p>
            <a:endParaRPr lang="en-AU" sz="2800" dirty="0">
              <a:latin typeface="Constantia" panose="02030602050306030303" pitchFamily="18" charset="0"/>
            </a:endParaRPr>
          </a:p>
          <a:p>
            <a:endParaRPr lang="en-AU" sz="2800" dirty="0">
              <a:latin typeface="Constantia" panose="02030602050306030303" pitchFamily="18" charset="0"/>
            </a:endParaRPr>
          </a:p>
        </p:txBody>
      </p:sp>
    </p:spTree>
    <p:extLst>
      <p:ext uri="{BB962C8B-B14F-4D97-AF65-F5344CB8AC3E}">
        <p14:creationId xmlns:p14="http://schemas.microsoft.com/office/powerpoint/2010/main" val="2723592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56792"/>
            <a:ext cx="8075240" cy="3816424"/>
          </a:xfrm>
        </p:spPr>
        <p:txBody>
          <a:bodyPr/>
          <a:lstStyle/>
          <a:p>
            <a:pPr eaLnBrk="1" hangingPunct="1">
              <a:lnSpc>
                <a:spcPct val="80000"/>
              </a:lnSpc>
            </a:pPr>
            <a:r>
              <a:rPr lang="en-AU" sz="2800" dirty="0" smtClean="0"/>
              <a:t>Log into </a:t>
            </a:r>
            <a:r>
              <a:rPr lang="en-AU" sz="2800" dirty="0" err="1" smtClean="0">
                <a:hlinkClick r:id="rId3"/>
              </a:rPr>
              <a:t>Edval</a:t>
            </a:r>
            <a:r>
              <a:rPr lang="en-AU" sz="2800" dirty="0" smtClean="0"/>
              <a:t> and follow the prompts to select subjects for 2021.</a:t>
            </a:r>
          </a:p>
          <a:p>
            <a:pPr eaLnBrk="1" hangingPunct="1">
              <a:lnSpc>
                <a:spcPct val="80000"/>
              </a:lnSpc>
            </a:pPr>
            <a:endParaRPr lang="en-AU" sz="2800" dirty="0" smtClean="0"/>
          </a:p>
          <a:p>
            <a:pPr eaLnBrk="1" hangingPunct="1">
              <a:lnSpc>
                <a:spcPct val="80000"/>
              </a:lnSpc>
            </a:pPr>
            <a:r>
              <a:rPr lang="en-AU" sz="2800" dirty="0" smtClean="0"/>
              <a:t>Student </a:t>
            </a:r>
            <a:r>
              <a:rPr lang="en-AU" sz="2800" dirty="0"/>
              <a:t>choices determine which classes will run in </a:t>
            </a:r>
            <a:r>
              <a:rPr lang="en-AU" sz="2800" dirty="0" smtClean="0"/>
              <a:t>2021, </a:t>
            </a:r>
            <a:r>
              <a:rPr lang="en-AU" sz="2800" dirty="0"/>
              <a:t>blocking grid and timetable grid will be determined late August/early September</a:t>
            </a:r>
            <a:r>
              <a:rPr lang="en-AU" sz="2800" dirty="0" smtClean="0"/>
              <a:t>.</a:t>
            </a:r>
          </a:p>
          <a:p>
            <a:pPr eaLnBrk="1" hangingPunct="1">
              <a:lnSpc>
                <a:spcPct val="80000"/>
              </a:lnSpc>
            </a:pPr>
            <a:endParaRPr lang="en-AU" sz="2800" dirty="0"/>
          </a:p>
          <a:p>
            <a:pPr eaLnBrk="1" hangingPunct="1">
              <a:lnSpc>
                <a:spcPct val="80000"/>
              </a:lnSpc>
            </a:pPr>
            <a:r>
              <a:rPr lang="en-AU" sz="2800" dirty="0"/>
              <a:t>Students with subject clashes will be interviewed again</a:t>
            </a:r>
            <a:r>
              <a:rPr lang="en-AU" sz="2800" dirty="0" smtClean="0"/>
              <a:t>.</a:t>
            </a:r>
          </a:p>
          <a:p>
            <a:pPr eaLnBrk="1" hangingPunct="1">
              <a:lnSpc>
                <a:spcPct val="80000"/>
              </a:lnSpc>
            </a:pPr>
            <a:endParaRPr lang="en-AU" sz="2400" dirty="0"/>
          </a:p>
        </p:txBody>
      </p:sp>
      <p:pic>
        <p:nvPicPr>
          <p:cNvPr id="4" name="Picture 7" descr="j0233990"/>
          <p:cNvPicPr>
            <a:picLocks noChangeAspect="1" noChangeArrowheads="1"/>
          </p:cNvPicPr>
          <p:nvPr/>
        </p:nvPicPr>
        <p:blipFill>
          <a:blip r:embed="rId4"/>
          <a:srcRect/>
          <a:stretch>
            <a:fillRect/>
          </a:stretch>
        </p:blipFill>
        <p:spPr bwMode="auto">
          <a:xfrm>
            <a:off x="6876256" y="4869160"/>
            <a:ext cx="1661075" cy="1368152"/>
          </a:xfrm>
          <a:prstGeom prst="rect">
            <a:avLst/>
          </a:prstGeom>
          <a:noFill/>
          <a:ln w="9525">
            <a:noFill/>
            <a:miter lim="800000"/>
            <a:headEnd/>
            <a:tailEnd/>
          </a:ln>
        </p:spPr>
      </p:pic>
      <p:sp>
        <p:nvSpPr>
          <p:cNvPr id="5" name="Rectangle 2"/>
          <p:cNvSpPr>
            <a:spLocks noGrp="1" noChangeArrowheads="1"/>
          </p:cNvSpPr>
          <p:nvPr>
            <p:ph type="title"/>
          </p:nvPr>
        </p:nvSpPr>
        <p:spPr>
          <a:xfrm>
            <a:off x="457200" y="274638"/>
            <a:ext cx="8229600" cy="1143000"/>
          </a:xfrm>
        </p:spPr>
        <p:txBody>
          <a:bodyPr/>
          <a:lstStyle/>
          <a:p>
            <a:pPr eaLnBrk="1" hangingPunct="1"/>
            <a:r>
              <a:rPr lang="en-AU" b="1" i="1" dirty="0" smtClean="0">
                <a:solidFill>
                  <a:srgbClr val="002060"/>
                </a:solidFill>
                <a:latin typeface="Constantia" panose="02030602050306030303" pitchFamily="18" charset="0"/>
              </a:rPr>
              <a:t>What happens now?</a:t>
            </a:r>
          </a:p>
        </p:txBody>
      </p:sp>
    </p:spTree>
    <p:extLst>
      <p:ext uri="{BB962C8B-B14F-4D97-AF65-F5344CB8AC3E}">
        <p14:creationId xmlns:p14="http://schemas.microsoft.com/office/powerpoint/2010/main" val="74662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9552" y="0"/>
            <a:ext cx="8229600" cy="1143000"/>
          </a:xfrm>
        </p:spPr>
        <p:txBody>
          <a:bodyPr/>
          <a:lstStyle/>
          <a:p>
            <a:pPr eaLnBrk="1" hangingPunct="1"/>
            <a:r>
              <a:rPr lang="en-AU" b="1" i="1" dirty="0" smtClean="0">
                <a:solidFill>
                  <a:srgbClr val="002060"/>
                </a:solidFill>
                <a:latin typeface="Constantia" panose="02030602050306030303" pitchFamily="18" charset="0"/>
              </a:rPr>
              <a:t>Enterin</a:t>
            </a:r>
            <a:r>
              <a:rPr lang="en-AU" b="1" i="1" dirty="0" smtClean="0">
                <a:solidFill>
                  <a:srgbClr val="002060"/>
                </a:solidFill>
                <a:latin typeface="Constantia" panose="02030602050306030303" pitchFamily="18" charset="0"/>
              </a:rPr>
              <a:t>g Your Subjects</a:t>
            </a:r>
            <a:endParaRPr lang="en-AU" b="1" i="1" dirty="0" smtClean="0">
              <a:solidFill>
                <a:srgbClr val="002060"/>
              </a:solidFill>
              <a:latin typeface="Constantia" panose="02030602050306030303" pitchFamily="18" charset="0"/>
            </a:endParaRPr>
          </a:p>
        </p:txBody>
      </p:sp>
      <p:pic>
        <p:nvPicPr>
          <p:cNvPr id="3" name="Content Placeholder 2"/>
          <p:cNvPicPr>
            <a:picLocks noGrp="1" noChangeAspect="1"/>
          </p:cNvPicPr>
          <p:nvPr>
            <p:ph idx="1"/>
          </p:nvPr>
        </p:nvPicPr>
        <p:blipFill>
          <a:blip r:embed="rId3"/>
          <a:stretch>
            <a:fillRect/>
          </a:stretch>
        </p:blipFill>
        <p:spPr>
          <a:xfrm>
            <a:off x="731771" y="1111921"/>
            <a:ext cx="7845162" cy="4759177"/>
          </a:xfrm>
          <a:prstGeom prst="rect">
            <a:avLst/>
          </a:prstGeom>
        </p:spPr>
      </p:pic>
    </p:spTree>
    <p:extLst>
      <p:ext uri="{BB962C8B-B14F-4D97-AF65-F5344CB8AC3E}">
        <p14:creationId xmlns:p14="http://schemas.microsoft.com/office/powerpoint/2010/main" val="558532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46049" y="116632"/>
            <a:ext cx="8229600" cy="1143000"/>
          </a:xfrm>
        </p:spPr>
        <p:txBody>
          <a:bodyPr>
            <a:normAutofit fontScale="90000"/>
          </a:bodyPr>
          <a:lstStyle/>
          <a:p>
            <a:pPr eaLnBrk="1" hangingPunct="1"/>
            <a:r>
              <a:rPr lang="en-AU" b="1" i="1" dirty="0" smtClean="0">
                <a:solidFill>
                  <a:srgbClr val="002060"/>
                </a:solidFill>
                <a:latin typeface="Constantia" panose="02030602050306030303" pitchFamily="18" charset="0"/>
              </a:rPr>
              <a:t>Sending Your Subjects For Review</a:t>
            </a:r>
            <a:endParaRPr lang="en-AU" b="1" i="1" dirty="0" smtClean="0">
              <a:solidFill>
                <a:srgbClr val="002060"/>
              </a:solidFill>
              <a:latin typeface="Constantia" panose="02030602050306030303" pitchFamily="18" charset="0"/>
            </a:endParaRPr>
          </a:p>
        </p:txBody>
      </p:sp>
      <p:pic>
        <p:nvPicPr>
          <p:cNvPr id="3" name="Content Placeholder 2"/>
          <p:cNvPicPr>
            <a:picLocks noGrp="1" noChangeAspect="1"/>
          </p:cNvPicPr>
          <p:nvPr>
            <p:ph idx="1"/>
          </p:nvPr>
        </p:nvPicPr>
        <p:blipFill>
          <a:blip r:embed="rId3"/>
          <a:stretch>
            <a:fillRect/>
          </a:stretch>
        </p:blipFill>
        <p:spPr>
          <a:xfrm>
            <a:off x="323528" y="1412776"/>
            <a:ext cx="8644739" cy="4498425"/>
          </a:xfrm>
          <a:prstGeom prst="rect">
            <a:avLst/>
          </a:prstGeom>
        </p:spPr>
      </p:pic>
    </p:spTree>
    <p:extLst>
      <p:ext uri="{BB962C8B-B14F-4D97-AF65-F5344CB8AC3E}">
        <p14:creationId xmlns:p14="http://schemas.microsoft.com/office/powerpoint/2010/main" val="13482211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1:1 Zoom Interviews</a:t>
            </a:r>
            <a:endParaRPr lang="en-AU" b="1" dirty="0"/>
          </a:p>
        </p:txBody>
      </p:sp>
      <p:sp>
        <p:nvSpPr>
          <p:cNvPr id="3" name="Content Placeholder 2"/>
          <p:cNvSpPr>
            <a:spLocks noGrp="1"/>
          </p:cNvSpPr>
          <p:nvPr>
            <p:ph idx="1"/>
          </p:nvPr>
        </p:nvSpPr>
        <p:spPr>
          <a:xfrm>
            <a:off x="457200" y="1556792"/>
            <a:ext cx="8229600" cy="4525963"/>
          </a:xfrm>
        </p:spPr>
        <p:txBody>
          <a:bodyPr>
            <a:normAutofit fontScale="70000" lnSpcReduction="20000"/>
          </a:bodyPr>
          <a:lstStyle/>
          <a:p>
            <a:r>
              <a:rPr lang="en-AU" dirty="0" smtClean="0"/>
              <a:t>Due to the COVID-19 restrictions our 1:1 Course Counselling Interviews will now be held via Zoom on Friday July 30</a:t>
            </a:r>
          </a:p>
          <a:p>
            <a:endParaRPr lang="en-AU" dirty="0"/>
          </a:p>
          <a:p>
            <a:r>
              <a:rPr lang="en-AU" dirty="0" smtClean="0"/>
              <a:t>Students must book in their interview time with their allocated staff member using the Compass Conferences system (see screenshot in next slide for location)</a:t>
            </a:r>
            <a:endParaRPr lang="en-AU" dirty="0" smtClean="0"/>
          </a:p>
          <a:p>
            <a:endParaRPr lang="en-AU" sz="2000" dirty="0"/>
          </a:p>
          <a:p>
            <a:endParaRPr lang="en-AU" sz="2000" dirty="0"/>
          </a:p>
          <a:p>
            <a:r>
              <a:rPr lang="en-AU" dirty="0" smtClean="0"/>
              <a:t>A Zoom link and login details will be made available through the same Conferences tab on Compass. Students and parents should log into this meeting 2 minutes prior to its scheduled start. </a:t>
            </a:r>
            <a:endParaRPr lang="en-AU" dirty="0"/>
          </a:p>
          <a:p>
            <a:endParaRPr lang="en-AU" dirty="0" smtClean="0"/>
          </a:p>
          <a:p>
            <a:r>
              <a:rPr lang="en-AU" dirty="0" smtClean="0"/>
              <a:t>There may be a delay in the staff member letting you in from the wait room so please be patient for it to begin. </a:t>
            </a:r>
            <a:endParaRPr lang="en-AU" dirty="0"/>
          </a:p>
        </p:txBody>
      </p:sp>
    </p:spTree>
    <p:extLst>
      <p:ext uri="{BB962C8B-B14F-4D97-AF65-F5344CB8AC3E}">
        <p14:creationId xmlns:p14="http://schemas.microsoft.com/office/powerpoint/2010/main" val="980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1:1 Zoom Interviews</a:t>
            </a:r>
            <a:endParaRPr lang="en-AU" b="1" dirty="0"/>
          </a:p>
        </p:txBody>
      </p:sp>
      <p:sp>
        <p:nvSpPr>
          <p:cNvPr id="4" name="Content Placeholder 3"/>
          <p:cNvSpPr>
            <a:spLocks noGrp="1"/>
          </p:cNvSpPr>
          <p:nvPr>
            <p:ph idx="1"/>
          </p:nvPr>
        </p:nvSpPr>
        <p:spPr/>
        <p:txBody>
          <a:bodyPr/>
          <a:lstStyle/>
          <a:p>
            <a:endParaRPr lang="en-AU"/>
          </a:p>
        </p:txBody>
      </p:sp>
      <p:pic>
        <p:nvPicPr>
          <p:cNvPr id="6" name="Picture 5"/>
          <p:cNvPicPr>
            <a:picLocks noChangeAspect="1"/>
          </p:cNvPicPr>
          <p:nvPr/>
        </p:nvPicPr>
        <p:blipFill>
          <a:blip r:embed="rId3"/>
          <a:stretch>
            <a:fillRect/>
          </a:stretch>
        </p:blipFill>
        <p:spPr>
          <a:xfrm>
            <a:off x="504819" y="1196752"/>
            <a:ext cx="8181981" cy="4602364"/>
          </a:xfrm>
          <a:prstGeom prst="rect">
            <a:avLst/>
          </a:prstGeom>
        </p:spPr>
      </p:pic>
    </p:spTree>
    <p:extLst>
      <p:ext uri="{BB962C8B-B14F-4D97-AF65-F5344CB8AC3E}">
        <p14:creationId xmlns:p14="http://schemas.microsoft.com/office/powerpoint/2010/main" val="2203399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1:1 Zoom Interviews</a:t>
            </a:r>
            <a:endParaRPr lang="en-AU" b="1" dirty="0"/>
          </a:p>
        </p:txBody>
      </p:sp>
      <p:sp>
        <p:nvSpPr>
          <p:cNvPr id="3" name="Content Placeholder 2"/>
          <p:cNvSpPr>
            <a:spLocks noGrp="1"/>
          </p:cNvSpPr>
          <p:nvPr>
            <p:ph idx="1"/>
          </p:nvPr>
        </p:nvSpPr>
        <p:spPr>
          <a:xfrm>
            <a:off x="457200" y="1556792"/>
            <a:ext cx="8229600" cy="4525963"/>
          </a:xfrm>
        </p:spPr>
        <p:txBody>
          <a:bodyPr>
            <a:normAutofit fontScale="92500" lnSpcReduction="20000"/>
          </a:bodyPr>
          <a:lstStyle/>
          <a:p>
            <a:r>
              <a:rPr lang="en-AU" dirty="0" smtClean="0"/>
              <a:t>Completed Course </a:t>
            </a:r>
            <a:r>
              <a:rPr lang="en-AU" dirty="0"/>
              <a:t>C</a:t>
            </a:r>
            <a:r>
              <a:rPr lang="en-AU" dirty="0" smtClean="0"/>
              <a:t>ounselling </a:t>
            </a:r>
            <a:r>
              <a:rPr lang="en-AU" dirty="0" smtClean="0"/>
              <a:t>forms should be emailed to your allocated staff member the day before your interview. </a:t>
            </a:r>
          </a:p>
          <a:p>
            <a:endParaRPr lang="en-AU" dirty="0"/>
          </a:p>
          <a:p>
            <a:r>
              <a:rPr lang="en-AU" dirty="0" smtClean="0"/>
              <a:t>Please also include your list of chosen subjects in this email either via a screenshot of </a:t>
            </a:r>
            <a:r>
              <a:rPr lang="en-AU" dirty="0" err="1" smtClean="0"/>
              <a:t>Edval</a:t>
            </a:r>
            <a:r>
              <a:rPr lang="en-AU" dirty="0" smtClean="0"/>
              <a:t> or a typed list in order. </a:t>
            </a:r>
          </a:p>
          <a:p>
            <a:endParaRPr lang="en-AU" dirty="0"/>
          </a:p>
          <a:p>
            <a:r>
              <a:rPr lang="en-AU" dirty="0" smtClean="0"/>
              <a:t>We strongly encourage parents/carers to make time to attend the Zoom Interview alongside the student if this is possible.</a:t>
            </a:r>
            <a:endParaRPr lang="en-AU" dirty="0" smtClean="0"/>
          </a:p>
          <a:p>
            <a:endParaRPr lang="en-AU" sz="2000" dirty="0"/>
          </a:p>
        </p:txBody>
      </p:sp>
    </p:spTree>
    <p:extLst>
      <p:ext uri="{BB962C8B-B14F-4D97-AF65-F5344CB8AC3E}">
        <p14:creationId xmlns:p14="http://schemas.microsoft.com/office/powerpoint/2010/main" val="404833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39552" y="476672"/>
            <a:ext cx="8007403" cy="5256584"/>
          </a:xfrm>
        </p:spPr>
        <p:txBody>
          <a:bodyPr>
            <a:normAutofit lnSpcReduction="10000"/>
          </a:bodyPr>
          <a:lstStyle/>
          <a:p>
            <a:pPr algn="just" eaLnBrk="1" hangingPunct="1">
              <a:lnSpc>
                <a:spcPct val="80000"/>
              </a:lnSpc>
            </a:pPr>
            <a:endParaRPr lang="en-AU" sz="2400" dirty="0" smtClean="0"/>
          </a:p>
          <a:p>
            <a:pPr algn="just" eaLnBrk="1" hangingPunct="1">
              <a:lnSpc>
                <a:spcPct val="80000"/>
              </a:lnSpc>
            </a:pPr>
            <a:r>
              <a:rPr lang="en-AU" sz="2400" dirty="0"/>
              <a:t>Subject information available from </a:t>
            </a:r>
            <a:r>
              <a:rPr lang="en-AU" sz="2400" dirty="0">
                <a:hlinkClick r:id="rId3"/>
              </a:rPr>
              <a:t>VCE </a:t>
            </a:r>
            <a:r>
              <a:rPr lang="en-AU" sz="2400" dirty="0" smtClean="0">
                <a:hlinkClick r:id="rId3"/>
              </a:rPr>
              <a:t>handbook </a:t>
            </a:r>
            <a:r>
              <a:rPr lang="en-AU" sz="2400" dirty="0" smtClean="0">
                <a:hlinkClick r:id="rId4"/>
              </a:rPr>
              <a:t>www.koonung.vic.edu.au</a:t>
            </a:r>
            <a:endParaRPr lang="en-AU" sz="2400" dirty="0" smtClean="0"/>
          </a:p>
          <a:p>
            <a:pPr algn="just" eaLnBrk="1" hangingPunct="1">
              <a:lnSpc>
                <a:spcPct val="80000"/>
              </a:lnSpc>
            </a:pPr>
            <a:endParaRPr lang="en-AU" sz="2400" dirty="0"/>
          </a:p>
          <a:p>
            <a:pPr algn="just" eaLnBrk="1" hangingPunct="1">
              <a:lnSpc>
                <a:spcPct val="80000"/>
              </a:lnSpc>
            </a:pPr>
            <a:r>
              <a:rPr lang="en-AU" sz="2400" dirty="0" smtClean="0"/>
              <a:t>Online subject </a:t>
            </a:r>
            <a:r>
              <a:rPr lang="en-AU" sz="2400" dirty="0"/>
              <a:t>selections </a:t>
            </a:r>
            <a:r>
              <a:rPr lang="en-AU" sz="2400" dirty="0" smtClean="0"/>
              <a:t>open </a:t>
            </a:r>
            <a:r>
              <a:rPr lang="en-AU" sz="2400" dirty="0" smtClean="0"/>
              <a:t>Wednesday</a:t>
            </a:r>
            <a:r>
              <a:rPr lang="en-AU" sz="2400" dirty="0" smtClean="0"/>
              <a:t> </a:t>
            </a:r>
            <a:r>
              <a:rPr lang="en-AU" sz="2400" dirty="0" smtClean="0"/>
              <a:t>July </a:t>
            </a:r>
            <a:r>
              <a:rPr lang="en-AU" sz="2400" dirty="0" smtClean="0"/>
              <a:t>22</a:t>
            </a:r>
            <a:r>
              <a:rPr lang="en-AU" sz="2400" dirty="0" smtClean="0"/>
              <a:t> </a:t>
            </a:r>
            <a:r>
              <a:rPr lang="en-AU" sz="2400" dirty="0" smtClean="0"/>
              <a:t>and </a:t>
            </a:r>
          </a:p>
          <a:p>
            <a:pPr marL="0" indent="0" algn="just" eaLnBrk="1" hangingPunct="1">
              <a:lnSpc>
                <a:spcPct val="80000"/>
              </a:lnSpc>
              <a:buNone/>
            </a:pPr>
            <a:r>
              <a:rPr lang="en-AU" b="1" dirty="0" smtClean="0"/>
              <a:t>	close Thursday July 30 2020.</a:t>
            </a:r>
          </a:p>
          <a:p>
            <a:pPr algn="just" eaLnBrk="1" hangingPunct="1">
              <a:lnSpc>
                <a:spcPct val="80000"/>
              </a:lnSpc>
            </a:pPr>
            <a:endParaRPr lang="en-AU" sz="2400" dirty="0" smtClean="0"/>
          </a:p>
          <a:p>
            <a:pPr algn="just" eaLnBrk="1" hangingPunct="1">
              <a:lnSpc>
                <a:spcPct val="80000"/>
              </a:lnSpc>
            </a:pPr>
            <a:r>
              <a:rPr lang="en-AU" sz="2800" dirty="0" smtClean="0">
                <a:solidFill>
                  <a:srgbClr val="FF0000"/>
                </a:solidFill>
              </a:rPr>
              <a:t>Individual interviews will </a:t>
            </a:r>
            <a:r>
              <a:rPr lang="en-AU" sz="2800" dirty="0">
                <a:solidFill>
                  <a:srgbClr val="FF0000"/>
                </a:solidFill>
              </a:rPr>
              <a:t>be carried out with </a:t>
            </a:r>
            <a:r>
              <a:rPr lang="en-AU" sz="2800" dirty="0" smtClean="0">
                <a:solidFill>
                  <a:srgbClr val="FF0000"/>
                </a:solidFill>
              </a:rPr>
              <a:t>ALL </a:t>
            </a:r>
            <a:r>
              <a:rPr lang="en-AU" sz="2800" dirty="0">
                <a:solidFill>
                  <a:srgbClr val="FF0000"/>
                </a:solidFill>
              </a:rPr>
              <a:t>students on </a:t>
            </a:r>
            <a:endParaRPr lang="en-AU" sz="2800" dirty="0" smtClean="0">
              <a:solidFill>
                <a:srgbClr val="FF0000"/>
              </a:solidFill>
            </a:endParaRPr>
          </a:p>
          <a:p>
            <a:pPr marL="0" indent="0" algn="just" eaLnBrk="1" hangingPunct="1">
              <a:lnSpc>
                <a:spcPct val="80000"/>
              </a:lnSpc>
              <a:buNone/>
            </a:pPr>
            <a:r>
              <a:rPr lang="en-AU" sz="2800" dirty="0">
                <a:solidFill>
                  <a:srgbClr val="FF0000"/>
                </a:solidFill>
              </a:rPr>
              <a:t>	</a:t>
            </a:r>
            <a:r>
              <a:rPr lang="en-AU" sz="2800" dirty="0" smtClean="0">
                <a:solidFill>
                  <a:srgbClr val="FF0000"/>
                </a:solidFill>
              </a:rPr>
              <a:t>	</a:t>
            </a:r>
            <a:r>
              <a:rPr lang="en-AU" sz="2800" b="1" dirty="0" smtClean="0">
                <a:solidFill>
                  <a:srgbClr val="FF0000"/>
                </a:solidFill>
              </a:rPr>
              <a:t>Friday July 31 2020</a:t>
            </a:r>
            <a:r>
              <a:rPr lang="en-AU" sz="2800" dirty="0" smtClean="0">
                <a:solidFill>
                  <a:srgbClr val="FF0000"/>
                </a:solidFill>
              </a:rPr>
              <a:t>.</a:t>
            </a:r>
          </a:p>
          <a:p>
            <a:pPr algn="just" eaLnBrk="1" hangingPunct="1">
              <a:lnSpc>
                <a:spcPct val="80000"/>
              </a:lnSpc>
            </a:pPr>
            <a:endParaRPr lang="en-AU" sz="2400" dirty="0" smtClean="0"/>
          </a:p>
          <a:p>
            <a:pPr algn="just" eaLnBrk="1" hangingPunct="1">
              <a:lnSpc>
                <a:spcPct val="80000"/>
              </a:lnSpc>
            </a:pPr>
            <a:r>
              <a:rPr lang="en-AU" sz="2400" dirty="0" smtClean="0"/>
              <a:t>Follow up interviews as required</a:t>
            </a:r>
            <a:endParaRPr lang="en-AU" sz="2400" dirty="0"/>
          </a:p>
          <a:p>
            <a:pPr algn="ctr" eaLnBrk="1" hangingPunct="1">
              <a:lnSpc>
                <a:spcPct val="80000"/>
              </a:lnSpc>
              <a:buFontTx/>
              <a:buNone/>
            </a:pPr>
            <a:endParaRPr lang="en-AU" b="1" dirty="0" smtClean="0"/>
          </a:p>
          <a:p>
            <a:pPr algn="ctr" eaLnBrk="1" hangingPunct="1">
              <a:lnSpc>
                <a:spcPct val="80000"/>
              </a:lnSpc>
              <a:buFontTx/>
              <a:buNone/>
            </a:pPr>
            <a:r>
              <a:rPr lang="en-AU" b="1" dirty="0" smtClean="0"/>
              <a:t>ALL deadlines must be met</a:t>
            </a:r>
          </a:p>
        </p:txBody>
      </p:sp>
      <p:pic>
        <p:nvPicPr>
          <p:cNvPr id="4" name="Picture 5" descr="j0233964"/>
          <p:cNvPicPr>
            <a:picLocks noChangeAspect="1" noChangeArrowheads="1"/>
          </p:cNvPicPr>
          <p:nvPr/>
        </p:nvPicPr>
        <p:blipFill>
          <a:blip r:embed="rId5"/>
          <a:srcRect/>
          <a:stretch>
            <a:fillRect/>
          </a:stretch>
        </p:blipFill>
        <p:spPr bwMode="auto">
          <a:xfrm>
            <a:off x="7218483" y="4771338"/>
            <a:ext cx="1512143" cy="1532148"/>
          </a:xfrm>
          <a:prstGeom prst="rect">
            <a:avLst/>
          </a:prstGeom>
          <a:noFill/>
          <a:ln w="9525">
            <a:noFill/>
            <a:miter lim="800000"/>
            <a:headEnd/>
            <a:tailEnd/>
          </a:ln>
        </p:spPr>
      </p:pic>
    </p:spTree>
    <p:extLst>
      <p:ext uri="{BB962C8B-B14F-4D97-AF65-F5344CB8AC3E}">
        <p14:creationId xmlns:p14="http://schemas.microsoft.com/office/powerpoint/2010/main" val="658545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latin typeface="Constantia" panose="02030602050306030303" pitchFamily="18" charset="0"/>
              </a:rPr>
              <a:t>VCE subjects on offer at KSC</a:t>
            </a:r>
            <a:endParaRPr lang="en-AU" b="1" dirty="0">
              <a:solidFill>
                <a:srgbClr val="002060"/>
              </a:solidFill>
              <a:latin typeface="Constantia" panose="02030602050306030303" pitchFamily="18" charset="0"/>
            </a:endParaRPr>
          </a:p>
        </p:txBody>
      </p:sp>
      <p:sp>
        <p:nvSpPr>
          <p:cNvPr id="3" name="TextBox 2"/>
          <p:cNvSpPr txBox="1"/>
          <p:nvPr/>
        </p:nvSpPr>
        <p:spPr>
          <a:xfrm>
            <a:off x="323528" y="1417638"/>
            <a:ext cx="3024336" cy="3693319"/>
          </a:xfrm>
          <a:prstGeom prst="rect">
            <a:avLst/>
          </a:prstGeom>
          <a:noFill/>
        </p:spPr>
        <p:txBody>
          <a:bodyPr wrap="square" rtlCol="0">
            <a:spAutoFit/>
          </a:bodyPr>
          <a:lstStyle/>
          <a:p>
            <a:pPr marL="285750" indent="-285750">
              <a:buFontTx/>
              <a:buChar char="-"/>
            </a:pPr>
            <a:r>
              <a:rPr lang="en-AU" dirty="0" smtClean="0"/>
              <a:t>Accounting</a:t>
            </a:r>
          </a:p>
          <a:p>
            <a:pPr marL="285750" indent="-285750">
              <a:buFontTx/>
              <a:buChar char="-"/>
            </a:pPr>
            <a:r>
              <a:rPr lang="en-AU" dirty="0" smtClean="0"/>
              <a:t>Art</a:t>
            </a:r>
          </a:p>
          <a:p>
            <a:pPr marL="285750" indent="-285750">
              <a:buFontTx/>
              <a:buChar char="-"/>
            </a:pPr>
            <a:r>
              <a:rPr lang="en-AU" dirty="0" smtClean="0"/>
              <a:t>Australian and Global Politics</a:t>
            </a:r>
          </a:p>
          <a:p>
            <a:pPr marL="285750" indent="-285750">
              <a:buFontTx/>
              <a:buChar char="-"/>
            </a:pPr>
            <a:r>
              <a:rPr lang="en-AU" dirty="0" smtClean="0"/>
              <a:t>Biology</a:t>
            </a:r>
          </a:p>
          <a:p>
            <a:pPr marL="285750" indent="-285750">
              <a:buFontTx/>
              <a:buChar char="-"/>
            </a:pPr>
            <a:r>
              <a:rPr lang="en-AU" dirty="0" smtClean="0"/>
              <a:t>Business Management</a:t>
            </a:r>
          </a:p>
          <a:p>
            <a:pPr marL="285750" indent="-285750">
              <a:buFontTx/>
              <a:buChar char="-"/>
            </a:pPr>
            <a:r>
              <a:rPr lang="en-AU" dirty="0" smtClean="0"/>
              <a:t>Chemistry</a:t>
            </a:r>
          </a:p>
          <a:p>
            <a:pPr marL="285750" indent="-285750">
              <a:buFontTx/>
              <a:buChar char="-"/>
            </a:pPr>
            <a:r>
              <a:rPr lang="en-AU" dirty="0" smtClean="0"/>
              <a:t>Chinese Second Language</a:t>
            </a:r>
          </a:p>
          <a:p>
            <a:pPr marL="285750" indent="-285750">
              <a:buFontTx/>
              <a:buChar char="-"/>
            </a:pPr>
            <a:r>
              <a:rPr lang="en-AU" dirty="0"/>
              <a:t>Chinese Second </a:t>
            </a:r>
            <a:r>
              <a:rPr lang="en-AU" dirty="0" smtClean="0"/>
              <a:t>Language (Advanced)</a:t>
            </a:r>
            <a:endParaRPr lang="en-AU" dirty="0"/>
          </a:p>
          <a:p>
            <a:pPr marL="285750" indent="-285750">
              <a:buFontTx/>
              <a:buChar char="-"/>
            </a:pPr>
            <a:r>
              <a:rPr lang="en-AU" dirty="0" smtClean="0"/>
              <a:t>Drama </a:t>
            </a:r>
          </a:p>
          <a:p>
            <a:pPr marL="285750" indent="-285750">
              <a:buFontTx/>
              <a:buChar char="-"/>
            </a:pPr>
            <a:r>
              <a:rPr lang="en-AU" dirty="0" smtClean="0"/>
              <a:t>English </a:t>
            </a:r>
          </a:p>
          <a:p>
            <a:pPr marL="285750" indent="-285750">
              <a:buFontTx/>
              <a:buChar char="-"/>
            </a:pPr>
            <a:r>
              <a:rPr lang="en-AU" dirty="0" smtClean="0"/>
              <a:t>English Language </a:t>
            </a:r>
          </a:p>
        </p:txBody>
      </p:sp>
      <p:sp>
        <p:nvSpPr>
          <p:cNvPr id="7" name="TextBox 6"/>
          <p:cNvSpPr txBox="1"/>
          <p:nvPr/>
        </p:nvSpPr>
        <p:spPr>
          <a:xfrm>
            <a:off x="3334544" y="1417638"/>
            <a:ext cx="3024336" cy="4801314"/>
          </a:xfrm>
          <a:prstGeom prst="rect">
            <a:avLst/>
          </a:prstGeom>
          <a:noFill/>
        </p:spPr>
        <p:txBody>
          <a:bodyPr wrap="square" rtlCol="0">
            <a:spAutoFit/>
          </a:bodyPr>
          <a:lstStyle/>
          <a:p>
            <a:pPr marL="285750" indent="-285750">
              <a:buFontTx/>
              <a:buChar char="-"/>
            </a:pPr>
            <a:r>
              <a:rPr lang="en-AU" dirty="0"/>
              <a:t>English as an Additional Language </a:t>
            </a:r>
          </a:p>
          <a:p>
            <a:pPr marL="285750" indent="-285750">
              <a:buFontTx/>
              <a:buChar char="-"/>
            </a:pPr>
            <a:r>
              <a:rPr lang="en-AU" dirty="0" smtClean="0"/>
              <a:t>Environmental Science  </a:t>
            </a:r>
            <a:endParaRPr lang="en-AU" b="1" dirty="0" smtClean="0"/>
          </a:p>
          <a:p>
            <a:pPr marL="285750" indent="-285750">
              <a:buFontTx/>
              <a:buChar char="-"/>
            </a:pPr>
            <a:r>
              <a:rPr lang="en-AU" dirty="0" smtClean="0"/>
              <a:t>Food Studies</a:t>
            </a:r>
          </a:p>
          <a:p>
            <a:pPr marL="285750" indent="-285750">
              <a:buFontTx/>
              <a:buChar char="-"/>
            </a:pPr>
            <a:r>
              <a:rPr lang="en-AU" dirty="0" smtClean="0"/>
              <a:t>French</a:t>
            </a:r>
          </a:p>
          <a:p>
            <a:pPr marL="285750" indent="-285750">
              <a:buFontTx/>
              <a:buChar char="-"/>
            </a:pPr>
            <a:r>
              <a:rPr lang="en-AU" dirty="0" smtClean="0"/>
              <a:t>Further Maths</a:t>
            </a:r>
          </a:p>
          <a:p>
            <a:pPr marL="285750" indent="-285750">
              <a:buFontTx/>
              <a:buChar char="-"/>
            </a:pPr>
            <a:r>
              <a:rPr lang="en-AU" dirty="0" smtClean="0"/>
              <a:t>Geography </a:t>
            </a:r>
          </a:p>
          <a:p>
            <a:pPr marL="285750" indent="-285750">
              <a:buFontTx/>
              <a:buChar char="-"/>
            </a:pPr>
            <a:r>
              <a:rPr lang="en-AU" dirty="0" smtClean="0"/>
              <a:t>Health and Human Development</a:t>
            </a:r>
          </a:p>
          <a:p>
            <a:pPr marL="285750" indent="-285750">
              <a:buFontTx/>
              <a:buChar char="-"/>
            </a:pPr>
            <a:r>
              <a:rPr lang="en-AU" dirty="0" smtClean="0"/>
              <a:t>History</a:t>
            </a:r>
          </a:p>
          <a:p>
            <a:pPr marL="285750" indent="-285750">
              <a:buFontTx/>
              <a:buChar char="-"/>
            </a:pPr>
            <a:r>
              <a:rPr lang="en-AU" dirty="0" smtClean="0"/>
              <a:t>Japanese</a:t>
            </a:r>
          </a:p>
          <a:p>
            <a:pPr marL="285750" indent="-285750">
              <a:buFontTx/>
              <a:buChar char="-"/>
            </a:pPr>
            <a:r>
              <a:rPr lang="en-AU" dirty="0" smtClean="0"/>
              <a:t>Legal Studies </a:t>
            </a:r>
          </a:p>
          <a:p>
            <a:pPr marL="285750" indent="-285750">
              <a:buFontTx/>
              <a:buChar char="-"/>
            </a:pPr>
            <a:r>
              <a:rPr lang="en-AU" dirty="0" smtClean="0"/>
              <a:t>Literature</a:t>
            </a:r>
          </a:p>
          <a:p>
            <a:pPr marL="285750" indent="-285750">
              <a:buFontTx/>
              <a:buChar char="-"/>
            </a:pPr>
            <a:r>
              <a:rPr lang="en-AU" dirty="0" smtClean="0"/>
              <a:t>Mathematics (Methods)</a:t>
            </a:r>
          </a:p>
          <a:p>
            <a:pPr marL="285750" indent="-285750">
              <a:buFontTx/>
              <a:buChar char="-"/>
            </a:pPr>
            <a:r>
              <a:rPr lang="en-AU" dirty="0" smtClean="0"/>
              <a:t>Mathematics (Specialist)</a:t>
            </a:r>
          </a:p>
          <a:p>
            <a:endParaRPr lang="en-AU" dirty="0" smtClean="0"/>
          </a:p>
          <a:p>
            <a:pPr marL="285750" indent="-285750">
              <a:buFontTx/>
              <a:buChar char="-"/>
            </a:pPr>
            <a:endParaRPr lang="en-AU" dirty="0" smtClean="0"/>
          </a:p>
        </p:txBody>
      </p:sp>
      <p:sp>
        <p:nvSpPr>
          <p:cNvPr id="9" name="TextBox 8"/>
          <p:cNvSpPr txBox="1"/>
          <p:nvPr/>
        </p:nvSpPr>
        <p:spPr>
          <a:xfrm>
            <a:off x="6119664" y="1417638"/>
            <a:ext cx="3024336" cy="2585323"/>
          </a:xfrm>
          <a:prstGeom prst="rect">
            <a:avLst/>
          </a:prstGeom>
          <a:noFill/>
        </p:spPr>
        <p:txBody>
          <a:bodyPr wrap="square" rtlCol="0">
            <a:spAutoFit/>
          </a:bodyPr>
          <a:lstStyle/>
          <a:p>
            <a:pPr marL="285750" indent="-285750">
              <a:buFontTx/>
              <a:buChar char="-"/>
            </a:pPr>
            <a:r>
              <a:rPr lang="en-AU" dirty="0"/>
              <a:t>Mathematics (General)</a:t>
            </a:r>
          </a:p>
          <a:p>
            <a:pPr marL="285750" indent="-285750">
              <a:buFontTx/>
              <a:buChar char="-"/>
            </a:pPr>
            <a:r>
              <a:rPr lang="en-AU" dirty="0" smtClean="0"/>
              <a:t>Media</a:t>
            </a:r>
          </a:p>
          <a:p>
            <a:pPr marL="285750" indent="-285750">
              <a:buFontTx/>
              <a:buChar char="-"/>
            </a:pPr>
            <a:r>
              <a:rPr lang="en-AU" dirty="0" smtClean="0"/>
              <a:t>Music Performance</a:t>
            </a:r>
          </a:p>
          <a:p>
            <a:pPr marL="285750" indent="-285750">
              <a:buFontTx/>
              <a:buChar char="-"/>
            </a:pPr>
            <a:r>
              <a:rPr lang="en-AU" dirty="0" smtClean="0"/>
              <a:t>Physical Education</a:t>
            </a:r>
          </a:p>
          <a:p>
            <a:pPr marL="285750" indent="-285750">
              <a:buFontTx/>
              <a:buChar char="-"/>
            </a:pPr>
            <a:r>
              <a:rPr lang="en-AU" dirty="0" smtClean="0"/>
              <a:t>Physics</a:t>
            </a:r>
          </a:p>
          <a:p>
            <a:pPr marL="285750" indent="-285750">
              <a:buFontTx/>
              <a:buChar char="-"/>
            </a:pPr>
            <a:r>
              <a:rPr lang="en-AU" dirty="0" smtClean="0"/>
              <a:t>Psychology</a:t>
            </a:r>
          </a:p>
          <a:p>
            <a:pPr marL="285750" indent="-285750">
              <a:buFontTx/>
              <a:buChar char="-"/>
            </a:pPr>
            <a:r>
              <a:rPr lang="en-AU" dirty="0" smtClean="0"/>
              <a:t>Studio Arts</a:t>
            </a:r>
          </a:p>
          <a:p>
            <a:pPr marL="285750" indent="-285750">
              <a:buFontTx/>
              <a:buChar char="-"/>
            </a:pPr>
            <a:r>
              <a:rPr lang="en-AU" dirty="0" smtClean="0"/>
              <a:t>Visual Communication Design </a:t>
            </a:r>
          </a:p>
        </p:txBody>
      </p:sp>
    </p:spTree>
    <p:extLst>
      <p:ext uri="{BB962C8B-B14F-4D97-AF65-F5344CB8AC3E}">
        <p14:creationId xmlns:p14="http://schemas.microsoft.com/office/powerpoint/2010/main" val="4022539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normAutofit fontScale="90000"/>
          </a:bodyPr>
          <a:lstStyle/>
          <a:p>
            <a:r>
              <a:rPr lang="en-AU" sz="5400" b="1" dirty="0" smtClean="0">
                <a:solidFill>
                  <a:srgbClr val="002060"/>
                </a:solidFill>
                <a:latin typeface="Constantia" panose="02030602050306030303" pitchFamily="18" charset="0"/>
              </a:rPr>
              <a:t>Student &amp; Parent/Carer Questions???</a:t>
            </a:r>
            <a:endParaRPr lang="en-AU" sz="5400" b="1" dirty="0">
              <a:solidFill>
                <a:srgbClr val="002060"/>
              </a:solidFill>
              <a:latin typeface="Constantia" panose="02030602050306030303" pitchFamily="18" charset="0"/>
            </a:endParaRPr>
          </a:p>
        </p:txBody>
      </p:sp>
    </p:spTree>
    <p:extLst>
      <p:ext uri="{BB962C8B-B14F-4D97-AF65-F5344CB8AC3E}">
        <p14:creationId xmlns:p14="http://schemas.microsoft.com/office/powerpoint/2010/main" val="1159503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Student &amp; Parent/Carer Questions Continued</a:t>
            </a:r>
            <a:endParaRPr lang="en-AU" b="1" dirty="0"/>
          </a:p>
        </p:txBody>
      </p:sp>
      <p:sp>
        <p:nvSpPr>
          <p:cNvPr id="3" name="Content Placeholder 2"/>
          <p:cNvSpPr>
            <a:spLocks noGrp="1"/>
          </p:cNvSpPr>
          <p:nvPr>
            <p:ph idx="1"/>
          </p:nvPr>
        </p:nvSpPr>
        <p:spPr>
          <a:xfrm>
            <a:off x="457200" y="1556792"/>
            <a:ext cx="8229600" cy="4525963"/>
          </a:xfrm>
        </p:spPr>
        <p:txBody>
          <a:bodyPr>
            <a:normAutofit/>
          </a:bodyPr>
          <a:lstStyle/>
          <a:p>
            <a:r>
              <a:rPr lang="en-AU" dirty="0" smtClean="0"/>
              <a:t>Please don’t hesitate to ask questions as you go through this process or ask anything that was not covered in this presentation.</a:t>
            </a:r>
          </a:p>
          <a:p>
            <a:endParaRPr lang="en-AU" dirty="0"/>
          </a:p>
          <a:p>
            <a:r>
              <a:rPr lang="en-AU" dirty="0" smtClean="0"/>
              <a:t>Questions can be emailed to </a:t>
            </a:r>
            <a:r>
              <a:rPr lang="en-AU" dirty="0" smtClean="0">
                <a:hlinkClick r:id="rId3"/>
              </a:rPr>
              <a:t>Conor.Sheehan@education.vic.gov.au</a:t>
            </a:r>
            <a:endParaRPr lang="en-AU" dirty="0" smtClean="0"/>
          </a:p>
          <a:p>
            <a:endParaRPr lang="en-AU" dirty="0"/>
          </a:p>
          <a:p>
            <a:r>
              <a:rPr lang="en-AU" dirty="0" smtClean="0"/>
              <a:t>There is no such thing as a stupid question</a:t>
            </a:r>
          </a:p>
        </p:txBody>
      </p:sp>
    </p:spTree>
    <p:extLst>
      <p:ext uri="{BB962C8B-B14F-4D97-AF65-F5344CB8AC3E}">
        <p14:creationId xmlns:p14="http://schemas.microsoft.com/office/powerpoint/2010/main" val="104928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45" y="958684"/>
            <a:ext cx="8659728" cy="1325563"/>
          </a:xfrm>
        </p:spPr>
        <p:txBody>
          <a:bodyPr>
            <a:normAutofit fontScale="90000"/>
          </a:bodyPr>
          <a:lstStyle/>
          <a:p>
            <a:pPr algn="ctr"/>
            <a:r>
              <a:rPr lang="en-AU" dirty="0" smtClean="0">
                <a:solidFill>
                  <a:srgbClr val="04617B"/>
                </a:solidFill>
                <a:latin typeface="Constantia" panose="02030602050306030303" pitchFamily="18" charset="0"/>
              </a:rPr>
              <a:t/>
            </a:r>
            <a:br>
              <a:rPr lang="en-AU" dirty="0" smtClean="0">
                <a:solidFill>
                  <a:srgbClr val="04617B"/>
                </a:solidFill>
                <a:latin typeface="Constantia" panose="02030602050306030303" pitchFamily="18" charset="0"/>
              </a:rPr>
            </a:br>
            <a:r>
              <a:rPr lang="en-AU" dirty="0">
                <a:solidFill>
                  <a:srgbClr val="04617B"/>
                </a:solidFill>
                <a:latin typeface="Constantia" panose="02030602050306030303" pitchFamily="18" charset="0"/>
              </a:rPr>
              <a:t/>
            </a:r>
            <a:br>
              <a:rPr lang="en-AU" dirty="0">
                <a:solidFill>
                  <a:srgbClr val="04617B"/>
                </a:solidFill>
                <a:latin typeface="Constantia" panose="02030602050306030303" pitchFamily="18" charset="0"/>
              </a:rPr>
            </a:br>
            <a:r>
              <a:rPr lang="en-AU" b="1" dirty="0" smtClean="0">
                <a:solidFill>
                  <a:srgbClr val="002060"/>
                </a:solidFill>
                <a:latin typeface="Constantia" panose="02030602050306030303" pitchFamily="18" charset="0"/>
              </a:rPr>
              <a:t>How </a:t>
            </a:r>
            <a:r>
              <a:rPr lang="en-AU" b="1" dirty="0">
                <a:solidFill>
                  <a:srgbClr val="002060"/>
                </a:solidFill>
                <a:latin typeface="Constantia" panose="02030602050306030303" pitchFamily="18" charset="0"/>
              </a:rPr>
              <a:t>do I choose </a:t>
            </a:r>
            <a:r>
              <a:rPr lang="en-AU" b="1" dirty="0" smtClean="0">
                <a:solidFill>
                  <a:srgbClr val="002060"/>
                </a:solidFill>
                <a:latin typeface="Constantia" panose="02030602050306030303" pitchFamily="18" charset="0"/>
              </a:rPr>
              <a:t>subjects to study for VCE? </a:t>
            </a:r>
            <a:r>
              <a:rPr lang="en-US" b="1" dirty="0">
                <a:solidFill>
                  <a:srgbClr val="002060"/>
                </a:solidFill>
                <a:latin typeface="Constantia" panose="02030602050306030303" pitchFamily="18" charset="0"/>
              </a:rPr>
              <a:t/>
            </a:r>
            <a:br>
              <a:rPr lang="en-US" b="1" dirty="0">
                <a:solidFill>
                  <a:srgbClr val="002060"/>
                </a:solidFill>
                <a:latin typeface="Constantia" panose="02030602050306030303" pitchFamily="18" charset="0"/>
              </a:rPr>
            </a:br>
            <a:r>
              <a:rPr lang="en-US" dirty="0">
                <a:solidFill>
                  <a:srgbClr val="002060"/>
                </a:solidFill>
              </a:rPr>
              <a:t/>
            </a:r>
            <a:br>
              <a:rPr lang="en-US" dirty="0">
                <a:solidFill>
                  <a:srgbClr val="002060"/>
                </a:solidFill>
              </a:rPr>
            </a:br>
            <a:endParaRPr lang="en-AU" dirty="0">
              <a:solidFill>
                <a:srgbClr val="002060"/>
              </a:solidFill>
            </a:endParaRPr>
          </a:p>
        </p:txBody>
      </p:sp>
      <p:sp>
        <p:nvSpPr>
          <p:cNvPr id="4" name="TextBox 3"/>
          <p:cNvSpPr txBox="1"/>
          <p:nvPr/>
        </p:nvSpPr>
        <p:spPr>
          <a:xfrm>
            <a:off x="745958" y="2574758"/>
            <a:ext cx="8045115" cy="4315027"/>
          </a:xfrm>
          <a:prstGeom prst="rect">
            <a:avLst/>
          </a:prstGeom>
          <a:noFill/>
        </p:spPr>
        <p:txBody>
          <a:bodyPr wrap="square" rtlCol="0">
            <a:spAutoFit/>
          </a:bodyPr>
          <a:lstStyle/>
          <a:p>
            <a:pPr marL="274320" lvl="0" indent="-274320">
              <a:spcBef>
                <a:spcPct val="20000"/>
              </a:spcBef>
              <a:buClr>
                <a:srgbClr val="0BD0D9"/>
              </a:buClr>
              <a:buSzPct val="95000"/>
              <a:buFont typeface="Wingdings 2"/>
              <a:buChar char=""/>
            </a:pPr>
            <a:r>
              <a:rPr lang="en-AU" sz="3200" dirty="0">
                <a:solidFill>
                  <a:prstClr val="black"/>
                </a:solidFill>
                <a:latin typeface="Constantia"/>
              </a:rPr>
              <a:t>Consider pre-requisites for VCE subjects</a:t>
            </a:r>
            <a:r>
              <a:rPr lang="en-AU" sz="3200" dirty="0" smtClean="0">
                <a:solidFill>
                  <a:prstClr val="black"/>
                </a:solidFill>
                <a:latin typeface="Constantia"/>
              </a:rPr>
              <a:t>.</a:t>
            </a:r>
          </a:p>
          <a:p>
            <a:pPr marL="274320" lvl="0" indent="-274320">
              <a:spcBef>
                <a:spcPct val="20000"/>
              </a:spcBef>
              <a:buClr>
                <a:srgbClr val="0BD0D9"/>
              </a:buClr>
              <a:buSzPct val="95000"/>
              <a:buFont typeface="Wingdings 2"/>
              <a:buChar char=""/>
            </a:pPr>
            <a:endParaRPr lang="en-AU" sz="1400" dirty="0">
              <a:solidFill>
                <a:prstClr val="black"/>
              </a:solidFill>
              <a:latin typeface="Constantia"/>
            </a:endParaRPr>
          </a:p>
          <a:p>
            <a:pPr marL="274320" lvl="0" indent="-274320">
              <a:spcBef>
                <a:spcPct val="20000"/>
              </a:spcBef>
              <a:buClr>
                <a:srgbClr val="0BD0D9"/>
              </a:buClr>
              <a:buSzPct val="95000"/>
              <a:buFont typeface="Wingdings 2"/>
              <a:buChar char=""/>
            </a:pPr>
            <a:r>
              <a:rPr lang="en-AU" sz="3200" dirty="0">
                <a:solidFill>
                  <a:prstClr val="black"/>
                </a:solidFill>
                <a:latin typeface="Constantia"/>
              </a:rPr>
              <a:t>Choose subjects that you like</a:t>
            </a:r>
            <a:r>
              <a:rPr lang="en-AU" sz="3200" dirty="0" smtClean="0">
                <a:solidFill>
                  <a:prstClr val="black"/>
                </a:solidFill>
                <a:latin typeface="Constantia"/>
              </a:rPr>
              <a:t>.</a:t>
            </a:r>
          </a:p>
          <a:p>
            <a:pPr marL="274320" lvl="0" indent="-274320">
              <a:spcBef>
                <a:spcPct val="20000"/>
              </a:spcBef>
              <a:buClr>
                <a:srgbClr val="0BD0D9"/>
              </a:buClr>
              <a:buSzPct val="95000"/>
              <a:buFont typeface="Wingdings 2"/>
              <a:buChar char=""/>
            </a:pPr>
            <a:endParaRPr lang="en-AU" sz="1400" dirty="0">
              <a:solidFill>
                <a:prstClr val="black"/>
              </a:solidFill>
              <a:latin typeface="Constantia"/>
            </a:endParaRPr>
          </a:p>
          <a:p>
            <a:pPr marL="274320" lvl="0" indent="-274320">
              <a:spcBef>
                <a:spcPct val="20000"/>
              </a:spcBef>
              <a:buClr>
                <a:srgbClr val="0BD0D9"/>
              </a:buClr>
              <a:buSzPct val="95000"/>
              <a:buFont typeface="Wingdings 2"/>
              <a:buChar char=""/>
            </a:pPr>
            <a:r>
              <a:rPr lang="en-AU" sz="3200" dirty="0">
                <a:solidFill>
                  <a:prstClr val="black"/>
                </a:solidFill>
                <a:latin typeface="Constantia"/>
              </a:rPr>
              <a:t>Keep your options open at this stage</a:t>
            </a:r>
            <a:r>
              <a:rPr lang="en-AU" sz="3200" dirty="0" smtClean="0">
                <a:solidFill>
                  <a:prstClr val="black"/>
                </a:solidFill>
                <a:latin typeface="Constantia"/>
              </a:rPr>
              <a:t>.</a:t>
            </a:r>
          </a:p>
          <a:p>
            <a:pPr marL="274320" lvl="0" indent="-274320">
              <a:spcBef>
                <a:spcPct val="20000"/>
              </a:spcBef>
              <a:buClr>
                <a:srgbClr val="0BD0D9"/>
              </a:buClr>
              <a:buSzPct val="95000"/>
              <a:buFont typeface="Wingdings 2"/>
              <a:buChar char=""/>
            </a:pPr>
            <a:endParaRPr lang="en-AU" sz="1400" dirty="0" smtClean="0">
              <a:solidFill>
                <a:prstClr val="black"/>
              </a:solidFill>
              <a:latin typeface="Constantia"/>
            </a:endParaRPr>
          </a:p>
          <a:p>
            <a:pPr marL="274320" lvl="0" indent="-274320">
              <a:spcBef>
                <a:spcPct val="20000"/>
              </a:spcBef>
              <a:buClr>
                <a:srgbClr val="0BD0D9"/>
              </a:buClr>
              <a:buSzPct val="95000"/>
              <a:buFont typeface="Wingdings 2"/>
              <a:buChar char=""/>
            </a:pPr>
            <a:r>
              <a:rPr lang="en-AU" sz="3200" dirty="0" smtClean="0">
                <a:solidFill>
                  <a:prstClr val="black"/>
                </a:solidFill>
                <a:latin typeface="Constantia"/>
              </a:rPr>
              <a:t>Think about a broad course.</a:t>
            </a:r>
            <a:endParaRPr lang="en-AU" sz="3200" dirty="0">
              <a:solidFill>
                <a:prstClr val="black"/>
              </a:solidFill>
              <a:latin typeface="Constantia"/>
            </a:endParaRPr>
          </a:p>
          <a:p>
            <a:pPr marL="274320" lvl="0" indent="-274320">
              <a:spcBef>
                <a:spcPct val="20000"/>
              </a:spcBef>
              <a:buClr>
                <a:srgbClr val="0BD0D9"/>
              </a:buClr>
              <a:buSzPct val="95000"/>
              <a:buFont typeface="Wingdings 2"/>
              <a:buChar char=""/>
            </a:pPr>
            <a:endParaRPr lang="en-AU" sz="3200" dirty="0" smtClean="0">
              <a:solidFill>
                <a:prstClr val="black"/>
              </a:solidFill>
              <a:latin typeface="Constantia"/>
            </a:endParaRPr>
          </a:p>
          <a:p>
            <a:pPr marL="274320" lvl="0" indent="-274320">
              <a:spcBef>
                <a:spcPct val="20000"/>
              </a:spcBef>
              <a:buClr>
                <a:srgbClr val="0BD0D9"/>
              </a:buClr>
              <a:buSzPct val="95000"/>
              <a:buFont typeface="Wingdings 2"/>
              <a:buChar char=""/>
            </a:pPr>
            <a:endParaRPr lang="en-AU" sz="3200" dirty="0">
              <a:solidFill>
                <a:prstClr val="black"/>
              </a:solidFill>
              <a:latin typeface="Constantia"/>
            </a:endParaRPr>
          </a:p>
        </p:txBody>
      </p:sp>
    </p:spTree>
    <p:extLst>
      <p:ext uri="{BB962C8B-B14F-4D97-AF65-F5344CB8AC3E}">
        <p14:creationId xmlns:p14="http://schemas.microsoft.com/office/powerpoint/2010/main" val="395471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60848"/>
            <a:ext cx="8661648" cy="1143000"/>
          </a:xfrm>
        </p:spPr>
        <p:txBody>
          <a:bodyPr>
            <a:normAutofit fontScale="90000"/>
          </a:bodyPr>
          <a:lstStyle/>
          <a:p>
            <a:r>
              <a:rPr lang="en-AU" b="1" dirty="0" smtClean="0">
                <a:solidFill>
                  <a:srgbClr val="002060"/>
                </a:solidFill>
                <a:latin typeface="Constantia" panose="02030602050306030303" pitchFamily="18" charset="0"/>
              </a:rPr>
              <a:t>English/EAL/</a:t>
            </a:r>
            <a:br>
              <a:rPr lang="en-AU" b="1" dirty="0" smtClean="0">
                <a:solidFill>
                  <a:srgbClr val="002060"/>
                </a:solidFill>
                <a:latin typeface="Constantia" panose="02030602050306030303" pitchFamily="18" charset="0"/>
              </a:rPr>
            </a:br>
            <a:r>
              <a:rPr lang="en-AU" b="1" dirty="0" smtClean="0">
                <a:solidFill>
                  <a:srgbClr val="002060"/>
                </a:solidFill>
                <a:latin typeface="Constantia" panose="02030602050306030303" pitchFamily="18" charset="0"/>
              </a:rPr>
              <a:t>Literature/English Language</a:t>
            </a:r>
            <a:endParaRPr lang="en-AU" b="1" dirty="0">
              <a:solidFill>
                <a:srgbClr val="002060"/>
              </a:solidFill>
              <a:latin typeface="Constantia" panose="02030602050306030303" pitchFamily="18" charset="0"/>
            </a:endParaRPr>
          </a:p>
        </p:txBody>
      </p:sp>
    </p:spTree>
    <p:extLst>
      <p:ext uri="{BB962C8B-B14F-4D97-AF65-F5344CB8AC3E}">
        <p14:creationId xmlns:p14="http://schemas.microsoft.com/office/powerpoint/2010/main" val="1071694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rmAutofit fontScale="90000"/>
          </a:bodyPr>
          <a:lstStyle/>
          <a:p>
            <a:r>
              <a:rPr lang="en-AU" b="1" dirty="0" smtClean="0">
                <a:solidFill>
                  <a:srgbClr val="002060"/>
                </a:solidFill>
                <a:latin typeface="Constantia" panose="02030602050306030303" pitchFamily="18" charset="0"/>
              </a:rPr>
              <a:t>English/EAL/</a:t>
            </a:r>
            <a:br>
              <a:rPr lang="en-AU" b="1" dirty="0" smtClean="0">
                <a:solidFill>
                  <a:srgbClr val="002060"/>
                </a:solidFill>
                <a:latin typeface="Constantia" panose="02030602050306030303" pitchFamily="18" charset="0"/>
              </a:rPr>
            </a:br>
            <a:r>
              <a:rPr lang="en-AU" b="1" dirty="0" smtClean="0">
                <a:solidFill>
                  <a:srgbClr val="002060"/>
                </a:solidFill>
                <a:latin typeface="Constantia" panose="02030602050306030303" pitchFamily="18" charset="0"/>
              </a:rPr>
              <a:t>Literature/English Language</a:t>
            </a:r>
            <a:endParaRPr lang="en-AU" b="1" dirty="0">
              <a:solidFill>
                <a:srgbClr val="002060"/>
              </a:solidFill>
              <a:latin typeface="Constantia" panose="02030602050306030303" pitchFamily="18" charset="0"/>
            </a:endParaRPr>
          </a:p>
        </p:txBody>
      </p:sp>
      <p:sp>
        <p:nvSpPr>
          <p:cNvPr id="3" name="Content Placeholder 2"/>
          <p:cNvSpPr>
            <a:spLocks noGrp="1"/>
          </p:cNvSpPr>
          <p:nvPr>
            <p:ph idx="1"/>
          </p:nvPr>
        </p:nvSpPr>
        <p:spPr>
          <a:xfrm>
            <a:off x="734096" y="1672208"/>
            <a:ext cx="7931224" cy="3124944"/>
          </a:xfrm>
        </p:spPr>
        <p:txBody>
          <a:bodyPr>
            <a:normAutofit fontScale="92500" lnSpcReduction="20000"/>
          </a:bodyPr>
          <a:lstStyle/>
          <a:p>
            <a:r>
              <a:rPr lang="en-AU" dirty="0" smtClean="0"/>
              <a:t>Students must choose English or EAL</a:t>
            </a:r>
          </a:p>
          <a:p>
            <a:endParaRPr lang="en-AU" dirty="0" smtClean="0"/>
          </a:p>
          <a:p>
            <a:r>
              <a:rPr lang="en-AU" dirty="0" smtClean="0"/>
              <a:t>Students may also choose Literature or English Language as well</a:t>
            </a:r>
          </a:p>
          <a:p>
            <a:endParaRPr lang="en-AU" sz="2800" dirty="0">
              <a:solidFill>
                <a:srgbClr val="FF0000"/>
              </a:solidFill>
            </a:endParaRPr>
          </a:p>
          <a:p>
            <a:pPr marL="0" indent="0">
              <a:buNone/>
            </a:pPr>
            <a:r>
              <a:rPr lang="en-AU" sz="2800" dirty="0" smtClean="0">
                <a:solidFill>
                  <a:srgbClr val="FF0000"/>
                </a:solidFill>
              </a:rPr>
              <a:t>Students must apply in writing to study Literature or English Language </a:t>
            </a:r>
            <a:r>
              <a:rPr lang="en-AU" sz="2800" b="1" dirty="0" smtClean="0">
                <a:solidFill>
                  <a:srgbClr val="FF0000"/>
                </a:solidFill>
              </a:rPr>
              <a:t>INSTEAD OF </a:t>
            </a:r>
            <a:r>
              <a:rPr lang="en-AU" sz="2800" dirty="0" smtClean="0">
                <a:solidFill>
                  <a:srgbClr val="FF0000"/>
                </a:solidFill>
              </a:rPr>
              <a:t>English</a:t>
            </a:r>
            <a:endParaRPr lang="en-AU" sz="2800" dirty="0">
              <a:solidFill>
                <a:srgbClr val="FF0000"/>
              </a:solidFill>
            </a:endParaRPr>
          </a:p>
        </p:txBody>
      </p:sp>
    </p:spTree>
    <p:extLst>
      <p:ext uri="{BB962C8B-B14F-4D97-AF65-F5344CB8AC3E}">
        <p14:creationId xmlns:p14="http://schemas.microsoft.com/office/powerpoint/2010/main" val="2260203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onstantia" panose="02030602050306030303" pitchFamily="18" charset="0"/>
              </a:rPr>
              <a:t>VCE English options:</a:t>
            </a:r>
            <a:endParaRPr lang="en-AU" dirty="0">
              <a:solidFill>
                <a:srgbClr val="002060"/>
              </a:solidFill>
              <a:latin typeface="Constantia" panose="02030602050306030303" pitchFamily="18" charset="0"/>
            </a:endParaRPr>
          </a:p>
        </p:txBody>
      </p:sp>
      <p:sp>
        <p:nvSpPr>
          <p:cNvPr id="3" name="Content Placeholder 2"/>
          <p:cNvSpPr>
            <a:spLocks noGrp="1"/>
          </p:cNvSpPr>
          <p:nvPr>
            <p:ph idx="1"/>
          </p:nvPr>
        </p:nvSpPr>
        <p:spPr>
          <a:xfrm>
            <a:off x="457200" y="1600201"/>
            <a:ext cx="8229600" cy="3845024"/>
          </a:xfrm>
        </p:spPr>
        <p:txBody>
          <a:bodyPr>
            <a:normAutofit lnSpcReduction="10000"/>
          </a:bodyPr>
          <a:lstStyle/>
          <a:p>
            <a:pPr marL="0" indent="0" algn="just">
              <a:buNone/>
            </a:pPr>
            <a:r>
              <a:rPr lang="en-AU" sz="3600" b="1" dirty="0"/>
              <a:t>English</a:t>
            </a:r>
            <a:r>
              <a:rPr lang="en-AU" sz="2400" b="1" dirty="0"/>
              <a:t> – </a:t>
            </a:r>
            <a:r>
              <a:rPr lang="en-AU" sz="2400" dirty="0" smtClean="0"/>
              <a:t>Students will be expected to:</a:t>
            </a:r>
          </a:p>
          <a:p>
            <a:pPr algn="just"/>
            <a:r>
              <a:rPr lang="en-AU" sz="2400" dirty="0" smtClean="0"/>
              <a:t>Analyse </a:t>
            </a:r>
            <a:r>
              <a:rPr lang="en-AU" sz="2400" dirty="0"/>
              <a:t>texts such as plays, novels, films and media </a:t>
            </a:r>
            <a:r>
              <a:rPr lang="en-AU" sz="2400" dirty="0" smtClean="0"/>
              <a:t>texts. </a:t>
            </a:r>
          </a:p>
          <a:p>
            <a:pPr algn="just"/>
            <a:r>
              <a:rPr lang="en-AU" sz="2400" dirty="0" smtClean="0"/>
              <a:t>Respond </a:t>
            </a:r>
            <a:r>
              <a:rPr lang="en-AU" sz="2400" dirty="0"/>
              <a:t>both creatively and analytically to individual texts and complete a comparative analysis of two texts. </a:t>
            </a:r>
            <a:endParaRPr lang="en-AU" sz="2400" dirty="0" smtClean="0"/>
          </a:p>
          <a:p>
            <a:pPr algn="just"/>
            <a:r>
              <a:rPr lang="en-AU" sz="2400" dirty="0" smtClean="0"/>
              <a:t>Complete </a:t>
            </a:r>
            <a:r>
              <a:rPr lang="en-AU" sz="2400" dirty="0"/>
              <a:t>a point of view in an oral presentation. </a:t>
            </a:r>
            <a:endParaRPr lang="en-AU" sz="2400" dirty="0" smtClean="0"/>
          </a:p>
          <a:p>
            <a:pPr algn="just"/>
            <a:endParaRPr lang="en-AU" sz="2400" dirty="0"/>
          </a:p>
          <a:p>
            <a:pPr marL="0" indent="0" algn="just">
              <a:buNone/>
            </a:pPr>
            <a:r>
              <a:rPr lang="en-AU" sz="2400" dirty="0" smtClean="0"/>
              <a:t>This </a:t>
            </a:r>
            <a:r>
              <a:rPr lang="en-AU" sz="2400" dirty="0"/>
              <a:t>is an ideal course for students to continue consolidating the English skills that they have been developing during their middle years. </a:t>
            </a:r>
          </a:p>
          <a:p>
            <a:pPr algn="just"/>
            <a:endParaRPr lang="en-AU" sz="2400" dirty="0"/>
          </a:p>
        </p:txBody>
      </p:sp>
    </p:spTree>
    <p:extLst>
      <p:ext uri="{BB962C8B-B14F-4D97-AF65-F5344CB8AC3E}">
        <p14:creationId xmlns:p14="http://schemas.microsoft.com/office/powerpoint/2010/main" val="1712121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Calculating Your ATAR</Template>
  <TotalTime>61589</TotalTime>
  <Words>1988</Words>
  <Application>Microsoft Office PowerPoint</Application>
  <PresentationFormat>On-screen Show (4:3)</PresentationFormat>
  <Paragraphs>413</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Narrow</vt:lpstr>
      <vt:lpstr>Calibri</vt:lpstr>
      <vt:lpstr>Constantia</vt:lpstr>
      <vt:lpstr>Myriad Web Pro Condensed</vt:lpstr>
      <vt:lpstr>Wingdings 2</vt:lpstr>
      <vt:lpstr>Office Theme</vt:lpstr>
      <vt:lpstr>YEAR 10 into VCE INFORMATION SESSION</vt:lpstr>
      <vt:lpstr>VCE Requirements</vt:lpstr>
      <vt:lpstr>VCE Requirements</vt:lpstr>
      <vt:lpstr>PowerPoint Presentation</vt:lpstr>
      <vt:lpstr>VCE subjects on offer at KSC</vt:lpstr>
      <vt:lpstr>  How do I choose subjects to study for VCE?   </vt:lpstr>
      <vt:lpstr>English/EAL/ Literature/English Language</vt:lpstr>
      <vt:lpstr>English/EAL/ Literature/English Language</vt:lpstr>
      <vt:lpstr>VCE English options:</vt:lpstr>
      <vt:lpstr>VCE English options:</vt:lpstr>
      <vt:lpstr>VCE English options:</vt:lpstr>
      <vt:lpstr>VCE English options:</vt:lpstr>
      <vt:lpstr>VCE English options:</vt:lpstr>
      <vt:lpstr>VCE Mathematics</vt:lpstr>
      <vt:lpstr>VCE Mathematic options</vt:lpstr>
      <vt:lpstr>PowerPoint Presentation</vt:lpstr>
      <vt:lpstr>Mathematics</vt:lpstr>
      <vt:lpstr>VCE Science</vt:lpstr>
      <vt:lpstr>VCE Science</vt:lpstr>
      <vt:lpstr>VCE Science</vt:lpstr>
      <vt:lpstr>VCE Humanities</vt:lpstr>
      <vt:lpstr>VCE Humanities</vt:lpstr>
      <vt:lpstr>VCE Humanities</vt:lpstr>
      <vt:lpstr>VCE Humanities</vt:lpstr>
      <vt:lpstr>VCE Health and Physical Education</vt:lpstr>
      <vt:lpstr>VCE Health &amp; Human Development</vt:lpstr>
      <vt:lpstr>VCE Physical Education</vt:lpstr>
      <vt:lpstr>VCE Art &amp; Technology</vt:lpstr>
      <vt:lpstr>VCE Art &amp; Technology</vt:lpstr>
      <vt:lpstr>VCE Art &amp; Technology</vt:lpstr>
      <vt:lpstr>VCE Art &amp; Technology</vt:lpstr>
      <vt:lpstr>VCE Languages</vt:lpstr>
      <vt:lpstr>VCE Languages</vt:lpstr>
      <vt:lpstr>VCE Languages</vt:lpstr>
      <vt:lpstr>Subject Acceleration </vt:lpstr>
      <vt:lpstr>Subject Acceleration</vt:lpstr>
      <vt:lpstr>VCE Enhancement Subjects</vt:lpstr>
      <vt:lpstr>VET delivered in Schools</vt:lpstr>
      <vt:lpstr>VET delivered in Schools</vt:lpstr>
      <vt:lpstr>VET delivered in Schools</vt:lpstr>
      <vt:lpstr>VET delivered in Schools</vt:lpstr>
      <vt:lpstr>VET delivered in Schools</vt:lpstr>
      <vt:lpstr>What happens now?</vt:lpstr>
      <vt:lpstr>Entering Your Subjects</vt:lpstr>
      <vt:lpstr>Sending Your Subjects For Review</vt:lpstr>
      <vt:lpstr>1:1 Zoom Interviews</vt:lpstr>
      <vt:lpstr>1:1 Zoom Interviews</vt:lpstr>
      <vt:lpstr>1:1 Zoom Interviews</vt:lpstr>
      <vt:lpstr>PowerPoint Presentation</vt:lpstr>
      <vt:lpstr>Student &amp; Parent/Carer Questions???</vt:lpstr>
      <vt:lpstr>Student &amp; Parent/Carer Questions Continued</vt:lpstr>
    </vt:vector>
  </TitlesOfParts>
  <Company>DEECD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my ATAR calculated?</dc:title>
  <dc:creator>Sandra Greenhill</dc:creator>
  <cp:lastModifiedBy>Conor Sheehan</cp:lastModifiedBy>
  <cp:revision>101</cp:revision>
  <cp:lastPrinted>2018-07-23T07:16:04Z</cp:lastPrinted>
  <dcterms:created xsi:type="dcterms:W3CDTF">2016-08-21T01:10:52Z</dcterms:created>
  <dcterms:modified xsi:type="dcterms:W3CDTF">2020-07-19T23:23:01Z</dcterms:modified>
</cp:coreProperties>
</file>