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Cond Light" panose="020B0306020202020204" pitchFamily="34" charset="0"/>
      <p:regular r:id="rId8"/>
      <p:italic r:id="rId9"/>
    </p:embeddedFont>
    <p:embeddedFont>
      <p:font typeface="Arial Nova Light" panose="020B0304020202020204" pitchFamily="34" charset="0"/>
      <p:regular r:id="rId10"/>
      <p:italic r:id="rId11"/>
    </p:embeddedFont>
    <p:embeddedFont>
      <p:font typeface="Barlow Condensed" panose="00000506000000000000" pitchFamily="2" charset="0"/>
      <p:regular r:id="rId12"/>
      <p:bold r:id="rId13"/>
      <p:italic r:id="rId14"/>
      <p:boldItalic r:id="rId15"/>
    </p:embeddedFont>
    <p:embeddedFont>
      <p:font typeface="Futura Std Book" panose="020B0502020204020303" charset="0"/>
      <p:regular r:id="rId16"/>
      <p:bold r:id="rId17"/>
    </p:embeddedFont>
    <p:embeddedFont>
      <p:font typeface="Futura Std Medium" panose="020B0502020204020303"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874"/>
  </p:normalViewPr>
  <p:slideViewPr>
    <p:cSldViewPr snapToGrid="0" snapToObjects="1">
      <p:cViewPr varScale="1">
        <p:scale>
          <a:sx n="48" d="100"/>
          <a:sy n="48" d="100"/>
        </p:scale>
        <p:origin x="23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5/3/2024</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39EB08E-21AC-6446-95E4-7108819B3D2E}"/>
              </a:ext>
            </a:extLst>
          </p:cNvPr>
          <p:cNvSpPr txBox="1"/>
          <p:nvPr/>
        </p:nvSpPr>
        <p:spPr>
          <a:xfrm>
            <a:off x="294311" y="7182320"/>
            <a:ext cx="3521131"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Mother’s Day | BSC &amp; ASC</a:t>
            </a:r>
          </a:p>
        </p:txBody>
      </p:sp>
      <p:sp>
        <p:nvSpPr>
          <p:cNvPr id="19" name="TextBox 18">
            <a:extLst>
              <a:ext uri="{FF2B5EF4-FFF2-40B4-BE49-F238E27FC236}">
                <a16:creationId xmlns:a16="http://schemas.microsoft.com/office/drawing/2014/main" id="{3AD0E962-ED24-3B46-97A9-4EACF7EAF418}"/>
              </a:ext>
            </a:extLst>
          </p:cNvPr>
          <p:cNvSpPr txBox="1"/>
          <p:nvPr/>
        </p:nvSpPr>
        <p:spPr>
          <a:xfrm>
            <a:off x="606508" y="6951207"/>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FRI 10</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MAY  </a:t>
            </a:r>
          </a:p>
        </p:txBody>
      </p:sp>
      <p:sp>
        <p:nvSpPr>
          <p:cNvPr id="21" name="TextBox 20">
            <a:extLst>
              <a:ext uri="{FF2B5EF4-FFF2-40B4-BE49-F238E27FC236}">
                <a16:creationId xmlns:a16="http://schemas.microsoft.com/office/drawing/2014/main" id="{189A6A34-B22C-F44A-BFFB-12B3B2F6DCD9}"/>
              </a:ext>
            </a:extLst>
          </p:cNvPr>
          <p:cNvSpPr txBox="1"/>
          <p:nvPr/>
        </p:nvSpPr>
        <p:spPr>
          <a:xfrm>
            <a:off x="268912" y="7783654"/>
            <a:ext cx="3155888"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Reconciliation Week | BSC &amp; ASC </a:t>
            </a:r>
          </a:p>
        </p:txBody>
      </p:sp>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0413 725 510</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300219" y="91338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seafordnorthps@teamkids.com.au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58" name="TextBox 57">
            <a:extLst>
              <a:ext uri="{FF2B5EF4-FFF2-40B4-BE49-F238E27FC236}">
                <a16:creationId xmlns:a16="http://schemas.microsoft.com/office/drawing/2014/main" id="{A5A07ABA-DB90-8C46-B4D7-57D3FE53E5A2}"/>
              </a:ext>
            </a:extLst>
          </p:cNvPr>
          <p:cNvSpPr txBox="1"/>
          <p:nvPr/>
        </p:nvSpPr>
        <p:spPr>
          <a:xfrm>
            <a:off x="606508" y="7538188"/>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27</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MAY – 3</a:t>
            </a:r>
            <a:r>
              <a:rPr lang="en-AU" sz="1400" b="1" baseline="30000" dirty="0">
                <a:solidFill>
                  <a:srgbClr val="FF8500"/>
                </a:solidFill>
                <a:latin typeface="Arial Nova" panose="020B0504020202020204" pitchFamily="34" charset="0"/>
              </a:rPr>
              <a:t>RD</a:t>
            </a:r>
            <a:r>
              <a:rPr lang="en-AU" sz="1400" b="1" dirty="0">
                <a:solidFill>
                  <a:srgbClr val="FF8500"/>
                </a:solidFill>
                <a:latin typeface="Arial Nova" panose="020B0504020202020204" pitchFamily="34" charset="0"/>
              </a:rPr>
              <a:t> June </a:t>
            </a:r>
          </a:p>
        </p:txBody>
      </p:sp>
      <p:sp>
        <p:nvSpPr>
          <p:cNvPr id="86" name="TextBox 85">
            <a:extLst>
              <a:ext uri="{FF2B5EF4-FFF2-40B4-BE49-F238E27FC236}">
                <a16:creationId xmlns:a16="http://schemas.microsoft.com/office/drawing/2014/main" id="{63E343B8-5F02-974F-8CDE-DAAB32F1165F}"/>
              </a:ext>
            </a:extLst>
          </p:cNvPr>
          <p:cNvSpPr txBox="1"/>
          <p:nvPr/>
        </p:nvSpPr>
        <p:spPr>
          <a:xfrm>
            <a:off x="268911" y="2434145"/>
            <a:ext cx="4110049" cy="2769989"/>
          </a:xfrm>
          <a:prstGeom prst="rect">
            <a:avLst/>
          </a:prstGeom>
          <a:noFill/>
        </p:spPr>
        <p:txBody>
          <a:bodyPr wrap="square" rtlCol="0">
            <a:spAutoFit/>
          </a:bodyPr>
          <a:lstStyle/>
          <a:p>
            <a:pPr>
              <a:spcAft>
                <a:spcPts val="600"/>
              </a:spcAft>
            </a:pPr>
            <a:r>
              <a:rPr lang="en-AU" sz="1100" dirty="0">
                <a:solidFill>
                  <a:schemeClr val="bg2">
                    <a:lumMod val="25000"/>
                  </a:schemeClr>
                </a:solidFill>
                <a:latin typeface="Arial Nova Light" panose="020B0304020202020204" pitchFamily="34" charset="0"/>
              </a:rPr>
              <a:t>Hello Families </a:t>
            </a:r>
            <a:r>
              <a:rPr lang="en-AU" sz="1100" dirty="0">
                <a:solidFill>
                  <a:schemeClr val="bg2">
                    <a:lumMod val="25000"/>
                  </a:schemeClr>
                </a:solidFill>
                <a:latin typeface="Arial Nova Light" panose="020B0304020202020204" pitchFamily="34" charset="0"/>
                <a:sym typeface="Wingdings" panose="05000000000000000000" pitchFamily="2" charset="2"/>
              </a:rPr>
              <a:t></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I hope you have all had an amazing start to term 2!</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As you may know there has been a lot happening over here at TeamKids, the children are currently voting on clubs, the children have their say on what clubs we run as a service. They are currently choosing between clubs like STEM club, LEGO club, Art Attack and more. These clubs are going to start running from next week.  </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We have been making sure to make the most of playing outside before the weather takes a turn and giving our children a choice of many different activities to participate in. </a:t>
            </a:r>
          </a:p>
          <a:p>
            <a:pPr>
              <a:spcAft>
                <a:spcPts val="600"/>
              </a:spcAft>
            </a:pPr>
            <a:r>
              <a:rPr lang="en-AU" sz="1100" dirty="0">
                <a:solidFill>
                  <a:schemeClr val="bg2">
                    <a:lumMod val="25000"/>
                  </a:schemeClr>
                </a:solidFill>
                <a:latin typeface="Arial Nova Light" panose="020B0304020202020204" pitchFamily="34" charset="0"/>
                <a:sym typeface="Wingdings" panose="05000000000000000000" pitchFamily="2" charset="2"/>
              </a:rPr>
              <a:t>If you have any questions or just want to have a chat, please either contact us during service hours or come in and have a chat!</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3617407" cy="461665"/>
          </a:xfrm>
          <a:prstGeom prst="rect">
            <a:avLst/>
          </a:prstGeom>
          <a:noFill/>
        </p:spPr>
        <p:txBody>
          <a:bodyPr wrap="square" rtlCol="0">
            <a:spAutoFit/>
          </a:bodyPr>
          <a:lstStyle/>
          <a:p>
            <a:r>
              <a:rPr lang="en-US" sz="2400">
                <a:solidFill>
                  <a:schemeClr val="bg1"/>
                </a:solidFill>
                <a:latin typeface="Arial Nova" panose="020B0504020202020204" pitchFamily="34" charset="0"/>
              </a:rPr>
              <a:t>Skye Primary </a:t>
            </a:r>
            <a:endParaRPr lang="en-US" sz="2400" dirty="0">
              <a:solidFill>
                <a:schemeClr val="bg1"/>
              </a:solidFill>
              <a:latin typeface="Arial Nova" panose="020B0504020202020204" pitchFamily="34" charset="0"/>
            </a:endParaRPr>
          </a:p>
        </p:txBody>
      </p:sp>
      <p:sp>
        <p:nvSpPr>
          <p:cNvPr id="3" name="TextBox 2">
            <a:extLst>
              <a:ext uri="{FF2B5EF4-FFF2-40B4-BE49-F238E27FC236}">
                <a16:creationId xmlns:a16="http://schemas.microsoft.com/office/drawing/2014/main" id="{1A343855-7538-4EA8-D350-81C421325788}"/>
              </a:ext>
            </a:extLst>
          </p:cNvPr>
          <p:cNvSpPr txBox="1"/>
          <p:nvPr/>
        </p:nvSpPr>
        <p:spPr>
          <a:xfrm>
            <a:off x="316021" y="5169783"/>
            <a:ext cx="6320178" cy="861774"/>
          </a:xfrm>
          <a:prstGeom prst="rect">
            <a:avLst/>
          </a:prstGeom>
          <a:solidFill>
            <a:schemeClr val="accent2">
              <a:lumMod val="20000"/>
              <a:lumOff val="80000"/>
            </a:schemeClr>
          </a:solidFill>
        </p:spPr>
        <p:txBody>
          <a:bodyPr wrap="square" rtlCol="0">
            <a:spAutoFit/>
          </a:bodyPr>
          <a:lstStyle/>
          <a:p>
            <a:pPr algn="ctr">
              <a:spcAft>
                <a:spcPts val="600"/>
              </a:spcAft>
            </a:pPr>
            <a:r>
              <a:rPr lang="en-AU" sz="1000" b="1" dirty="0">
                <a:solidFill>
                  <a:srgbClr val="FF0000"/>
                </a:solidFill>
                <a:latin typeface="Arial Nova Light" panose="020B0304020202020204" pitchFamily="34" charset="0"/>
              </a:rPr>
              <a:t>Lost Property</a:t>
            </a:r>
          </a:p>
          <a:p>
            <a:pPr algn="ctr">
              <a:spcAft>
                <a:spcPts val="600"/>
              </a:spcAft>
            </a:pPr>
            <a:r>
              <a:rPr lang="en-AU" sz="1000" b="1" dirty="0">
                <a:solidFill>
                  <a:schemeClr val="accent1"/>
                </a:solidFill>
                <a:latin typeface="Arial Nova Light" panose="020B0304020202020204" pitchFamily="34" charset="0"/>
              </a:rPr>
              <a:t>Missing clothing / items?</a:t>
            </a:r>
          </a:p>
          <a:p>
            <a:pPr algn="ctr">
              <a:spcAft>
                <a:spcPts val="600"/>
              </a:spcAft>
            </a:pPr>
            <a:r>
              <a:rPr lang="en-AU" sz="1000" b="1" dirty="0">
                <a:solidFill>
                  <a:schemeClr val="accent1"/>
                </a:solidFill>
                <a:latin typeface="Arial Nova Light" panose="020B0304020202020204" pitchFamily="34" charset="0"/>
              </a:rPr>
              <a:t>Just a friendly reminder to families to have a look in the lost property located in the OHSC room. If your child/ren are missing their belongings from term 1 and vacation care. </a:t>
            </a:r>
          </a:p>
        </p:txBody>
      </p:sp>
      <p:sp>
        <p:nvSpPr>
          <p:cNvPr id="4" name="TextBox 3">
            <a:extLst>
              <a:ext uri="{FF2B5EF4-FFF2-40B4-BE49-F238E27FC236}">
                <a16:creationId xmlns:a16="http://schemas.microsoft.com/office/drawing/2014/main" id="{8E15D10A-CA10-D6DC-F353-E8CCDA726673}"/>
              </a:ext>
            </a:extLst>
          </p:cNvPr>
          <p:cNvSpPr txBox="1"/>
          <p:nvPr/>
        </p:nvSpPr>
        <p:spPr>
          <a:xfrm>
            <a:off x="268911" y="5998359"/>
            <a:ext cx="6439799" cy="461665"/>
          </a:xfrm>
          <a:prstGeom prst="rect">
            <a:avLst/>
          </a:prstGeom>
          <a:noFill/>
        </p:spPr>
        <p:txBody>
          <a:bodyPr wrap="square" rtlCol="0">
            <a:spAutoFit/>
          </a:bodyPr>
          <a:lstStyle/>
          <a:p>
            <a:r>
              <a:rPr lang="en-AU" sz="1200" dirty="0">
                <a:solidFill>
                  <a:schemeClr val="tx1">
                    <a:lumMod val="75000"/>
                    <a:lumOff val="25000"/>
                  </a:schemeClr>
                </a:solidFill>
                <a:latin typeface="Arial Nova Cond Light" panose="020B0306020202020204" pitchFamily="34" charset="0"/>
              </a:rPr>
              <a:t>In term 2, there will be celebrations highlighted throughout the program and special events within the community. The dates are provided in the section below, if you would love your child/ren to attend. Book Now!</a:t>
            </a:r>
          </a:p>
        </p:txBody>
      </p:sp>
      <p:sp>
        <p:nvSpPr>
          <p:cNvPr id="2" name="TextBox 1">
            <a:extLst>
              <a:ext uri="{FF2B5EF4-FFF2-40B4-BE49-F238E27FC236}">
                <a16:creationId xmlns:a16="http://schemas.microsoft.com/office/drawing/2014/main" id="{F45F9DD8-306A-BFF6-3978-B4E20DD0ADA5}"/>
              </a:ext>
            </a:extLst>
          </p:cNvPr>
          <p:cNvSpPr txBox="1"/>
          <p:nvPr/>
        </p:nvSpPr>
        <p:spPr>
          <a:xfrm>
            <a:off x="268911" y="8693213"/>
            <a:ext cx="6414399" cy="276999"/>
          </a:xfrm>
          <a:prstGeom prst="rect">
            <a:avLst/>
          </a:prstGeom>
          <a:noFill/>
        </p:spPr>
        <p:txBody>
          <a:bodyPr wrap="square" rtlCol="0">
            <a:spAutoFit/>
          </a:bodyPr>
          <a:lstStyle/>
          <a:p>
            <a:r>
              <a:rPr lang="en-AU" sz="1200" b="1" i="1" dirty="0">
                <a:solidFill>
                  <a:schemeClr val="tx1">
                    <a:lumMod val="75000"/>
                    <a:lumOff val="25000"/>
                  </a:schemeClr>
                </a:solidFill>
                <a:latin typeface="Arial Nova Cond Light" panose="020B0306020202020204" pitchFamily="34" charset="0"/>
              </a:rPr>
              <a:t>  </a:t>
            </a:r>
          </a:p>
        </p:txBody>
      </p:sp>
      <p:pic>
        <p:nvPicPr>
          <p:cNvPr id="12" name="Picture 11">
            <a:extLst>
              <a:ext uri="{FF2B5EF4-FFF2-40B4-BE49-F238E27FC236}">
                <a16:creationId xmlns:a16="http://schemas.microsoft.com/office/drawing/2014/main" id="{92FDE439-E6FC-9366-08D8-2274FC74705F}"/>
              </a:ext>
            </a:extLst>
          </p:cNvPr>
          <p:cNvPicPr>
            <a:picLocks noChangeAspect="1"/>
          </p:cNvPicPr>
          <p:nvPr/>
        </p:nvPicPr>
        <p:blipFill>
          <a:blip r:embed="rId3"/>
          <a:stretch>
            <a:fillRect/>
          </a:stretch>
        </p:blipFill>
        <p:spPr>
          <a:xfrm>
            <a:off x="3981954" y="6718807"/>
            <a:ext cx="2173694" cy="849099"/>
          </a:xfrm>
          <a:prstGeom prst="rect">
            <a:avLst/>
          </a:prstGeom>
        </p:spPr>
      </p:pic>
      <p:sp>
        <p:nvSpPr>
          <p:cNvPr id="7" name="TextBox 6">
            <a:extLst>
              <a:ext uri="{FF2B5EF4-FFF2-40B4-BE49-F238E27FC236}">
                <a16:creationId xmlns:a16="http://schemas.microsoft.com/office/drawing/2014/main" id="{EC454FD0-1767-D03D-B743-E6CA0796702D}"/>
              </a:ext>
            </a:extLst>
          </p:cNvPr>
          <p:cNvSpPr txBox="1"/>
          <p:nvPr/>
        </p:nvSpPr>
        <p:spPr>
          <a:xfrm>
            <a:off x="741680" y="957072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9E2BE60C-3DDA-0C60-D5FF-A07313A04583}"/>
              </a:ext>
            </a:extLst>
          </p:cNvPr>
          <p:cNvSpPr txBox="1"/>
          <p:nvPr/>
        </p:nvSpPr>
        <p:spPr>
          <a:xfrm>
            <a:off x="1463040" y="9570720"/>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8D0913E0-6228-1EC5-DBEA-EC85D738153B}"/>
              </a:ext>
            </a:extLst>
          </p:cNvPr>
          <p:cNvPicPr>
            <a:picLocks noChangeAspect="1"/>
          </p:cNvPicPr>
          <p:nvPr/>
        </p:nvPicPr>
        <p:blipFill>
          <a:blip r:embed="rId4"/>
          <a:stretch>
            <a:fillRect/>
          </a:stretch>
        </p:blipFill>
        <p:spPr>
          <a:xfrm>
            <a:off x="3961588" y="7778579"/>
            <a:ext cx="2289904" cy="894277"/>
          </a:xfrm>
          <a:prstGeom prst="rect">
            <a:avLst/>
          </a:prstGeom>
        </p:spPr>
      </p:pic>
      <p:sp>
        <p:nvSpPr>
          <p:cNvPr id="13" name="TextBox 12">
            <a:extLst>
              <a:ext uri="{FF2B5EF4-FFF2-40B4-BE49-F238E27FC236}">
                <a16:creationId xmlns:a16="http://schemas.microsoft.com/office/drawing/2014/main" id="{873EAF77-16A8-A1F1-2735-33D3245DFBB2}"/>
              </a:ext>
            </a:extLst>
          </p:cNvPr>
          <p:cNvSpPr txBox="1"/>
          <p:nvPr/>
        </p:nvSpPr>
        <p:spPr>
          <a:xfrm>
            <a:off x="606508" y="8091431"/>
            <a:ext cx="2350052" cy="307777"/>
          </a:xfrm>
          <a:prstGeom prst="rect">
            <a:avLst/>
          </a:prstGeom>
          <a:noFill/>
        </p:spPr>
        <p:txBody>
          <a:bodyPr wrap="square">
            <a:spAutoFit/>
          </a:bodyPr>
          <a:lstStyle/>
          <a:p>
            <a:r>
              <a:rPr lang="en-AU" sz="1400" b="1" dirty="0">
                <a:solidFill>
                  <a:srgbClr val="FF8500"/>
                </a:solidFill>
                <a:latin typeface="Arial Nova" panose="020B0504020202020204" pitchFamily="34" charset="0"/>
              </a:rPr>
              <a:t>Curriculum day 24/6/24</a:t>
            </a:r>
          </a:p>
        </p:txBody>
      </p:sp>
      <p:sp>
        <p:nvSpPr>
          <p:cNvPr id="15" name="TextBox 14">
            <a:extLst>
              <a:ext uri="{FF2B5EF4-FFF2-40B4-BE49-F238E27FC236}">
                <a16:creationId xmlns:a16="http://schemas.microsoft.com/office/drawing/2014/main" id="{320A1263-9EF3-3F23-50AE-CE75E905AA22}"/>
              </a:ext>
            </a:extLst>
          </p:cNvPr>
          <p:cNvSpPr txBox="1"/>
          <p:nvPr/>
        </p:nvSpPr>
        <p:spPr>
          <a:xfrm>
            <a:off x="264009" y="8347720"/>
            <a:ext cx="2870500" cy="261610"/>
          </a:xfrm>
          <a:prstGeom prst="rect">
            <a:avLst/>
          </a:prstGeom>
          <a:noFill/>
        </p:spPr>
        <p:txBody>
          <a:bodyPr wrap="square">
            <a:spAutoFit/>
          </a:bodyPr>
          <a:lstStyle/>
          <a:p>
            <a:r>
              <a:rPr lang="en-AU" sz="1100" dirty="0">
                <a:solidFill>
                  <a:schemeClr val="tx1">
                    <a:lumMod val="65000"/>
                    <a:lumOff val="35000"/>
                  </a:schemeClr>
                </a:solidFill>
                <a:latin typeface="Arial Nova Light" panose="020B0304020202020204" pitchFamily="34" charset="0"/>
              </a:rPr>
              <a:t>TeamKids will be open from 6:30am-6:30pm</a:t>
            </a:r>
          </a:p>
        </p:txBody>
      </p:sp>
      <p:pic>
        <p:nvPicPr>
          <p:cNvPr id="17" name="Picture 16" descr="A group of cards with text&#10;&#10;Description automatically generated">
            <a:extLst>
              <a:ext uri="{FF2B5EF4-FFF2-40B4-BE49-F238E27FC236}">
                <a16:creationId xmlns:a16="http://schemas.microsoft.com/office/drawing/2014/main" id="{A76DCAB3-BA75-7CF1-6545-D779587FFB59}"/>
              </a:ext>
            </a:extLst>
          </p:cNvPr>
          <p:cNvPicPr>
            <a:picLocks noChangeAspect="1"/>
          </p:cNvPicPr>
          <p:nvPr/>
        </p:nvPicPr>
        <p:blipFill>
          <a:blip r:embed="rId5"/>
          <a:stretch>
            <a:fillRect/>
          </a:stretch>
        </p:blipFill>
        <p:spPr>
          <a:xfrm>
            <a:off x="4378960" y="1764682"/>
            <a:ext cx="2396733" cy="3439452"/>
          </a:xfrm>
          <a:prstGeom prst="rect">
            <a:avLst/>
          </a:prstGeo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26093</TotalTime>
  <Words>280</Words>
  <Application>Microsoft Office PowerPoint</Application>
  <PresentationFormat>A4 Paper (210x297 mm)</PresentationFormat>
  <Paragraphs>22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 Nova Light</vt:lpstr>
      <vt:lpstr>Futura Std Medium</vt:lpstr>
      <vt:lpstr>Arial</vt:lpstr>
      <vt:lpstr>Calibri</vt:lpstr>
      <vt:lpstr>Arial Nova</vt:lpstr>
      <vt:lpstr>Arial Nova Cond Light</vt:lpstr>
      <vt:lpstr>Barlow Condensed</vt:lpstr>
      <vt:lpstr>Futura Std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Wendy Jones</cp:lastModifiedBy>
  <cp:revision>50</cp:revision>
  <dcterms:created xsi:type="dcterms:W3CDTF">2019-04-12T06:09:32Z</dcterms:created>
  <dcterms:modified xsi:type="dcterms:W3CDTF">2024-05-03T03:13:10Z</dcterms:modified>
</cp:coreProperties>
</file>