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8" r:id="rId4"/>
    <p:sldId id="272" r:id="rId5"/>
    <p:sldId id="262" r:id="rId6"/>
    <p:sldId id="283" r:id="rId7"/>
    <p:sldId id="269" r:id="rId8"/>
    <p:sldId id="281" r:id="rId9"/>
    <p:sldId id="280" r:id="rId10"/>
    <p:sldId id="271" r:id="rId11"/>
    <p:sldId id="277" r:id="rId12"/>
    <p:sldId id="264" r:id="rId13"/>
    <p:sldId id="270" r:id="rId14"/>
    <p:sldId id="273" r:id="rId15"/>
    <p:sldId id="274" r:id="rId16"/>
    <p:sldId id="267" r:id="rId17"/>
    <p:sldId id="265" r:id="rId18"/>
    <p:sldId id="276"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9098A-F004-4603-9270-B0670F4DD484}" v="1" dt="2024-12-11T01:16:05.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3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ya O'Brien" userId="888d37b2-02db-49d1-bdfa-be06840a9f0e" providerId="ADAL" clId="{AA0651D3-23DA-4115-95D1-FEA7CF65AE6C}"/>
    <pc:docChg chg="modSld">
      <pc:chgData name="Sonya O'Brien" userId="888d37b2-02db-49d1-bdfa-be06840a9f0e" providerId="ADAL" clId="{AA0651D3-23DA-4115-95D1-FEA7CF65AE6C}" dt="2024-12-11T01:20:08.935" v="2"/>
      <pc:docMkLst>
        <pc:docMk/>
      </pc:docMkLst>
      <pc:sldChg chg="delSp modSp mod">
        <pc:chgData name="Sonya O'Brien" userId="888d37b2-02db-49d1-bdfa-be06840a9f0e" providerId="ADAL" clId="{AA0651D3-23DA-4115-95D1-FEA7CF65AE6C}" dt="2024-12-11T01:20:08.935" v="2"/>
        <pc:sldMkLst>
          <pc:docMk/>
          <pc:sldMk cId="3649566727" sldId="256"/>
        </pc:sldMkLst>
        <pc:spChg chg="del mod">
          <ac:chgData name="Sonya O'Brien" userId="888d37b2-02db-49d1-bdfa-be06840a9f0e" providerId="ADAL" clId="{AA0651D3-23DA-4115-95D1-FEA7CF65AE6C}" dt="2024-12-11T01:20:08.935" v="2"/>
          <ac:spMkLst>
            <pc:docMk/>
            <pc:sldMk cId="3649566727" sldId="256"/>
            <ac:spMk id="7" creationId="{47953AB8-C3B2-C4FA-460A-E249AE82F9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EE3E8-474F-407C-9C2F-7C2523B0839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8A2697B-3DF5-4229-A6C4-DFC3E0B4387C}">
      <dgm:prSet/>
      <dgm:spPr/>
      <dgm:t>
        <a:bodyPr/>
        <a:lstStyle/>
        <a:p>
          <a:r>
            <a:rPr lang="en-US"/>
            <a:t>A child’s greatest resource is the support system they have in their environments. </a:t>
          </a:r>
        </a:p>
      </dgm:t>
    </dgm:pt>
    <dgm:pt modelId="{BA419524-FC73-4C8D-BA0C-A0289DF99D1C}" type="parTrans" cxnId="{4A1736F2-CAC9-434E-90E8-96800210430B}">
      <dgm:prSet/>
      <dgm:spPr/>
      <dgm:t>
        <a:bodyPr/>
        <a:lstStyle/>
        <a:p>
          <a:endParaRPr lang="en-US"/>
        </a:p>
      </dgm:t>
    </dgm:pt>
    <dgm:pt modelId="{31F4D3D7-BE71-414E-8A18-3367B5BF0258}" type="sibTrans" cxnId="{4A1736F2-CAC9-434E-90E8-96800210430B}">
      <dgm:prSet/>
      <dgm:spPr/>
      <dgm:t>
        <a:bodyPr/>
        <a:lstStyle/>
        <a:p>
          <a:endParaRPr lang="en-US"/>
        </a:p>
      </dgm:t>
    </dgm:pt>
    <dgm:pt modelId="{C5CB8D8F-D7C2-40F3-82B7-A23C03C21A52}">
      <dgm:prSet/>
      <dgm:spPr/>
      <dgm:t>
        <a:bodyPr/>
        <a:lstStyle/>
        <a:p>
          <a:r>
            <a:rPr lang="en-US"/>
            <a:t>Part of this support can be how we model working through the tough days or situations. </a:t>
          </a:r>
        </a:p>
      </dgm:t>
    </dgm:pt>
    <dgm:pt modelId="{B05166D1-5208-47F9-B250-6575293602FA}" type="parTrans" cxnId="{9030DF1A-5448-4EB5-8AC2-93BF66CEA86E}">
      <dgm:prSet/>
      <dgm:spPr/>
      <dgm:t>
        <a:bodyPr/>
        <a:lstStyle/>
        <a:p>
          <a:endParaRPr lang="en-US"/>
        </a:p>
      </dgm:t>
    </dgm:pt>
    <dgm:pt modelId="{51B7BB8E-EF60-48DA-9CAD-36DFB46ADB68}" type="sibTrans" cxnId="{9030DF1A-5448-4EB5-8AC2-93BF66CEA86E}">
      <dgm:prSet/>
      <dgm:spPr/>
      <dgm:t>
        <a:bodyPr/>
        <a:lstStyle/>
        <a:p>
          <a:endParaRPr lang="en-US"/>
        </a:p>
      </dgm:t>
    </dgm:pt>
    <dgm:pt modelId="{AA99FDAB-7659-4E57-A4FE-BB4E0FC69C3A}">
      <dgm:prSet/>
      <dgm:spPr/>
      <dgm:t>
        <a:bodyPr/>
        <a:lstStyle/>
        <a:p>
          <a:r>
            <a:rPr lang="en-US"/>
            <a:t>This can start in the home and become an everyday part of life.</a:t>
          </a:r>
        </a:p>
      </dgm:t>
    </dgm:pt>
    <dgm:pt modelId="{93A28F38-0FF4-42BC-91E3-617C8C181F32}" type="parTrans" cxnId="{2475CC02-3474-4845-85A5-B65E557D83FE}">
      <dgm:prSet/>
      <dgm:spPr/>
      <dgm:t>
        <a:bodyPr/>
        <a:lstStyle/>
        <a:p>
          <a:endParaRPr lang="en-US"/>
        </a:p>
      </dgm:t>
    </dgm:pt>
    <dgm:pt modelId="{BF632EFF-E801-4ED8-9D23-DE81E2DAEAD4}" type="sibTrans" cxnId="{2475CC02-3474-4845-85A5-B65E557D83FE}">
      <dgm:prSet/>
      <dgm:spPr/>
      <dgm:t>
        <a:bodyPr/>
        <a:lstStyle/>
        <a:p>
          <a:endParaRPr lang="en-US"/>
        </a:p>
      </dgm:t>
    </dgm:pt>
    <dgm:pt modelId="{BE7E8D80-351D-4451-962B-61379816B9C8}" type="pres">
      <dgm:prSet presAssocID="{733EE3E8-474F-407C-9C2F-7C2523B08395}" presName="linear" presStyleCnt="0">
        <dgm:presLayoutVars>
          <dgm:animLvl val="lvl"/>
          <dgm:resizeHandles val="exact"/>
        </dgm:presLayoutVars>
      </dgm:prSet>
      <dgm:spPr/>
    </dgm:pt>
    <dgm:pt modelId="{B73162DB-12C4-4C6E-97AB-6476059C32DD}" type="pres">
      <dgm:prSet presAssocID="{78A2697B-3DF5-4229-A6C4-DFC3E0B4387C}" presName="parentText" presStyleLbl="node1" presStyleIdx="0" presStyleCnt="3">
        <dgm:presLayoutVars>
          <dgm:chMax val="0"/>
          <dgm:bulletEnabled val="1"/>
        </dgm:presLayoutVars>
      </dgm:prSet>
      <dgm:spPr/>
    </dgm:pt>
    <dgm:pt modelId="{B6BF3B44-93CF-4290-83AB-F57B1CE71D21}" type="pres">
      <dgm:prSet presAssocID="{31F4D3D7-BE71-414E-8A18-3367B5BF0258}" presName="spacer" presStyleCnt="0"/>
      <dgm:spPr/>
    </dgm:pt>
    <dgm:pt modelId="{1213F9DF-5EFA-445F-B666-9F6AEFD2938E}" type="pres">
      <dgm:prSet presAssocID="{C5CB8D8F-D7C2-40F3-82B7-A23C03C21A52}" presName="parentText" presStyleLbl="node1" presStyleIdx="1" presStyleCnt="3">
        <dgm:presLayoutVars>
          <dgm:chMax val="0"/>
          <dgm:bulletEnabled val="1"/>
        </dgm:presLayoutVars>
      </dgm:prSet>
      <dgm:spPr/>
    </dgm:pt>
    <dgm:pt modelId="{68DBBB19-2A6E-4936-A12A-2BB1CE9474EA}" type="pres">
      <dgm:prSet presAssocID="{51B7BB8E-EF60-48DA-9CAD-36DFB46ADB68}" presName="spacer" presStyleCnt="0"/>
      <dgm:spPr/>
    </dgm:pt>
    <dgm:pt modelId="{A723D70E-B320-42AD-AE97-9EFF57296FE2}" type="pres">
      <dgm:prSet presAssocID="{AA99FDAB-7659-4E57-A4FE-BB4E0FC69C3A}" presName="parentText" presStyleLbl="node1" presStyleIdx="2" presStyleCnt="3">
        <dgm:presLayoutVars>
          <dgm:chMax val="0"/>
          <dgm:bulletEnabled val="1"/>
        </dgm:presLayoutVars>
      </dgm:prSet>
      <dgm:spPr/>
    </dgm:pt>
  </dgm:ptLst>
  <dgm:cxnLst>
    <dgm:cxn modelId="{2475CC02-3474-4845-85A5-B65E557D83FE}" srcId="{733EE3E8-474F-407C-9C2F-7C2523B08395}" destId="{AA99FDAB-7659-4E57-A4FE-BB4E0FC69C3A}" srcOrd="2" destOrd="0" parTransId="{93A28F38-0FF4-42BC-91E3-617C8C181F32}" sibTransId="{BF632EFF-E801-4ED8-9D23-DE81E2DAEAD4}"/>
    <dgm:cxn modelId="{9030DF1A-5448-4EB5-8AC2-93BF66CEA86E}" srcId="{733EE3E8-474F-407C-9C2F-7C2523B08395}" destId="{C5CB8D8F-D7C2-40F3-82B7-A23C03C21A52}" srcOrd="1" destOrd="0" parTransId="{B05166D1-5208-47F9-B250-6575293602FA}" sibTransId="{51B7BB8E-EF60-48DA-9CAD-36DFB46ADB68}"/>
    <dgm:cxn modelId="{2CFA5921-B0AF-4845-BEBD-5B0C347155C7}" type="presOf" srcId="{78A2697B-3DF5-4229-A6C4-DFC3E0B4387C}" destId="{B73162DB-12C4-4C6E-97AB-6476059C32DD}" srcOrd="0" destOrd="0" presId="urn:microsoft.com/office/officeart/2005/8/layout/vList2"/>
    <dgm:cxn modelId="{54112656-B16C-4B5B-85F6-C0D8AB9F4E3B}" type="presOf" srcId="{C5CB8D8F-D7C2-40F3-82B7-A23C03C21A52}" destId="{1213F9DF-5EFA-445F-B666-9F6AEFD2938E}" srcOrd="0" destOrd="0" presId="urn:microsoft.com/office/officeart/2005/8/layout/vList2"/>
    <dgm:cxn modelId="{914B90CF-4A21-476D-8C53-51DF740160E2}" type="presOf" srcId="{733EE3E8-474F-407C-9C2F-7C2523B08395}" destId="{BE7E8D80-351D-4451-962B-61379816B9C8}" srcOrd="0" destOrd="0" presId="urn:microsoft.com/office/officeart/2005/8/layout/vList2"/>
    <dgm:cxn modelId="{CE9228F2-2FAD-4C26-9CFE-A366DF954229}" type="presOf" srcId="{AA99FDAB-7659-4E57-A4FE-BB4E0FC69C3A}" destId="{A723D70E-B320-42AD-AE97-9EFF57296FE2}" srcOrd="0" destOrd="0" presId="urn:microsoft.com/office/officeart/2005/8/layout/vList2"/>
    <dgm:cxn modelId="{4A1736F2-CAC9-434E-90E8-96800210430B}" srcId="{733EE3E8-474F-407C-9C2F-7C2523B08395}" destId="{78A2697B-3DF5-4229-A6C4-DFC3E0B4387C}" srcOrd="0" destOrd="0" parTransId="{BA419524-FC73-4C8D-BA0C-A0289DF99D1C}" sibTransId="{31F4D3D7-BE71-414E-8A18-3367B5BF0258}"/>
    <dgm:cxn modelId="{CB1467E1-6728-4E38-AEA9-0236CE16FC62}" type="presParOf" srcId="{BE7E8D80-351D-4451-962B-61379816B9C8}" destId="{B73162DB-12C4-4C6E-97AB-6476059C32DD}" srcOrd="0" destOrd="0" presId="urn:microsoft.com/office/officeart/2005/8/layout/vList2"/>
    <dgm:cxn modelId="{B5D1D327-C83A-4E1F-8AC5-5E815D7127CE}" type="presParOf" srcId="{BE7E8D80-351D-4451-962B-61379816B9C8}" destId="{B6BF3B44-93CF-4290-83AB-F57B1CE71D21}" srcOrd="1" destOrd="0" presId="urn:microsoft.com/office/officeart/2005/8/layout/vList2"/>
    <dgm:cxn modelId="{C4D2A918-B735-4D8A-9586-DC49A650703F}" type="presParOf" srcId="{BE7E8D80-351D-4451-962B-61379816B9C8}" destId="{1213F9DF-5EFA-445F-B666-9F6AEFD2938E}" srcOrd="2" destOrd="0" presId="urn:microsoft.com/office/officeart/2005/8/layout/vList2"/>
    <dgm:cxn modelId="{5F268835-B6AD-4800-8941-DBB87204CF55}" type="presParOf" srcId="{BE7E8D80-351D-4451-962B-61379816B9C8}" destId="{68DBBB19-2A6E-4936-A12A-2BB1CE9474EA}" srcOrd="3" destOrd="0" presId="urn:microsoft.com/office/officeart/2005/8/layout/vList2"/>
    <dgm:cxn modelId="{45D1BA43-2787-4E31-984B-8CEB9684464D}" type="presParOf" srcId="{BE7E8D80-351D-4451-962B-61379816B9C8}" destId="{A723D70E-B320-42AD-AE97-9EFF57296F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162DB-12C4-4C6E-97AB-6476059C32DD}">
      <dsp:nvSpPr>
        <dsp:cNvPr id="0" name=""/>
        <dsp:cNvSpPr/>
      </dsp:nvSpPr>
      <dsp:spPr>
        <a:xfrm>
          <a:off x="0" y="83689"/>
          <a:ext cx="5115491" cy="1539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child’s greatest resource is the support system they have in their environments. </a:t>
          </a:r>
        </a:p>
      </dsp:txBody>
      <dsp:txXfrm>
        <a:off x="75163" y="158852"/>
        <a:ext cx="4965165" cy="1389393"/>
      </dsp:txXfrm>
    </dsp:sp>
    <dsp:sp modelId="{1213F9DF-5EFA-445F-B666-9F6AEFD2938E}">
      <dsp:nvSpPr>
        <dsp:cNvPr id="0" name=""/>
        <dsp:cNvSpPr/>
      </dsp:nvSpPr>
      <dsp:spPr>
        <a:xfrm>
          <a:off x="0" y="1704049"/>
          <a:ext cx="5115491" cy="15397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Part of this support can be how we model working through the tough days or situations. </a:t>
          </a:r>
        </a:p>
      </dsp:txBody>
      <dsp:txXfrm>
        <a:off x="75163" y="1779212"/>
        <a:ext cx="4965165" cy="1389393"/>
      </dsp:txXfrm>
    </dsp:sp>
    <dsp:sp modelId="{A723D70E-B320-42AD-AE97-9EFF57296FE2}">
      <dsp:nvSpPr>
        <dsp:cNvPr id="0" name=""/>
        <dsp:cNvSpPr/>
      </dsp:nvSpPr>
      <dsp:spPr>
        <a:xfrm>
          <a:off x="0" y="3324409"/>
          <a:ext cx="5115491" cy="15397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This can start in the home and become an everyday part of life.</a:t>
          </a:r>
        </a:p>
      </dsp:txBody>
      <dsp:txXfrm>
        <a:off x="75163" y="3399572"/>
        <a:ext cx="4965165" cy="13893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11DA-9C3E-4A86-B926-3554488CF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4FF7E4F-E705-4BE3-B858-43C9FA62C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E0C5BB9-9F7A-4DC3-9819-E8747D38F4C6}"/>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5" name="Footer Placeholder 4">
            <a:extLst>
              <a:ext uri="{FF2B5EF4-FFF2-40B4-BE49-F238E27FC236}">
                <a16:creationId xmlns:a16="http://schemas.microsoft.com/office/drawing/2014/main" id="{2B51F7BB-D95C-44E3-8291-9729E500FD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F010B2-7398-48AD-9184-3F4DF3B112BD}"/>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2996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B564-4CB9-46C5-BACD-428C27CF119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ADA7E16-8FF6-4E37-A8A0-8C1D8F812E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814F9E6-BF2B-412D-AC1D-39695731185E}"/>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5" name="Footer Placeholder 4">
            <a:extLst>
              <a:ext uri="{FF2B5EF4-FFF2-40B4-BE49-F238E27FC236}">
                <a16:creationId xmlns:a16="http://schemas.microsoft.com/office/drawing/2014/main" id="{77F752A3-E108-4792-BBBD-EC4B7CCD82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FE920CA-77EA-46A5-990E-74C5042F3EE2}"/>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46294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336D9-99E1-4756-8AA5-9750FF143C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B6C9843-9AF2-4896-AC2D-4764F574E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E4D77C-8BD2-48B5-A746-1DCDB2C2008F}"/>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5" name="Footer Placeholder 4">
            <a:extLst>
              <a:ext uri="{FF2B5EF4-FFF2-40B4-BE49-F238E27FC236}">
                <a16:creationId xmlns:a16="http://schemas.microsoft.com/office/drawing/2014/main" id="{CF35E61C-FC81-4D7A-9475-9A31CA410B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1D001D-1A74-4A73-897A-09357FB0929A}"/>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47774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E358-7C7C-45E7-9C56-14E6EBE978C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9FB7464-029E-4202-BB42-8CBA866D9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BDA4E7-9E06-42E4-9580-86B049207849}"/>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5" name="Footer Placeholder 4">
            <a:extLst>
              <a:ext uri="{FF2B5EF4-FFF2-40B4-BE49-F238E27FC236}">
                <a16:creationId xmlns:a16="http://schemas.microsoft.com/office/drawing/2014/main" id="{274B8C4D-1E39-4307-BE74-8A208A8432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7D04E6-B0C8-455B-A273-098EF27A9FDF}"/>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348394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DE7F-C643-404E-AC8F-6E1878DA02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2D828C9-3099-4160-A48D-2F7CBE364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677E4-72AE-43A4-8130-EBDD650B4E5D}"/>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5" name="Footer Placeholder 4">
            <a:extLst>
              <a:ext uri="{FF2B5EF4-FFF2-40B4-BE49-F238E27FC236}">
                <a16:creationId xmlns:a16="http://schemas.microsoft.com/office/drawing/2014/main" id="{ED8753F5-D220-4A33-B9B9-1CECF936652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35F64CD-58EF-4156-B6F9-730ED1FC2065}"/>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28506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F9D9-379F-4865-988F-71E95658208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9442EE-1758-4D31-B6F6-F19004E4F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202FCEE-91CC-4A2D-A1FD-D28DDCF461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0739FC-2551-4EAA-9506-0FBFE430ACD2}"/>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6" name="Footer Placeholder 5">
            <a:extLst>
              <a:ext uri="{FF2B5EF4-FFF2-40B4-BE49-F238E27FC236}">
                <a16:creationId xmlns:a16="http://schemas.microsoft.com/office/drawing/2014/main" id="{0048A68F-8510-42D2-8552-5CD8A6D964B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5D3534-EB05-4ABA-AEE2-43885FA71986}"/>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10626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5EC2-AC32-4161-B92C-6891922157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B81F0E-F23A-48D2-A489-A23E53A58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CC776-2DAF-431E-A087-7EC9B2A24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73F82A2-C82A-4ED9-A151-752FCDABF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754F5-22EA-44F2-8042-DE002F636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47404FF-F4D4-4527-AEF1-93BED6D67369}"/>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8" name="Footer Placeholder 7">
            <a:extLst>
              <a:ext uri="{FF2B5EF4-FFF2-40B4-BE49-F238E27FC236}">
                <a16:creationId xmlns:a16="http://schemas.microsoft.com/office/drawing/2014/main" id="{BB8BC68D-560B-4BA2-BBF8-95B7C17092D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65FE13A-8630-43F6-A91A-956AE39A60D4}"/>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25715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C1CC-3F1E-4EB7-B735-6950BC30929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2E2841D-127A-42C5-9396-F5B732DEAE75}"/>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4" name="Footer Placeholder 3">
            <a:extLst>
              <a:ext uri="{FF2B5EF4-FFF2-40B4-BE49-F238E27FC236}">
                <a16:creationId xmlns:a16="http://schemas.microsoft.com/office/drawing/2014/main" id="{90A37746-08A4-4AC1-B667-8E4C95617B5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42B2882-2A24-45CF-A475-4F730F1F108F}"/>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40662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9E2B3-94B4-4EFE-A918-EBF7C5769CED}"/>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3" name="Footer Placeholder 2">
            <a:extLst>
              <a:ext uri="{FF2B5EF4-FFF2-40B4-BE49-F238E27FC236}">
                <a16:creationId xmlns:a16="http://schemas.microsoft.com/office/drawing/2014/main" id="{F6A42F3A-ABD3-47AD-9E7D-8E1EE4B9BDF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3E65FEF-8247-46AE-883A-2847D381C9AD}"/>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15456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EB21-BCA9-487B-8150-9E58C0A1A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12B108D-B1A2-48BA-8C6D-EE3AB614C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5E58FB-80DC-4085-8A6B-F4DDCC3EE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92BD90-7618-4F97-865B-2F0182A6ABC3}"/>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6" name="Footer Placeholder 5">
            <a:extLst>
              <a:ext uri="{FF2B5EF4-FFF2-40B4-BE49-F238E27FC236}">
                <a16:creationId xmlns:a16="http://schemas.microsoft.com/office/drawing/2014/main" id="{FE5940BE-32F9-4D92-AC91-C61A5AEB818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A18A46D-8BDA-4DE5-9858-253B1F1D9F55}"/>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88899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83B5-ABC5-4C07-BD84-B8B0111D5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E7B2F8D-BCF0-4F16-8BF7-2922FF656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EADF719-0D74-4069-BB37-CE7C267AC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AB0FE1-621B-4141-A47B-E608F22FB683}"/>
              </a:ext>
            </a:extLst>
          </p:cNvPr>
          <p:cNvSpPr>
            <a:spLocks noGrp="1"/>
          </p:cNvSpPr>
          <p:nvPr>
            <p:ph type="dt" sz="half" idx="10"/>
          </p:nvPr>
        </p:nvSpPr>
        <p:spPr/>
        <p:txBody>
          <a:bodyPr/>
          <a:lstStyle/>
          <a:p>
            <a:fld id="{754CF5A7-F2EC-4A02-BD26-7AA8A53FB32F}" type="datetimeFigureOut">
              <a:rPr lang="en-AU" smtClean="0"/>
              <a:t>11/12/2024</a:t>
            </a:fld>
            <a:endParaRPr lang="en-AU"/>
          </a:p>
        </p:txBody>
      </p:sp>
      <p:sp>
        <p:nvSpPr>
          <p:cNvPr id="6" name="Footer Placeholder 5">
            <a:extLst>
              <a:ext uri="{FF2B5EF4-FFF2-40B4-BE49-F238E27FC236}">
                <a16:creationId xmlns:a16="http://schemas.microsoft.com/office/drawing/2014/main" id="{B64A2AA4-CA91-4252-9B50-8321BCE6AD6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7F7427-848C-48BF-BA56-A981130AB8D5}"/>
              </a:ext>
            </a:extLst>
          </p:cNvPr>
          <p:cNvSpPr>
            <a:spLocks noGrp="1"/>
          </p:cNvSpPr>
          <p:nvPr>
            <p:ph type="sldNum" sz="quarter" idx="12"/>
          </p:nvPr>
        </p:nvSpPr>
        <p:spPr/>
        <p:txBody>
          <a:bodyPr/>
          <a:lstStyle/>
          <a:p>
            <a:fld id="{5746E873-4148-4A49-BE37-F365374589F1}" type="slidenum">
              <a:rPr lang="en-AU" smtClean="0"/>
              <a:t>‹#›</a:t>
            </a:fld>
            <a:endParaRPr lang="en-AU"/>
          </a:p>
        </p:txBody>
      </p:sp>
    </p:spTree>
    <p:extLst>
      <p:ext uri="{BB962C8B-B14F-4D97-AF65-F5344CB8AC3E}">
        <p14:creationId xmlns:p14="http://schemas.microsoft.com/office/powerpoint/2010/main" val="380635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1EC05-3CE4-4CE6-8D6E-A4EA8BC37A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F6A901-08CD-474E-B728-6A8662DC0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1A06EA-EADB-4A6E-8069-41829894A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CF5A7-F2EC-4A02-BD26-7AA8A53FB32F}" type="datetimeFigureOut">
              <a:rPr lang="en-AU" smtClean="0"/>
              <a:t>11/12/2024</a:t>
            </a:fld>
            <a:endParaRPr lang="en-AU"/>
          </a:p>
        </p:txBody>
      </p:sp>
      <p:sp>
        <p:nvSpPr>
          <p:cNvPr id="5" name="Footer Placeholder 4">
            <a:extLst>
              <a:ext uri="{FF2B5EF4-FFF2-40B4-BE49-F238E27FC236}">
                <a16:creationId xmlns:a16="http://schemas.microsoft.com/office/drawing/2014/main" id="{E9EA4E69-4B8A-4006-A7A4-FEDAAAB7E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6C70146-DBCA-4286-8866-42C6FF59B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E873-4148-4A49-BE37-F365374589F1}" type="slidenum">
              <a:rPr lang="en-AU" smtClean="0"/>
              <a:t>‹#›</a:t>
            </a:fld>
            <a:endParaRPr lang="en-AU"/>
          </a:p>
        </p:txBody>
      </p:sp>
    </p:spTree>
    <p:extLst>
      <p:ext uri="{BB962C8B-B14F-4D97-AF65-F5344CB8AC3E}">
        <p14:creationId xmlns:p14="http://schemas.microsoft.com/office/powerpoint/2010/main" val="395162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UcINGGuysBE?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steampoweredfamily.com/shoelace-trick/" TargetMode="Externa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81" name="Rectangle 308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7" name="Rectangle 308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1BAAE-EBC3-4C06-A8DF-5F782827DF53}"/>
              </a:ext>
            </a:extLst>
          </p:cNvPr>
          <p:cNvSpPr>
            <a:spLocks noGrp="1"/>
          </p:cNvSpPr>
          <p:nvPr>
            <p:ph type="ctrTitle"/>
          </p:nvPr>
        </p:nvSpPr>
        <p:spPr>
          <a:xfrm>
            <a:off x="699714" y="353160"/>
            <a:ext cx="7091300" cy="898581"/>
          </a:xfrm>
        </p:spPr>
        <p:txBody>
          <a:bodyPr anchor="ctr">
            <a:normAutofit/>
          </a:bodyPr>
          <a:lstStyle/>
          <a:p>
            <a:pPr algn="l"/>
            <a:r>
              <a:rPr lang="en-AU" sz="4000" dirty="0">
                <a:solidFill>
                  <a:srgbClr val="FFFFFF"/>
                </a:solidFill>
                <a:latin typeface="Arial Nova" panose="020B0504020202020204" pitchFamily="34" charset="0"/>
              </a:rPr>
              <a:t>Starting school in 2025</a:t>
            </a:r>
          </a:p>
        </p:txBody>
      </p:sp>
      <p:sp>
        <p:nvSpPr>
          <p:cNvPr id="3" name="Subtitle 2">
            <a:extLst>
              <a:ext uri="{FF2B5EF4-FFF2-40B4-BE49-F238E27FC236}">
                <a16:creationId xmlns:a16="http://schemas.microsoft.com/office/drawing/2014/main" id="{ADF5A4B6-BDF4-475A-929A-319DF8E4FE10}"/>
              </a:ext>
            </a:extLst>
          </p:cNvPr>
          <p:cNvSpPr>
            <a:spLocks noGrp="1"/>
          </p:cNvSpPr>
          <p:nvPr>
            <p:ph type="subTitle" idx="1"/>
          </p:nvPr>
        </p:nvSpPr>
        <p:spPr>
          <a:xfrm>
            <a:off x="8514508" y="0"/>
            <a:ext cx="3291839" cy="830453"/>
          </a:xfrm>
        </p:spPr>
        <p:txBody>
          <a:bodyPr anchor="ctr">
            <a:normAutofit fontScale="25000" lnSpcReduction="20000"/>
          </a:bodyPr>
          <a:lstStyle/>
          <a:p>
            <a:pPr algn="l"/>
            <a:r>
              <a:rPr lang="en-AU" sz="4400" b="1" dirty="0">
                <a:solidFill>
                  <a:srgbClr val="FFFFFF"/>
                </a:solidFill>
              </a:rPr>
              <a:t>Parent information session</a:t>
            </a:r>
          </a:p>
          <a:p>
            <a:pPr algn="l"/>
            <a:endParaRPr lang="en-AU" sz="4400" dirty="0">
              <a:solidFill>
                <a:srgbClr val="FFFFFF"/>
              </a:solidFill>
            </a:endParaRPr>
          </a:p>
          <a:p>
            <a:pPr algn="l"/>
            <a:endParaRPr lang="en-AU" sz="4400" dirty="0">
              <a:solidFill>
                <a:srgbClr val="FFFFFF"/>
              </a:solidFill>
            </a:endParaRPr>
          </a:p>
          <a:p>
            <a:pPr algn="l"/>
            <a:endParaRPr lang="en-AU" sz="4400" dirty="0">
              <a:solidFill>
                <a:srgbClr val="FFFFFF"/>
              </a:solidFill>
            </a:endParaRPr>
          </a:p>
          <a:p>
            <a:pPr algn="l"/>
            <a:r>
              <a:rPr lang="en-AU" sz="4400" b="1" dirty="0">
                <a:solidFill>
                  <a:srgbClr val="FFFFFF"/>
                </a:solidFill>
              </a:rPr>
              <a:t>We learn at Newlands Primary School,</a:t>
            </a:r>
            <a:endParaRPr lang="en-AU" sz="4400" dirty="0">
              <a:solidFill>
                <a:srgbClr val="FFFFFF"/>
              </a:solidFill>
            </a:endParaRPr>
          </a:p>
          <a:p>
            <a:pPr algn="l"/>
            <a:r>
              <a:rPr lang="en-AU" sz="4400" b="1" dirty="0">
                <a:solidFill>
                  <a:srgbClr val="FFFFFF"/>
                </a:solidFill>
              </a:rPr>
              <a:t>We walk hand in hand.</a:t>
            </a:r>
            <a:endParaRPr lang="en-AU" sz="4400" dirty="0">
              <a:solidFill>
                <a:srgbClr val="FFFFFF"/>
              </a:solidFill>
            </a:endParaRPr>
          </a:p>
          <a:p>
            <a:pPr algn="l"/>
            <a:r>
              <a:rPr lang="en-AU" sz="4400" dirty="0">
                <a:solidFill>
                  <a:srgbClr val="FFFFFF"/>
                </a:solidFill>
              </a:rPr>
              <a:t> </a:t>
            </a:r>
            <a:r>
              <a:rPr lang="en-AU" sz="4400" b="1" dirty="0">
                <a:solidFill>
                  <a:srgbClr val="FFFFFF"/>
                </a:solidFill>
              </a:rPr>
              <a:t>We would like to say thank you for letting us share the land that you love.</a:t>
            </a:r>
            <a:endParaRPr lang="en-AU" sz="4400" dirty="0">
              <a:solidFill>
                <a:srgbClr val="FFFFFF"/>
              </a:solidFill>
            </a:endParaRPr>
          </a:p>
          <a:p>
            <a:pPr algn="l"/>
            <a:r>
              <a:rPr lang="en-AU" sz="4400" b="1" dirty="0">
                <a:solidFill>
                  <a:srgbClr val="FFFFFF"/>
                </a:solidFill>
              </a:rPr>
              <a:t>We promise to </a:t>
            </a:r>
            <a:r>
              <a:rPr lang="en-AU" sz="4400" b="1" dirty="0" err="1">
                <a:solidFill>
                  <a:srgbClr val="FFFFFF"/>
                </a:solidFill>
              </a:rPr>
              <a:t>to</a:t>
            </a:r>
            <a:r>
              <a:rPr lang="en-AU" sz="4400" b="1" dirty="0">
                <a:solidFill>
                  <a:srgbClr val="FFFFFF"/>
                </a:solidFill>
              </a:rPr>
              <a:t> take care of it.</a:t>
            </a:r>
            <a:endParaRPr lang="en-AU" sz="4400" dirty="0">
              <a:solidFill>
                <a:srgbClr val="FFFFFF"/>
              </a:solidFill>
            </a:endParaRPr>
          </a:p>
          <a:p>
            <a:pPr algn="l"/>
            <a:r>
              <a:rPr lang="en-AU" sz="4400" b="1" dirty="0">
                <a:solidFill>
                  <a:srgbClr val="FFFFFF"/>
                </a:solidFill>
              </a:rPr>
              <a:t>We want to pay respect to our Elders, past, present and future</a:t>
            </a:r>
            <a:r>
              <a:rPr lang="en-AU" sz="500" b="1" dirty="0">
                <a:solidFill>
                  <a:srgbClr val="FFFFFF"/>
                </a:solidFill>
              </a:rPr>
              <a:t>.</a:t>
            </a:r>
            <a:endParaRPr lang="en-AU" sz="500" dirty="0">
              <a:solidFill>
                <a:srgbClr val="FFFFFF"/>
              </a:solidFill>
            </a:endParaRPr>
          </a:p>
          <a:p>
            <a:pPr algn="l"/>
            <a:endParaRPr lang="en-AU" sz="500" dirty="0">
              <a:solidFill>
                <a:srgbClr val="FFFFFF"/>
              </a:solidFill>
            </a:endParaRPr>
          </a:p>
        </p:txBody>
      </p:sp>
      <p:pic>
        <p:nvPicPr>
          <p:cNvPr id="3074" name="Picture 2" descr="Newlands Primary School">
            <a:extLst>
              <a:ext uri="{FF2B5EF4-FFF2-40B4-BE49-F238E27FC236}">
                <a16:creationId xmlns:a16="http://schemas.microsoft.com/office/drawing/2014/main" id="{016B9CF7-A2F3-4D35-E682-6944EAD026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5748" y="3255169"/>
            <a:ext cx="5131088" cy="1850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4123FD-9034-CFBC-BD33-8C9631C01CD5}"/>
              </a:ext>
            </a:extLst>
          </p:cNvPr>
          <p:cNvPicPr>
            <a:picLocks noChangeAspect="1"/>
          </p:cNvPicPr>
          <p:nvPr/>
        </p:nvPicPr>
        <p:blipFill>
          <a:blip r:embed="rId3"/>
          <a:stretch>
            <a:fillRect/>
          </a:stretch>
        </p:blipFill>
        <p:spPr>
          <a:xfrm>
            <a:off x="6345165" y="2218890"/>
            <a:ext cx="5131087" cy="3995681"/>
          </a:xfrm>
          <a:prstGeom prst="rect">
            <a:avLst/>
          </a:prstGeom>
        </p:spPr>
      </p:pic>
      <p:sp>
        <p:nvSpPr>
          <p:cNvPr id="4" name="TextBox 3">
            <a:extLst>
              <a:ext uri="{FF2B5EF4-FFF2-40B4-BE49-F238E27FC236}">
                <a16:creationId xmlns:a16="http://schemas.microsoft.com/office/drawing/2014/main" id="{6F7D44EF-9355-349A-9AD6-47F75EA78992}"/>
              </a:ext>
            </a:extLst>
          </p:cNvPr>
          <p:cNvSpPr txBox="1"/>
          <p:nvPr/>
        </p:nvSpPr>
        <p:spPr>
          <a:xfrm>
            <a:off x="7366619" y="6213120"/>
            <a:ext cx="4439728" cy="646331"/>
          </a:xfrm>
          <a:prstGeom prst="rect">
            <a:avLst/>
          </a:prstGeom>
          <a:noFill/>
        </p:spPr>
        <p:txBody>
          <a:bodyPr wrap="square" rtlCol="0">
            <a:spAutoFit/>
          </a:bodyPr>
          <a:lstStyle/>
          <a:p>
            <a:r>
              <a:rPr lang="en-AU" dirty="0"/>
              <a:t>Presented by Sonya O’Brien</a:t>
            </a:r>
          </a:p>
          <a:p>
            <a:r>
              <a:rPr lang="en-AU" dirty="0"/>
              <a:t>Student Wellbeing Leader</a:t>
            </a:r>
          </a:p>
        </p:txBody>
      </p:sp>
    </p:spTree>
    <p:extLst>
      <p:ext uri="{BB962C8B-B14F-4D97-AF65-F5344CB8AC3E}">
        <p14:creationId xmlns:p14="http://schemas.microsoft.com/office/powerpoint/2010/main" val="36495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44" name="Rectangle 8243">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E09BA1-437D-4848-9F42-68182433A47B}"/>
              </a:ext>
            </a:extLst>
          </p:cNvPr>
          <p:cNvSpPr>
            <a:spLocks noGrp="1"/>
          </p:cNvSpPr>
          <p:nvPr>
            <p:ph idx="1"/>
          </p:nvPr>
        </p:nvSpPr>
        <p:spPr>
          <a:xfrm>
            <a:off x="914402" y="939800"/>
            <a:ext cx="5181598" cy="4888506"/>
          </a:xfrm>
        </p:spPr>
        <p:txBody>
          <a:bodyPr anchor="t">
            <a:normAutofit fontScale="92500" lnSpcReduction="10000"/>
          </a:bodyPr>
          <a:lstStyle/>
          <a:p>
            <a:pPr marL="0" indent="0">
              <a:buNone/>
            </a:pPr>
            <a:r>
              <a:rPr lang="en-GB" sz="2400" b="1" i="0" dirty="0">
                <a:effectLst/>
              </a:rPr>
              <a:t>Calming Strategies</a:t>
            </a:r>
          </a:p>
          <a:p>
            <a:pPr algn="r"/>
            <a:endParaRPr lang="en-GB" sz="1400" b="1" i="0" dirty="0">
              <a:effectLst/>
            </a:endParaRPr>
          </a:p>
          <a:p>
            <a:pPr marL="0" indent="0">
              <a:buNone/>
            </a:pPr>
            <a:r>
              <a:rPr lang="en-GB" sz="2000" b="0" i="0" dirty="0">
                <a:effectLst/>
              </a:rPr>
              <a:t>Calming strategies can help ease some of the anxiety symptoms children feel by providing a distraction from whatever is causing their anxiety. They are excellent for helping them to feel safer and more in control. And they can provide a way to manage the overwhelming feelings that come with anxiety and teach them coping skills that they can use when they're feeling anxious or stressed in any new environment.</a:t>
            </a:r>
          </a:p>
          <a:p>
            <a:pPr marL="0" indent="0">
              <a:buNone/>
            </a:pPr>
            <a:endParaRPr lang="en-GB" sz="2000" dirty="0"/>
          </a:p>
          <a:p>
            <a:pPr marL="0" indent="0">
              <a:buNone/>
            </a:pPr>
            <a:r>
              <a:rPr lang="en-GB" sz="1800" b="1" dirty="0"/>
              <a:t>What calming strategies work best for your child?</a:t>
            </a:r>
          </a:p>
          <a:p>
            <a:pPr marL="0" indent="0">
              <a:buNone/>
            </a:pPr>
            <a:r>
              <a:rPr lang="en-GB" sz="1800" b="1" dirty="0"/>
              <a:t>Create a time for your child to </a:t>
            </a:r>
            <a:r>
              <a:rPr lang="en-GB" sz="1800" b="1" dirty="0" err="1"/>
              <a:t>desegulate</a:t>
            </a:r>
            <a:r>
              <a:rPr lang="en-GB" sz="1800" b="1" dirty="0"/>
              <a:t> on their way to and from school if these times are trigger points.</a:t>
            </a:r>
          </a:p>
          <a:p>
            <a:pPr marL="0" indent="0">
              <a:buNone/>
            </a:pPr>
            <a:r>
              <a:rPr lang="en-GB" sz="1800" b="1" dirty="0"/>
              <a:t>Talk to them about what they would like to do if they need support to stay calm.</a:t>
            </a:r>
          </a:p>
          <a:p>
            <a:pPr marL="0" indent="0" algn="r">
              <a:buNone/>
            </a:pPr>
            <a:endParaRPr lang="en-GB" sz="1400" b="1" dirty="0"/>
          </a:p>
          <a:p>
            <a:pPr marL="0" indent="0" algn="r">
              <a:buNone/>
            </a:pPr>
            <a:endParaRPr lang="en-GB" sz="1400" b="1" dirty="0"/>
          </a:p>
          <a:p>
            <a:pPr marL="0" indent="0" algn="r">
              <a:buNone/>
            </a:pPr>
            <a:endParaRPr lang="en-GB" sz="1400" b="1" dirty="0"/>
          </a:p>
          <a:p>
            <a:pPr algn="r"/>
            <a:endParaRPr lang="en-GB" sz="1400" b="1" i="0" dirty="0">
              <a:effectLst/>
            </a:endParaRPr>
          </a:p>
          <a:p>
            <a:pPr algn="r"/>
            <a:endParaRPr lang="en-AU" sz="1400" dirty="0"/>
          </a:p>
        </p:txBody>
      </p:sp>
      <p:pic>
        <p:nvPicPr>
          <p:cNvPr id="8196" name="Picture 4" descr="Calming strategies for anxiety | Be Positive Program">
            <a:extLst>
              <a:ext uri="{FF2B5EF4-FFF2-40B4-BE49-F238E27FC236}">
                <a16:creationId xmlns:a16="http://schemas.microsoft.com/office/drawing/2014/main" id="{AB776D5B-6D0F-49C1-ACA0-5B1C0B1E3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7140"/>
          <a:stretch/>
        </p:blipFill>
        <p:spPr bwMode="auto">
          <a:xfrm>
            <a:off x="6940720" y="644056"/>
            <a:ext cx="4426438" cy="5184250"/>
          </a:xfrm>
          <a:prstGeom prst="rect">
            <a:avLst/>
          </a:prstGeom>
          <a:noFill/>
          <a:extLst>
            <a:ext uri="{909E8E84-426E-40DD-AFC4-6F175D3DCCD1}">
              <a14:hiddenFill xmlns:a14="http://schemas.microsoft.com/office/drawing/2010/main">
                <a:solidFill>
                  <a:srgbClr val="FFFFFF"/>
                </a:solidFill>
              </a14:hiddenFill>
            </a:ext>
          </a:extLst>
        </p:spPr>
      </p:pic>
      <p:sp>
        <p:nvSpPr>
          <p:cNvPr id="8246" name="Rectangle 8245">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8" name="Rectangle 8247">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01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58" name="Rectangle 1335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9" name="Rectangle 1335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60" name="Rectangle 1335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1" name="Rectangle 133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62" name="Freeform: Shape 1336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10F37C9-2B03-4200-80A9-AB5F48E2CD8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Practical tips on getting ready for your child to begin school.</a:t>
            </a:r>
          </a:p>
        </p:txBody>
      </p:sp>
      <p:pic>
        <p:nvPicPr>
          <p:cNvPr id="4" name="Content Placeholder 3">
            <a:extLst>
              <a:ext uri="{FF2B5EF4-FFF2-40B4-BE49-F238E27FC236}">
                <a16:creationId xmlns:a16="http://schemas.microsoft.com/office/drawing/2014/main" id="{4433E5F1-632E-6D0E-3434-DD6B7D1DDDE0}"/>
              </a:ext>
            </a:extLst>
          </p:cNvPr>
          <p:cNvPicPr>
            <a:picLocks noGrp="1" noChangeAspect="1"/>
          </p:cNvPicPr>
          <p:nvPr>
            <p:ph idx="1"/>
          </p:nvPr>
        </p:nvPicPr>
        <p:blipFill>
          <a:blip r:embed="rId2"/>
          <a:stretch>
            <a:fillRect/>
          </a:stretch>
        </p:blipFill>
        <p:spPr>
          <a:xfrm>
            <a:off x="4502428" y="1067416"/>
            <a:ext cx="7225748" cy="4723168"/>
          </a:xfrm>
          <a:prstGeom prst="rect">
            <a:avLst/>
          </a:prstGeom>
        </p:spPr>
      </p:pic>
    </p:spTree>
    <p:extLst>
      <p:ext uri="{BB962C8B-B14F-4D97-AF65-F5344CB8AC3E}">
        <p14:creationId xmlns:p14="http://schemas.microsoft.com/office/powerpoint/2010/main" val="347102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69" name="Rectangle 726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C4EF2-8C3C-4AFA-87C4-C186464985F5}"/>
              </a:ext>
            </a:extLst>
          </p:cNvPr>
          <p:cNvSpPr>
            <a:spLocks noGrp="1"/>
          </p:cNvSpPr>
          <p:nvPr>
            <p:ph type="title"/>
          </p:nvPr>
        </p:nvSpPr>
        <p:spPr>
          <a:xfrm>
            <a:off x="572493" y="238539"/>
            <a:ext cx="11018520" cy="1434415"/>
          </a:xfrm>
        </p:spPr>
        <p:txBody>
          <a:bodyPr anchor="b">
            <a:normAutofit/>
          </a:bodyPr>
          <a:lstStyle/>
          <a:p>
            <a:r>
              <a:rPr lang="en-AU" sz="4600" b="1" dirty="0">
                <a:latin typeface="+mn-lt"/>
              </a:rPr>
              <a:t>Getting ready for the beginning of the school year  </a:t>
            </a:r>
          </a:p>
        </p:txBody>
      </p:sp>
      <p:sp>
        <p:nvSpPr>
          <p:cNvPr id="72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0" name="Content Placeholder 2">
            <a:extLst>
              <a:ext uri="{FF2B5EF4-FFF2-40B4-BE49-F238E27FC236}">
                <a16:creationId xmlns:a16="http://schemas.microsoft.com/office/drawing/2014/main" id="{34BE471A-4D5A-4584-A5C8-EF9DDAF2C69D}"/>
              </a:ext>
            </a:extLst>
          </p:cNvPr>
          <p:cNvSpPr>
            <a:spLocks noGrp="1"/>
          </p:cNvSpPr>
          <p:nvPr>
            <p:ph idx="1"/>
          </p:nvPr>
        </p:nvSpPr>
        <p:spPr>
          <a:xfrm>
            <a:off x="572492" y="1726710"/>
            <a:ext cx="8939998" cy="4837886"/>
          </a:xfrm>
        </p:spPr>
        <p:txBody>
          <a:bodyPr anchor="t">
            <a:normAutofit fontScale="70000" lnSpcReduction="20000"/>
          </a:bodyPr>
          <a:lstStyle/>
          <a:p>
            <a:pPr marL="0" indent="0">
              <a:buNone/>
            </a:pPr>
            <a:r>
              <a:rPr lang="en-GB" sz="2000" b="1" i="0" dirty="0">
                <a:effectLst/>
                <a:latin typeface="VIC-Bold"/>
              </a:rPr>
              <a:t>During the summer holidays</a:t>
            </a:r>
          </a:p>
          <a:p>
            <a:pPr>
              <a:buFont typeface="Arial" panose="020B0604020202020204" pitchFamily="34" charset="0"/>
              <a:buChar char="•"/>
            </a:pPr>
            <a:r>
              <a:rPr lang="en-GB" sz="2000" b="0" i="0" dirty="0">
                <a:effectLst/>
                <a:latin typeface="VIC-Regular"/>
              </a:rPr>
              <a:t>Show your child where the school is and talk about how you will get there.</a:t>
            </a:r>
          </a:p>
          <a:p>
            <a:pPr>
              <a:buFont typeface="Arial" panose="020B0604020202020204" pitchFamily="34" charset="0"/>
              <a:buChar char="•"/>
            </a:pPr>
            <a:r>
              <a:rPr lang="en-GB" sz="2000" b="0" i="0" dirty="0">
                <a:effectLst/>
                <a:latin typeface="VIC-Regular"/>
              </a:rPr>
              <a:t>If possible, arrange play times with other families whose children will be going to the same school. It helps if your child knows another child at their school at the start of prep.</a:t>
            </a:r>
          </a:p>
          <a:p>
            <a:pPr>
              <a:buFont typeface="Arial" panose="020B0604020202020204" pitchFamily="34" charset="0"/>
              <a:buChar char="•"/>
            </a:pPr>
            <a:r>
              <a:rPr lang="en-GB" sz="2000" b="0" i="0" dirty="0">
                <a:effectLst/>
                <a:latin typeface="VIC-Regular"/>
              </a:rPr>
              <a:t>Practise the things your child will need to do to get ready for school (e.g. putting things in their bag, remembering to take a hat).</a:t>
            </a:r>
          </a:p>
          <a:p>
            <a:pPr>
              <a:buFont typeface="Arial" panose="020B0604020202020204" pitchFamily="34" charset="0"/>
              <a:buChar char="•"/>
            </a:pPr>
            <a:r>
              <a:rPr lang="en-GB" sz="2000" b="0" i="0" dirty="0">
                <a:effectLst/>
                <a:latin typeface="VIC-Regular"/>
              </a:rPr>
              <a:t>Confirm your before or after school care arrangements and explain these to your child.</a:t>
            </a:r>
          </a:p>
          <a:p>
            <a:pPr>
              <a:buFont typeface="Arial" panose="020B0604020202020204" pitchFamily="34" charset="0"/>
              <a:buChar char="•"/>
            </a:pPr>
            <a:r>
              <a:rPr lang="en-GB" sz="2000" b="0" i="0" dirty="0">
                <a:effectLst/>
                <a:latin typeface="VIC-Regular"/>
              </a:rPr>
              <a:t>Read our school social story with your child and get them to share it with others.</a:t>
            </a:r>
          </a:p>
          <a:p>
            <a:pPr>
              <a:buFont typeface="Arial" panose="020B0604020202020204" pitchFamily="34" charset="0"/>
              <a:buChar char="•"/>
            </a:pPr>
            <a:r>
              <a:rPr lang="en-GB" sz="2000" b="0" i="0" dirty="0">
                <a:effectLst/>
                <a:latin typeface="VIC-Regular"/>
              </a:rPr>
              <a:t>Be positive about starting school and enjoy your child’s excitement.</a:t>
            </a:r>
          </a:p>
          <a:p>
            <a:pPr>
              <a:buFont typeface="Arial" panose="020B0604020202020204" pitchFamily="34" charset="0"/>
              <a:buChar char="•"/>
            </a:pPr>
            <a:r>
              <a:rPr lang="en-GB" sz="2000" dirty="0">
                <a:latin typeface="VIC-Regular"/>
              </a:rPr>
              <a:t>Get family members to share their experiences of their first day at school.</a:t>
            </a:r>
          </a:p>
          <a:p>
            <a:pPr>
              <a:buFont typeface="Arial" panose="020B0604020202020204" pitchFamily="34" charset="0"/>
              <a:buChar char="•"/>
            </a:pPr>
            <a:endParaRPr lang="en-GB" sz="2000" dirty="0">
              <a:latin typeface="VIC-Regular"/>
            </a:endParaRPr>
          </a:p>
          <a:p>
            <a:pPr marL="0" indent="0">
              <a:buNone/>
            </a:pPr>
            <a:r>
              <a:rPr lang="en-GB" sz="2000" b="1" dirty="0">
                <a:latin typeface="VIC-Regular"/>
              </a:rPr>
              <a:t>The First Day</a:t>
            </a:r>
          </a:p>
          <a:p>
            <a:pPr>
              <a:buFont typeface="Arial" panose="020B0604020202020204" pitchFamily="34" charset="0"/>
              <a:buChar char="•"/>
            </a:pPr>
            <a:r>
              <a:rPr lang="en-GB" sz="2000" b="0" i="0" dirty="0">
                <a:effectLst/>
                <a:latin typeface="VIC-Regular"/>
              </a:rPr>
              <a:t>Make sure your child knows who will take them to school and pick them up on the first day.</a:t>
            </a:r>
          </a:p>
          <a:p>
            <a:pPr>
              <a:buFont typeface="Arial" panose="020B0604020202020204" pitchFamily="34" charset="0"/>
              <a:buChar char="•"/>
            </a:pPr>
            <a:r>
              <a:rPr lang="en-GB" sz="2000" b="0" i="0" dirty="0">
                <a:effectLst/>
                <a:latin typeface="VIC-Regular"/>
              </a:rPr>
              <a:t>Help your child to organise their clothes, hat, shoes and socks the night before.</a:t>
            </a:r>
          </a:p>
          <a:p>
            <a:pPr>
              <a:buFont typeface="Arial" panose="020B0604020202020204" pitchFamily="34" charset="0"/>
              <a:buChar char="•"/>
            </a:pPr>
            <a:r>
              <a:rPr lang="en-GB" sz="2000" b="0" i="0" dirty="0">
                <a:effectLst/>
                <a:latin typeface="VIC-Regular"/>
              </a:rPr>
              <a:t>Help your child to pack their school bag with a snack, drink, lunch and a hat.</a:t>
            </a:r>
          </a:p>
          <a:p>
            <a:pPr>
              <a:buFont typeface="Arial" panose="020B0604020202020204" pitchFamily="34" charset="0"/>
              <a:buChar char="•"/>
            </a:pPr>
            <a:r>
              <a:rPr lang="en-GB" sz="2000" b="0" i="0" dirty="0">
                <a:effectLst/>
                <a:latin typeface="VIC-Regular"/>
              </a:rPr>
              <a:t>Place a spare pair of underpants and a change of clothes in a plastic bag. Let your child know these clothes are in their bag in case of any accidents at school.</a:t>
            </a:r>
          </a:p>
          <a:p>
            <a:pPr>
              <a:buFont typeface="Arial" panose="020B0604020202020204" pitchFamily="34" charset="0"/>
              <a:buChar char="•"/>
            </a:pPr>
            <a:r>
              <a:rPr lang="en-GB" sz="2000" b="0" i="0" dirty="0">
                <a:effectLst/>
                <a:latin typeface="VIC-Regular"/>
              </a:rPr>
              <a:t>At the end of the day talk to your child about what they enjoyed about their day  at school. Ask specific questions about part of their day. </a:t>
            </a:r>
            <a:r>
              <a:rPr lang="en-GB" sz="2000" b="0" i="0" dirty="0" err="1">
                <a:effectLst/>
                <a:latin typeface="VIC-Regular"/>
              </a:rPr>
              <a:t>Eg</a:t>
            </a:r>
            <a:r>
              <a:rPr lang="en-GB" sz="2000" b="0" i="0" dirty="0">
                <a:effectLst/>
                <a:latin typeface="VIC-Regular"/>
              </a:rPr>
              <a:t>: what story did your teacher read you? </a:t>
            </a:r>
            <a:r>
              <a:rPr lang="en-GB" sz="2000" dirty="0">
                <a:latin typeface="VIC-Regular"/>
              </a:rPr>
              <a:t>What was your favourite thing from your lunchbox?</a:t>
            </a:r>
            <a:endParaRPr lang="en-GB" sz="2000" b="0" i="0" dirty="0">
              <a:effectLst/>
              <a:latin typeface="VIC-Regular"/>
            </a:endParaRPr>
          </a:p>
          <a:p>
            <a:endParaRPr lang="en-AU" sz="900" dirty="0"/>
          </a:p>
        </p:txBody>
      </p:sp>
      <p:pic>
        <p:nvPicPr>
          <p:cNvPr id="7170" name="Picture 2" descr="Let's Get Ready for the Start of School - Free Printable">
            <a:extLst>
              <a:ext uri="{FF2B5EF4-FFF2-40B4-BE49-F238E27FC236}">
                <a16:creationId xmlns:a16="http://schemas.microsoft.com/office/drawing/2014/main" id="{1EF2ED1B-A72F-408A-A300-5F95A1432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5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98" name="Rectangle 11297">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0" name="Rectangle 1129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2" name="Rectangle 1130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4" name="Rectangle 1130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6" name="Freeform: Shape 1130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08" name="Rectangle 1130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00479-18B7-4E9B-BBC6-9D52A4C22C40}"/>
              </a:ext>
            </a:extLst>
          </p:cNvPr>
          <p:cNvSpPr>
            <a:spLocks noGrp="1"/>
          </p:cNvSpPr>
          <p:nvPr>
            <p:ph type="title"/>
          </p:nvPr>
        </p:nvSpPr>
        <p:spPr>
          <a:xfrm>
            <a:off x="-65355" y="651260"/>
            <a:ext cx="3027592" cy="1217452"/>
          </a:xfrm>
        </p:spPr>
        <p:txBody>
          <a:bodyPr anchor="b">
            <a:normAutofit/>
          </a:bodyPr>
          <a:lstStyle/>
          <a:p>
            <a:pPr algn="r"/>
            <a:r>
              <a:rPr lang="en-AU" sz="4000" dirty="0">
                <a:solidFill>
                  <a:srgbClr val="FFFFFF"/>
                </a:solidFill>
              </a:rPr>
              <a:t>Establish</a:t>
            </a:r>
            <a:br>
              <a:rPr lang="en-AU" sz="4000" dirty="0">
                <a:solidFill>
                  <a:srgbClr val="FFFFFF"/>
                </a:solidFill>
              </a:rPr>
            </a:br>
            <a:r>
              <a:rPr lang="en-AU" sz="4000" dirty="0">
                <a:solidFill>
                  <a:srgbClr val="FFFFFF"/>
                </a:solidFill>
              </a:rPr>
              <a:t>routines</a:t>
            </a:r>
          </a:p>
        </p:txBody>
      </p:sp>
      <p:sp>
        <p:nvSpPr>
          <p:cNvPr id="3" name="Content Placeholder 2">
            <a:extLst>
              <a:ext uri="{FF2B5EF4-FFF2-40B4-BE49-F238E27FC236}">
                <a16:creationId xmlns:a16="http://schemas.microsoft.com/office/drawing/2014/main" id="{DFD3B147-B5A6-4D4D-AB49-77662DFD3D36}"/>
              </a:ext>
            </a:extLst>
          </p:cNvPr>
          <p:cNvSpPr>
            <a:spLocks noGrp="1"/>
          </p:cNvSpPr>
          <p:nvPr>
            <p:ph idx="1"/>
          </p:nvPr>
        </p:nvSpPr>
        <p:spPr>
          <a:xfrm>
            <a:off x="4581727" y="649480"/>
            <a:ext cx="6693152" cy="5546047"/>
          </a:xfrm>
        </p:spPr>
        <p:txBody>
          <a:bodyPr anchor="ctr">
            <a:normAutofit lnSpcReduction="10000"/>
          </a:bodyPr>
          <a:lstStyle/>
          <a:p>
            <a:pPr marL="0" indent="0">
              <a:buNone/>
            </a:pPr>
            <a:r>
              <a:rPr lang="en-GB" sz="2000" b="1" i="0" dirty="0">
                <a:effectLst/>
                <a:latin typeface="-apple-system"/>
              </a:rPr>
              <a:t>Practice Routines</a:t>
            </a:r>
          </a:p>
          <a:p>
            <a:r>
              <a:rPr lang="en-GB" sz="2000" b="0" i="0" dirty="0">
                <a:effectLst/>
                <a:latin typeface="-apple-system"/>
              </a:rPr>
              <a:t>During summer, students often get off the traditional school schedule. Bedtimes get pushed back, eating occurs at different times, and there is no homework to worry about. It can be very helpful to set up a school routine about a week or two before school starts. Before the back to school anxiety starts kicking in. Practice going to bed at an earlier time and waking up at the required time for school. Being well rested will help to reduce upset feelings that may arise during drop off. It can also be helpful to set out clothes at night for the next day to build this into a routine. By doing this, the morning may be much smoother and can help lessen school anxiety.</a:t>
            </a:r>
          </a:p>
          <a:p>
            <a:r>
              <a:rPr lang="en-GB" sz="2000" b="0" i="0" dirty="0">
                <a:effectLst/>
                <a:latin typeface="-apple-system"/>
              </a:rPr>
              <a:t>Practice opening food items and eating in the same amount of time that school allows. No one wants to have a hungry stomach while learning for several more hours. This will also help parents/guardians see what containers work and what food works best. Remember that your child will have a snack at -----and eat their lunch at 11:45 a.m. each day.</a:t>
            </a:r>
          </a:p>
          <a:p>
            <a:endParaRPr lang="en-AU" sz="1300" dirty="0"/>
          </a:p>
        </p:txBody>
      </p:sp>
      <p:pic>
        <p:nvPicPr>
          <p:cNvPr id="11266" name="Picture 2" descr="Free Printable Kids Daily Routine Checklist - Little Mager House | Daily  routine chart for kids, Kids routine chart, Daily routine kids">
            <a:extLst>
              <a:ext uri="{FF2B5EF4-FFF2-40B4-BE49-F238E27FC236}">
                <a16:creationId xmlns:a16="http://schemas.microsoft.com/office/drawing/2014/main" id="{59EF41A2-BB53-4E56-9607-1244AA426B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77" t="11117" r="4166"/>
          <a:stretch/>
        </p:blipFill>
        <p:spPr bwMode="auto">
          <a:xfrm>
            <a:off x="867676" y="2095073"/>
            <a:ext cx="2796930" cy="417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6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0C2986-F580-465B-8E78-B1B8A9DD213A}"/>
              </a:ext>
            </a:extLst>
          </p:cNvPr>
          <p:cNvSpPr>
            <a:spLocks noGrp="1"/>
          </p:cNvSpPr>
          <p:nvPr>
            <p:ph type="title"/>
          </p:nvPr>
        </p:nvSpPr>
        <p:spPr>
          <a:xfrm>
            <a:off x="826396" y="586855"/>
            <a:ext cx="4230100" cy="3387497"/>
          </a:xfrm>
        </p:spPr>
        <p:txBody>
          <a:bodyPr anchor="b">
            <a:normAutofit/>
          </a:bodyPr>
          <a:lstStyle/>
          <a:p>
            <a:pPr algn="r"/>
            <a:r>
              <a:rPr lang="en-AU" sz="3700" b="1">
                <a:solidFill>
                  <a:srgbClr val="FFFFFF"/>
                </a:solidFill>
              </a:rPr>
              <a:t>How the school can support your child if they are experiencing anxiety during their transition to school?</a:t>
            </a:r>
            <a:br>
              <a:rPr lang="en-AU" sz="3700">
                <a:solidFill>
                  <a:srgbClr val="FFFFFF"/>
                </a:solidFill>
              </a:rPr>
            </a:br>
            <a:endParaRPr lang="en-AU" sz="3700">
              <a:solidFill>
                <a:srgbClr val="FFFFFF"/>
              </a:solidFill>
            </a:endParaRPr>
          </a:p>
        </p:txBody>
      </p:sp>
      <p:sp>
        <p:nvSpPr>
          <p:cNvPr id="3" name="Content Placeholder 2">
            <a:extLst>
              <a:ext uri="{FF2B5EF4-FFF2-40B4-BE49-F238E27FC236}">
                <a16:creationId xmlns:a16="http://schemas.microsoft.com/office/drawing/2014/main" id="{9C9DCB58-2738-463A-A4E8-DBC07DBF5439}"/>
              </a:ext>
            </a:extLst>
          </p:cNvPr>
          <p:cNvSpPr>
            <a:spLocks noGrp="1"/>
          </p:cNvSpPr>
          <p:nvPr>
            <p:ph idx="1"/>
          </p:nvPr>
        </p:nvSpPr>
        <p:spPr>
          <a:xfrm>
            <a:off x="5994964" y="1201328"/>
            <a:ext cx="5736356" cy="5546047"/>
          </a:xfrm>
        </p:spPr>
        <p:txBody>
          <a:bodyPr anchor="ctr">
            <a:normAutofit/>
          </a:bodyPr>
          <a:lstStyle/>
          <a:p>
            <a:r>
              <a:rPr lang="en-AU" sz="1700" dirty="0"/>
              <a:t>Each case will be individual and require an </a:t>
            </a:r>
            <a:r>
              <a:rPr lang="en-AU" sz="1700" dirty="0" err="1"/>
              <a:t>indivualised</a:t>
            </a:r>
            <a:r>
              <a:rPr lang="en-AU" sz="1700" dirty="0"/>
              <a:t> approach.</a:t>
            </a:r>
          </a:p>
          <a:p>
            <a:r>
              <a:rPr lang="en-AU" sz="1700" dirty="0"/>
              <a:t>Your child’s classroom teacher is the most important person in this process. It is important that we help your child to make a connection with their teacher and begin to develop a relationship with them where they see them as a person to trust.</a:t>
            </a:r>
          </a:p>
          <a:p>
            <a:r>
              <a:rPr lang="en-AU" sz="1700" dirty="0"/>
              <a:t>An individual plan may be developed with steps outlined on strategies and supports which will be put in place to support your child. This will be done through a support group meeting with their teacher/s, parent/s and wellbeing teacher.</a:t>
            </a:r>
          </a:p>
          <a:p>
            <a:r>
              <a:rPr lang="en-AU" sz="1700" dirty="0"/>
              <a:t>Outside agencies who already are supporting your child will be contacted for advice and support. </a:t>
            </a:r>
            <a:r>
              <a:rPr lang="en-AU" sz="1700" dirty="0" err="1"/>
              <a:t>Eg</a:t>
            </a:r>
            <a:r>
              <a:rPr lang="en-AU" sz="1700" dirty="0"/>
              <a:t>: OT, Speech therapist.</a:t>
            </a:r>
          </a:p>
          <a:p>
            <a:r>
              <a:rPr lang="en-AU" sz="1700" dirty="0"/>
              <a:t>Recommendation for referral to specialist services will be made if that is deemed as an appropriate step to take.</a:t>
            </a:r>
          </a:p>
          <a:p>
            <a:endParaRPr lang="en-AU" sz="1700" dirty="0"/>
          </a:p>
          <a:p>
            <a:endParaRPr lang="en-AU" sz="1700" dirty="0"/>
          </a:p>
          <a:p>
            <a:endParaRPr lang="en-AU" sz="1700" dirty="0"/>
          </a:p>
          <a:p>
            <a:pPr marL="0" indent="0">
              <a:buNone/>
            </a:pPr>
            <a:endParaRPr lang="en-AU" sz="1700" dirty="0"/>
          </a:p>
          <a:p>
            <a:endParaRPr lang="en-AU" sz="1700" dirty="0"/>
          </a:p>
        </p:txBody>
      </p:sp>
    </p:spTree>
    <p:extLst>
      <p:ext uri="{BB962C8B-B14F-4D97-AF65-F5344CB8AC3E}">
        <p14:creationId xmlns:p14="http://schemas.microsoft.com/office/powerpoint/2010/main" val="211291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781A2D-1BA3-4969-8218-14452FEE62A8}"/>
              </a:ext>
            </a:extLst>
          </p:cNvPr>
          <p:cNvSpPr>
            <a:spLocks noGrp="1"/>
          </p:cNvSpPr>
          <p:nvPr>
            <p:ph type="title"/>
          </p:nvPr>
        </p:nvSpPr>
        <p:spPr>
          <a:xfrm>
            <a:off x="832385" y="323206"/>
            <a:ext cx="9322088" cy="1331573"/>
          </a:xfrm>
        </p:spPr>
        <p:txBody>
          <a:bodyPr anchor="t">
            <a:normAutofit fontScale="90000"/>
          </a:bodyPr>
          <a:lstStyle/>
          <a:p>
            <a:r>
              <a:rPr lang="en-AU" sz="4000" dirty="0">
                <a:solidFill>
                  <a:srgbClr val="FFFFFF"/>
                </a:solidFill>
              </a:rPr>
              <a:t>Overview</a:t>
            </a:r>
            <a:br>
              <a:rPr lang="en-AU" sz="4000" dirty="0">
                <a:solidFill>
                  <a:srgbClr val="FFFFFF"/>
                </a:solidFill>
              </a:rPr>
            </a:br>
            <a:br>
              <a:rPr lang="en-AU" sz="3200" dirty="0">
                <a:solidFill>
                  <a:srgbClr val="FFFFFF"/>
                </a:solidFill>
              </a:rPr>
            </a:br>
            <a:r>
              <a:rPr lang="en-AU" sz="2200" dirty="0">
                <a:solidFill>
                  <a:srgbClr val="FFFFFF"/>
                </a:solidFill>
              </a:rPr>
              <a:t>Developing relationships - Your child will spend an hour with their teacher before beginning school. This will give them time to get to know their teacher and their teacher to know them. Think of taking something with them on that day that will let their teacher know something special about them.</a:t>
            </a:r>
            <a:br>
              <a:rPr lang="en-AU" sz="2200" dirty="0">
                <a:solidFill>
                  <a:srgbClr val="FFFFFF"/>
                </a:solidFill>
              </a:rPr>
            </a:br>
            <a:br>
              <a:rPr lang="en-AU" sz="2200" dirty="0">
                <a:solidFill>
                  <a:srgbClr val="FFFFFF"/>
                </a:solidFill>
              </a:rPr>
            </a:br>
            <a:endParaRPr lang="en-AU" sz="2200" dirty="0">
              <a:solidFill>
                <a:srgbClr val="FFFFFF"/>
              </a:solidFill>
            </a:endParaRPr>
          </a:p>
        </p:txBody>
      </p:sp>
      <p:sp>
        <p:nvSpPr>
          <p:cNvPr id="3" name="Content Placeholder 2">
            <a:extLst>
              <a:ext uri="{FF2B5EF4-FFF2-40B4-BE49-F238E27FC236}">
                <a16:creationId xmlns:a16="http://schemas.microsoft.com/office/drawing/2014/main" id="{5D80FEFC-F09D-4157-85BA-900F5E6A1D0F}"/>
              </a:ext>
            </a:extLst>
          </p:cNvPr>
          <p:cNvSpPr>
            <a:spLocks noGrp="1"/>
          </p:cNvSpPr>
          <p:nvPr>
            <p:ph sz="half" idx="1"/>
          </p:nvPr>
        </p:nvSpPr>
        <p:spPr>
          <a:xfrm>
            <a:off x="944213" y="2529421"/>
            <a:ext cx="3421958" cy="4501127"/>
          </a:xfrm>
        </p:spPr>
        <p:txBody>
          <a:bodyPr>
            <a:normAutofit lnSpcReduction="10000"/>
          </a:bodyPr>
          <a:lstStyle/>
          <a:p>
            <a:r>
              <a:rPr lang="en-AU" sz="2000" b="1" dirty="0"/>
              <a:t>Supporting your child on the way to school</a:t>
            </a:r>
          </a:p>
          <a:p>
            <a:r>
              <a:rPr lang="en-AU" sz="2000" dirty="0"/>
              <a:t>Established morning routine</a:t>
            </a:r>
          </a:p>
          <a:p>
            <a:r>
              <a:rPr lang="en-AU" sz="2000" dirty="0"/>
              <a:t>Follow their lead – First, Next, Then chart</a:t>
            </a:r>
          </a:p>
          <a:p>
            <a:r>
              <a:rPr lang="en-AU" sz="2000" dirty="0"/>
              <a:t>Calm beginning –be prepared</a:t>
            </a:r>
          </a:p>
          <a:p>
            <a:r>
              <a:rPr lang="en-AU" sz="2000" dirty="0"/>
              <a:t>Morning play before going into class</a:t>
            </a:r>
          </a:p>
          <a:p>
            <a:endParaRPr lang="en-AU" sz="2000" dirty="0"/>
          </a:p>
          <a:p>
            <a:endParaRPr lang="en-AU" sz="2000" dirty="0"/>
          </a:p>
          <a:p>
            <a:r>
              <a:rPr lang="en-AU" sz="2000" dirty="0"/>
              <a:t>All these ideas are helpful even if your child is attending OHSC</a:t>
            </a:r>
          </a:p>
        </p:txBody>
      </p:sp>
      <p:sp>
        <p:nvSpPr>
          <p:cNvPr id="4" name="Content Placeholder 3">
            <a:extLst>
              <a:ext uri="{FF2B5EF4-FFF2-40B4-BE49-F238E27FC236}">
                <a16:creationId xmlns:a16="http://schemas.microsoft.com/office/drawing/2014/main" id="{C6CE3507-5474-46D7-BC21-F9B2131B9E6F}"/>
              </a:ext>
            </a:extLst>
          </p:cNvPr>
          <p:cNvSpPr>
            <a:spLocks noGrp="1"/>
          </p:cNvSpPr>
          <p:nvPr>
            <p:ph sz="half" idx="2"/>
          </p:nvPr>
        </p:nvSpPr>
        <p:spPr>
          <a:xfrm>
            <a:off x="5939393" y="2529422"/>
            <a:ext cx="4370798" cy="4501127"/>
          </a:xfrm>
        </p:spPr>
        <p:txBody>
          <a:bodyPr>
            <a:normAutofit lnSpcReduction="10000"/>
          </a:bodyPr>
          <a:lstStyle/>
          <a:p>
            <a:r>
              <a:rPr lang="en-AU" sz="2000" b="1" dirty="0"/>
              <a:t>Supporting your child after school</a:t>
            </a:r>
          </a:p>
          <a:p>
            <a:r>
              <a:rPr lang="en-AU" sz="2000" dirty="0"/>
              <a:t>Calm down box in car</a:t>
            </a:r>
          </a:p>
          <a:p>
            <a:r>
              <a:rPr lang="en-AU" sz="2000" dirty="0"/>
              <a:t>Favourite snack</a:t>
            </a:r>
          </a:p>
          <a:p>
            <a:r>
              <a:rPr lang="en-AU" sz="2000" dirty="0"/>
              <a:t>Walk or ride home –stop at park for play</a:t>
            </a:r>
          </a:p>
          <a:p>
            <a:r>
              <a:rPr lang="en-AU" sz="2000" dirty="0"/>
              <a:t>Read story or play favourite game</a:t>
            </a:r>
          </a:p>
          <a:p>
            <a:r>
              <a:rPr lang="en-AU" sz="2000" dirty="0"/>
              <a:t>Wait until they are ready to talk about their day</a:t>
            </a:r>
          </a:p>
          <a:p>
            <a:r>
              <a:rPr lang="en-AU" sz="2000" dirty="0"/>
              <a:t>Limit after school activities</a:t>
            </a:r>
          </a:p>
          <a:p>
            <a:r>
              <a:rPr lang="en-AU" sz="2000" dirty="0"/>
              <a:t>Be mindful of them sometimes feeling too tired to share their day straight away</a:t>
            </a:r>
          </a:p>
          <a:p>
            <a:endParaRPr lang="en-AU" sz="2000" dirty="0"/>
          </a:p>
        </p:txBody>
      </p:sp>
    </p:spTree>
    <p:extLst>
      <p:ext uri="{BB962C8B-B14F-4D97-AF65-F5344CB8AC3E}">
        <p14:creationId xmlns:p14="http://schemas.microsoft.com/office/powerpoint/2010/main" val="104775615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97426F75-0C0D-44C8-A7E8-68411460BE60}"/>
              </a:ext>
            </a:extLst>
          </p:cNvPr>
          <p:cNvSpPr>
            <a:spLocks noGrp="1"/>
          </p:cNvSpPr>
          <p:nvPr>
            <p:ph type="subTitle" idx="1"/>
          </p:nvPr>
        </p:nvSpPr>
        <p:spPr>
          <a:xfrm>
            <a:off x="747708" y="835537"/>
            <a:ext cx="10005951" cy="3358776"/>
          </a:xfrm>
        </p:spPr>
        <p:txBody>
          <a:bodyPr anchor="ctr">
            <a:normAutofit/>
          </a:bodyPr>
          <a:lstStyle/>
          <a:p>
            <a:pPr marL="0" indent="0" algn="l">
              <a:buNone/>
            </a:pPr>
            <a:r>
              <a:rPr lang="en-GB" sz="1800" b="1" i="0">
                <a:solidFill>
                  <a:schemeClr val="bg1"/>
                </a:solidFill>
                <a:effectLst/>
                <a:latin typeface="VIC-Bold"/>
              </a:rPr>
              <a:t>The first year of school</a:t>
            </a:r>
          </a:p>
          <a:p>
            <a:pPr algn="l">
              <a:buFont typeface="Arial" panose="020B0604020202020204" pitchFamily="34" charset="0"/>
              <a:buChar char="•"/>
            </a:pPr>
            <a:r>
              <a:rPr lang="en-GB" sz="1800" b="0" i="0">
                <a:solidFill>
                  <a:schemeClr val="bg1"/>
                </a:solidFill>
                <a:effectLst/>
                <a:latin typeface="VIC-Regular"/>
              </a:rPr>
              <a:t>Find out about what your child is learning at school. By doing this, you can support your child’s learning and find out how your child is adjusting to school.</a:t>
            </a:r>
          </a:p>
          <a:p>
            <a:pPr algn="l">
              <a:buFont typeface="Arial" panose="020B0604020202020204" pitchFamily="34" charset="0"/>
              <a:buChar char="•"/>
            </a:pPr>
            <a:r>
              <a:rPr lang="en-GB" sz="1800" b="0" i="0">
                <a:solidFill>
                  <a:schemeClr val="bg1"/>
                </a:solidFill>
                <a:effectLst/>
                <a:latin typeface="VIC-Regular"/>
              </a:rPr>
              <a:t>If your child is having difficulty at school, talk to their teacher</a:t>
            </a:r>
            <a:r>
              <a:rPr lang="en-GB" sz="1800">
                <a:solidFill>
                  <a:schemeClr val="bg1"/>
                </a:solidFill>
                <a:latin typeface="VIC-Regular"/>
              </a:rPr>
              <a:t> or</a:t>
            </a:r>
            <a:r>
              <a:rPr lang="en-GB" sz="1800" b="0" i="0">
                <a:solidFill>
                  <a:schemeClr val="bg1"/>
                </a:solidFill>
                <a:effectLst/>
                <a:latin typeface="VIC-Regular"/>
              </a:rPr>
              <a:t> school wellbeing support staff. Your child can also say what they think might help them.</a:t>
            </a:r>
          </a:p>
          <a:p>
            <a:pPr algn="l">
              <a:buFont typeface="Arial" panose="020B0604020202020204" pitchFamily="34" charset="0"/>
              <a:buChar char="•"/>
            </a:pPr>
            <a:r>
              <a:rPr lang="en-GB" sz="1800">
                <a:solidFill>
                  <a:schemeClr val="bg1"/>
                </a:solidFill>
                <a:latin typeface="VIC-Regular"/>
              </a:rPr>
              <a:t>T</a:t>
            </a:r>
            <a:r>
              <a:rPr lang="en-GB" sz="1800" b="0" i="0">
                <a:solidFill>
                  <a:schemeClr val="bg1"/>
                </a:solidFill>
                <a:effectLst/>
                <a:latin typeface="VIC-Regular"/>
              </a:rPr>
              <a:t>alking to your child about school. Ask them about their new experiences, what they like and what they find hard.</a:t>
            </a:r>
          </a:p>
          <a:p>
            <a:pPr algn="l">
              <a:buFont typeface="Arial" panose="020B0604020202020204" pitchFamily="34" charset="0"/>
              <a:buChar char="•"/>
            </a:pPr>
            <a:r>
              <a:rPr lang="en-GB" sz="1800" b="0" i="0">
                <a:solidFill>
                  <a:schemeClr val="bg1"/>
                </a:solidFill>
                <a:effectLst/>
                <a:latin typeface="VIC-Regular"/>
              </a:rPr>
              <a:t>Share feedback about your child’s experience of starting school with the school.</a:t>
            </a:r>
          </a:p>
          <a:p>
            <a:pPr algn="l">
              <a:buFont typeface="Arial" panose="020B0604020202020204" pitchFamily="34" charset="0"/>
              <a:buChar char="•"/>
            </a:pPr>
            <a:r>
              <a:rPr lang="en-GB" sz="1800" b="0" i="0">
                <a:solidFill>
                  <a:schemeClr val="bg1"/>
                </a:solidFill>
                <a:effectLst/>
                <a:latin typeface="VIC-Regular"/>
              </a:rPr>
              <a:t>Organise time for your child and their new friends to play together outside of school.</a:t>
            </a:r>
          </a:p>
          <a:p>
            <a:pPr algn="l"/>
            <a:endParaRPr lang="en-AU" sz="800" dirty="0"/>
          </a:p>
        </p:txBody>
      </p:sp>
      <p:pic>
        <p:nvPicPr>
          <p:cNvPr id="6" name="Picture 5" descr="A group of children in school uniforms holding hands&#10;&#10;Description automatically generated">
            <a:extLst>
              <a:ext uri="{FF2B5EF4-FFF2-40B4-BE49-F238E27FC236}">
                <a16:creationId xmlns:a16="http://schemas.microsoft.com/office/drawing/2014/main" id="{AB638226-5505-7F87-374E-F45DCCFE7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878" y="3943568"/>
            <a:ext cx="5507972" cy="3285493"/>
          </a:xfrm>
          <a:prstGeom prst="rect">
            <a:avLst/>
          </a:prstGeom>
        </p:spPr>
      </p:pic>
    </p:spTree>
    <p:extLst>
      <p:ext uri="{BB962C8B-B14F-4D97-AF65-F5344CB8AC3E}">
        <p14:creationId xmlns:p14="http://schemas.microsoft.com/office/powerpoint/2010/main" val="368693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2" name="Rectangle 41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6" name="Freeform: Shape 41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3D70AC-370B-4072-A427-0DB1EBCEFB3A}"/>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3100" b="1" kern="1200" dirty="0">
                <a:solidFill>
                  <a:srgbClr val="FFFFFF"/>
                </a:solidFill>
                <a:latin typeface="+mj-lt"/>
                <a:ea typeface="+mj-ea"/>
                <a:cs typeface="+mj-cs"/>
              </a:rPr>
              <a:t>Celebrate their first day at </a:t>
            </a:r>
            <a:r>
              <a:rPr lang="en-US" sz="3100" b="1" dirty="0">
                <a:solidFill>
                  <a:srgbClr val="FFFFFF"/>
                </a:solidFill>
              </a:rPr>
              <a:t>school</a:t>
            </a:r>
            <a:br>
              <a:rPr lang="en-US" sz="3100" b="1" dirty="0">
                <a:solidFill>
                  <a:srgbClr val="FFFFFF"/>
                </a:solidFill>
              </a:rPr>
            </a:br>
            <a:br>
              <a:rPr lang="en-US" sz="1900" b="1" dirty="0">
                <a:solidFill>
                  <a:srgbClr val="FFFFFF"/>
                </a:solidFill>
              </a:rPr>
            </a:br>
            <a:r>
              <a:rPr lang="en-US" sz="1900" b="1" kern="1200" dirty="0">
                <a:solidFill>
                  <a:srgbClr val="FFFFFF"/>
                </a:solidFill>
                <a:latin typeface="+mj-lt"/>
                <a:ea typeface="+mj-ea"/>
                <a:cs typeface="+mj-cs"/>
              </a:rPr>
              <a:t>Have family and friends share their </a:t>
            </a:r>
            <a:r>
              <a:rPr lang="en-US" sz="1900" b="1" kern="1200" dirty="0" err="1">
                <a:solidFill>
                  <a:srgbClr val="FFFFFF"/>
                </a:solidFill>
                <a:latin typeface="+mj-lt"/>
                <a:ea typeface="+mj-ea"/>
                <a:cs typeface="+mj-cs"/>
              </a:rPr>
              <a:t>expierences</a:t>
            </a:r>
            <a:r>
              <a:rPr lang="en-US" sz="1900" b="1" kern="1200" dirty="0">
                <a:solidFill>
                  <a:srgbClr val="FFFFFF"/>
                </a:solidFill>
                <a:latin typeface="+mj-lt"/>
                <a:ea typeface="+mj-ea"/>
                <a:cs typeface="+mj-cs"/>
              </a:rPr>
              <a:t> on their first day at school with your family.</a:t>
            </a:r>
            <a:br>
              <a:rPr lang="en-US" sz="1900" b="1" kern="1200" dirty="0">
                <a:solidFill>
                  <a:srgbClr val="FFFFFF"/>
                </a:solidFill>
                <a:latin typeface="+mj-lt"/>
                <a:ea typeface="+mj-ea"/>
                <a:cs typeface="+mj-cs"/>
              </a:rPr>
            </a:br>
            <a:r>
              <a:rPr lang="en-US" sz="1900" b="1" kern="1200" dirty="0">
                <a:solidFill>
                  <a:srgbClr val="FFFFFF"/>
                </a:solidFill>
                <a:latin typeface="+mj-lt"/>
                <a:ea typeface="+mj-ea"/>
                <a:cs typeface="+mj-cs"/>
              </a:rPr>
              <a:t> </a:t>
            </a:r>
            <a:br>
              <a:rPr lang="en-US" sz="1900" b="1" kern="1200" dirty="0">
                <a:solidFill>
                  <a:srgbClr val="FFFFFF"/>
                </a:solidFill>
                <a:latin typeface="+mj-lt"/>
                <a:ea typeface="+mj-ea"/>
                <a:cs typeface="+mj-cs"/>
              </a:rPr>
            </a:br>
            <a:r>
              <a:rPr lang="en-US" sz="1900" b="1" kern="1200" dirty="0">
                <a:solidFill>
                  <a:srgbClr val="FFFFFF"/>
                </a:solidFill>
                <a:latin typeface="+mj-lt"/>
                <a:ea typeface="+mj-ea"/>
                <a:cs typeface="+mj-cs"/>
              </a:rPr>
              <a:t>Have them send messages to your child telling them how excited they are for them and that they are waiting to hear about their experiences.</a:t>
            </a:r>
          </a:p>
        </p:txBody>
      </p:sp>
      <p:pic>
        <p:nvPicPr>
          <p:cNvPr id="4098" name="Picture 2" descr="First Day of School Sign Reversible – My Family Rulers">
            <a:extLst>
              <a:ext uri="{FF2B5EF4-FFF2-40B4-BE49-F238E27FC236}">
                <a16:creationId xmlns:a16="http://schemas.microsoft.com/office/drawing/2014/main" id="{15BE2F12-8B66-47B6-8AE1-3F6C0ECA42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53510" y="467208"/>
            <a:ext cx="5923584"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3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2A7B3-577A-453E-AFA3-22E74DA840C5}"/>
              </a:ext>
            </a:extLst>
          </p:cNvPr>
          <p:cNvSpPr>
            <a:spLocks noGrp="1"/>
          </p:cNvSpPr>
          <p:nvPr>
            <p:ph type="title"/>
          </p:nvPr>
        </p:nvSpPr>
        <p:spPr>
          <a:xfrm>
            <a:off x="992206" y="1608667"/>
            <a:ext cx="2823275" cy="4501127"/>
          </a:xfrm>
        </p:spPr>
        <p:txBody>
          <a:bodyPr anchor="t">
            <a:normAutofit/>
          </a:bodyPr>
          <a:lstStyle/>
          <a:p>
            <a:pPr algn="r"/>
            <a:r>
              <a:rPr lang="en-AU" sz="3200">
                <a:solidFill>
                  <a:srgbClr val="FFFFFF"/>
                </a:solidFill>
              </a:rPr>
              <a:t>Resources:</a:t>
            </a:r>
          </a:p>
        </p:txBody>
      </p:sp>
      <p:sp>
        <p:nvSpPr>
          <p:cNvPr id="4" name="Content Placeholder 3">
            <a:extLst>
              <a:ext uri="{FF2B5EF4-FFF2-40B4-BE49-F238E27FC236}">
                <a16:creationId xmlns:a16="http://schemas.microsoft.com/office/drawing/2014/main" id="{7DBEDF1D-784B-4077-9A35-5CC5767E12B3}"/>
              </a:ext>
            </a:extLst>
          </p:cNvPr>
          <p:cNvSpPr>
            <a:spLocks noGrp="1"/>
          </p:cNvSpPr>
          <p:nvPr>
            <p:ph sz="half" idx="2"/>
          </p:nvPr>
        </p:nvSpPr>
        <p:spPr>
          <a:xfrm>
            <a:off x="4547698" y="1607196"/>
            <a:ext cx="3421957" cy="2713014"/>
          </a:xfrm>
        </p:spPr>
        <p:txBody>
          <a:bodyPr>
            <a:normAutofit/>
          </a:bodyPr>
          <a:lstStyle/>
          <a:p>
            <a:pPr marL="0" indent="0">
              <a:buNone/>
            </a:pPr>
            <a:r>
              <a:rPr lang="en-AU" sz="2000" dirty="0"/>
              <a:t>Information for families:</a:t>
            </a:r>
          </a:p>
          <a:p>
            <a:r>
              <a:rPr lang="en-AU" sz="2000" dirty="0" err="1"/>
              <a:t>KidsMattter</a:t>
            </a:r>
            <a:endParaRPr lang="en-AU" sz="2000" dirty="0"/>
          </a:p>
          <a:p>
            <a:r>
              <a:rPr lang="en-AU" sz="2000" dirty="0"/>
              <a:t>Kids Helpline</a:t>
            </a:r>
          </a:p>
          <a:p>
            <a:r>
              <a:rPr lang="en-AU" sz="2000" dirty="0"/>
              <a:t>Parents </a:t>
            </a:r>
            <a:r>
              <a:rPr lang="en-AU" sz="2000"/>
              <a:t>Helpline </a:t>
            </a:r>
          </a:p>
          <a:p>
            <a:r>
              <a:rPr lang="en-AU" sz="2000"/>
              <a:t>Education </a:t>
            </a:r>
            <a:r>
              <a:rPr lang="en-AU" sz="2000" dirty="0"/>
              <a:t>department website</a:t>
            </a:r>
          </a:p>
          <a:p>
            <a:r>
              <a:rPr lang="en-AU" sz="2000" dirty="0"/>
              <a:t>RCH website</a:t>
            </a:r>
          </a:p>
          <a:p>
            <a:endParaRPr lang="en-AU" sz="2000" dirty="0"/>
          </a:p>
        </p:txBody>
      </p:sp>
    </p:spTree>
    <p:extLst>
      <p:ext uri="{BB962C8B-B14F-4D97-AF65-F5344CB8AC3E}">
        <p14:creationId xmlns:p14="http://schemas.microsoft.com/office/powerpoint/2010/main" val="180063682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Starting School video 1: Thinking about transition to school">
            <a:hlinkClick r:id="" action="ppaction://media"/>
            <a:extLst>
              <a:ext uri="{FF2B5EF4-FFF2-40B4-BE49-F238E27FC236}">
                <a16:creationId xmlns:a16="http://schemas.microsoft.com/office/drawing/2014/main" id="{3371C2CF-FE61-48C2-B885-7B23A9BE3232}"/>
              </a:ext>
            </a:extLst>
          </p:cNvPr>
          <p:cNvPicPr>
            <a:picLocks noRot="1" noChangeAspect="1"/>
          </p:cNvPicPr>
          <p:nvPr>
            <a:videoFile r:link="rId1"/>
          </p:nvPr>
        </p:nvPicPr>
        <p:blipFill>
          <a:blip r:embed="rId3"/>
          <a:stretch>
            <a:fillRect/>
          </a:stretch>
        </p:blipFill>
        <p:spPr>
          <a:xfrm>
            <a:off x="697748" y="695740"/>
            <a:ext cx="7822999" cy="4419993"/>
          </a:xfrm>
          <a:prstGeom prst="rect">
            <a:avLst/>
          </a:prstGeom>
        </p:spPr>
      </p:pic>
      <p:sp>
        <p:nvSpPr>
          <p:cNvPr id="3" name="TextBox 2">
            <a:extLst>
              <a:ext uri="{FF2B5EF4-FFF2-40B4-BE49-F238E27FC236}">
                <a16:creationId xmlns:a16="http://schemas.microsoft.com/office/drawing/2014/main" id="{303747EA-E885-4649-B7B3-8FFB515EFAB2}"/>
              </a:ext>
            </a:extLst>
          </p:cNvPr>
          <p:cNvSpPr txBox="1"/>
          <p:nvPr/>
        </p:nvSpPr>
        <p:spPr>
          <a:xfrm>
            <a:off x="2889747" y="4311236"/>
            <a:ext cx="4637488" cy="1753924"/>
          </a:xfrm>
          <a:prstGeom prst="rect">
            <a:avLst/>
          </a:prstGeom>
        </p:spPr>
        <p:txBody>
          <a:bodyPr vert="horz" lIns="91440" tIns="45720" rIns="91440" bIns="45720" rtlCol="0" anchor="t">
            <a:normAutofit fontScale="85000" lnSpcReduction="20000"/>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Kidsmatter</a:t>
            </a:r>
            <a:endParaRPr lang="en-US" sz="2000" dirty="0"/>
          </a:p>
          <a:p>
            <a:pPr indent="-228600">
              <a:lnSpc>
                <a:spcPct val="90000"/>
              </a:lnSpc>
              <a:spcAft>
                <a:spcPts val="600"/>
              </a:spcAft>
              <a:buFont typeface="Arial" panose="020B0604020202020204" pitchFamily="34" charset="0"/>
              <a:buChar char="•"/>
            </a:pPr>
            <a:r>
              <a:rPr lang="en-US" sz="2000" dirty="0"/>
              <a:t>https://www.youtube.com/watch?v=UcINGGuysBE</a:t>
            </a:r>
          </a:p>
        </p:txBody>
      </p:sp>
    </p:spTree>
    <p:extLst>
      <p:ext uri="{BB962C8B-B14F-4D97-AF65-F5344CB8AC3E}">
        <p14:creationId xmlns:p14="http://schemas.microsoft.com/office/powerpoint/2010/main" val="250253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45" name="Rectangle 3244">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796C4-868F-4F35-B37F-EEB37ACA5727}"/>
              </a:ext>
            </a:extLst>
          </p:cNvPr>
          <p:cNvSpPr>
            <a:spLocks noGrp="1"/>
          </p:cNvSpPr>
          <p:nvPr>
            <p:ph type="title"/>
          </p:nvPr>
        </p:nvSpPr>
        <p:spPr>
          <a:xfrm>
            <a:off x="871393" y="4896632"/>
            <a:ext cx="6318649" cy="1454051"/>
          </a:xfrm>
        </p:spPr>
        <p:txBody>
          <a:bodyPr anchor="b">
            <a:normAutofit/>
          </a:bodyPr>
          <a:lstStyle/>
          <a:p>
            <a:pPr marL="0" indent="0"/>
            <a:r>
              <a:rPr lang="en-AU" sz="2300" b="1" dirty="0">
                <a:solidFill>
                  <a:schemeClr val="tx2"/>
                </a:solidFill>
                <a:latin typeface="+mn-lt"/>
              </a:rPr>
              <a:t>Can you remember your first day at school?</a:t>
            </a:r>
            <a:br>
              <a:rPr lang="en-AU" sz="2300" b="1" dirty="0">
                <a:solidFill>
                  <a:schemeClr val="tx2"/>
                </a:solidFill>
                <a:latin typeface="+mn-lt"/>
              </a:rPr>
            </a:br>
            <a:r>
              <a:rPr lang="en-AU" sz="2300" b="1" dirty="0">
                <a:solidFill>
                  <a:schemeClr val="tx2"/>
                </a:solidFill>
                <a:latin typeface="+mn-lt"/>
              </a:rPr>
              <a:t>Write down ten words to describe your first day/year.</a:t>
            </a:r>
            <a:br>
              <a:rPr lang="en-AU" sz="2300" dirty="0">
                <a:solidFill>
                  <a:schemeClr val="tx2"/>
                </a:solidFill>
              </a:rPr>
            </a:br>
            <a:endParaRPr lang="en-AU" sz="2300" dirty="0">
              <a:solidFill>
                <a:schemeClr val="tx2"/>
              </a:solidFill>
            </a:endParaRPr>
          </a:p>
        </p:txBody>
      </p:sp>
      <p:grpSp>
        <p:nvGrpSpPr>
          <p:cNvPr id="3247" name="Group 3246">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3248" name="Freeform: Shape 3247">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9" name="Freeform: Shape 3248">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Freeform: Shape 3249">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51" name="Freeform: Shape 3250">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1B879D2F-1013-921E-9BD9-40AD83C96334}"/>
              </a:ext>
            </a:extLst>
          </p:cNvPr>
          <p:cNvPicPr>
            <a:picLocks noChangeAspect="1"/>
          </p:cNvPicPr>
          <p:nvPr/>
        </p:nvPicPr>
        <p:blipFill>
          <a:blip r:embed="rId2"/>
          <a:stretch>
            <a:fillRect/>
          </a:stretch>
        </p:blipFill>
        <p:spPr>
          <a:xfrm>
            <a:off x="8145726" y="451945"/>
            <a:ext cx="3606378" cy="1906317"/>
          </a:xfrm>
          <a:prstGeom prst="rect">
            <a:avLst/>
          </a:prstGeom>
        </p:spPr>
      </p:pic>
      <p:sp>
        <p:nvSpPr>
          <p:cNvPr id="3168" name="Content Placeholder 3">
            <a:extLst>
              <a:ext uri="{FF2B5EF4-FFF2-40B4-BE49-F238E27FC236}">
                <a16:creationId xmlns:a16="http://schemas.microsoft.com/office/drawing/2014/main" id="{766F0A47-ACCB-4C99-8CD1-DD7ED17CF103}"/>
              </a:ext>
            </a:extLst>
          </p:cNvPr>
          <p:cNvSpPr>
            <a:spLocks noGrp="1"/>
          </p:cNvSpPr>
          <p:nvPr>
            <p:ph idx="1"/>
          </p:nvPr>
        </p:nvSpPr>
        <p:spPr>
          <a:xfrm>
            <a:off x="848214" y="693330"/>
            <a:ext cx="6100935" cy="4710619"/>
          </a:xfrm>
        </p:spPr>
        <p:txBody>
          <a:bodyPr anchor="ctr">
            <a:normAutofit/>
          </a:bodyPr>
          <a:lstStyle/>
          <a:p>
            <a:pPr marL="0" indent="0">
              <a:buNone/>
            </a:pPr>
            <a:r>
              <a:rPr lang="en-GB" sz="2000" b="0" i="0" dirty="0">
                <a:solidFill>
                  <a:schemeClr val="tx2"/>
                </a:solidFill>
                <a:effectLst/>
              </a:rPr>
              <a:t>Starting school is an important event for children and their families and a positive experience can set the tone for the rest of their school experience.</a:t>
            </a:r>
          </a:p>
          <a:p>
            <a:pPr marL="0" indent="0">
              <a:buNone/>
            </a:pPr>
            <a:r>
              <a:rPr lang="en-GB" sz="2000" dirty="0">
                <a:solidFill>
                  <a:schemeClr val="tx2"/>
                </a:solidFill>
              </a:rPr>
              <a:t>Are you ready for your child to start school?</a:t>
            </a:r>
          </a:p>
          <a:p>
            <a:pPr marL="0" indent="0">
              <a:buNone/>
            </a:pPr>
            <a:r>
              <a:rPr lang="en-GB" sz="2000" dirty="0">
                <a:solidFill>
                  <a:schemeClr val="tx2"/>
                </a:solidFill>
              </a:rPr>
              <a:t>Is your child ready to start school?</a:t>
            </a:r>
          </a:p>
          <a:p>
            <a:pPr marL="0" indent="0">
              <a:buNone/>
            </a:pPr>
            <a:r>
              <a:rPr lang="en-GB" sz="2000" dirty="0">
                <a:solidFill>
                  <a:schemeClr val="tx2"/>
                </a:solidFill>
              </a:rPr>
              <a:t>What information do you need to support you through this period of time?</a:t>
            </a:r>
          </a:p>
          <a:p>
            <a:pPr marL="0" indent="0">
              <a:buNone/>
            </a:pPr>
            <a:r>
              <a:rPr lang="en-GB" sz="2000" dirty="0">
                <a:solidFill>
                  <a:schemeClr val="tx2"/>
                </a:solidFill>
              </a:rPr>
              <a:t>Write down any questions you have and we will revisit them at the end of the session. </a:t>
            </a:r>
          </a:p>
          <a:p>
            <a:pPr marL="0" indent="0">
              <a:buNone/>
            </a:pPr>
            <a:endParaRPr lang="en-GB" sz="1700" dirty="0">
              <a:solidFill>
                <a:schemeClr val="tx2"/>
              </a:solidFill>
              <a:latin typeface="Libre Baskerville"/>
            </a:endParaRPr>
          </a:p>
          <a:p>
            <a:pPr marL="0" indent="0">
              <a:buNone/>
            </a:pPr>
            <a:endParaRPr lang="en-AU" sz="1700" dirty="0">
              <a:solidFill>
                <a:schemeClr val="tx2"/>
              </a:solidFill>
            </a:endParaRPr>
          </a:p>
        </p:txBody>
      </p:sp>
      <p:pic>
        <p:nvPicPr>
          <p:cNvPr id="5" name="Picture 4">
            <a:extLst>
              <a:ext uri="{FF2B5EF4-FFF2-40B4-BE49-F238E27FC236}">
                <a16:creationId xmlns:a16="http://schemas.microsoft.com/office/drawing/2014/main" id="{9489829B-D654-1011-1B80-AE4076EC1911}"/>
              </a:ext>
            </a:extLst>
          </p:cNvPr>
          <p:cNvPicPr>
            <a:picLocks noChangeAspect="1"/>
          </p:cNvPicPr>
          <p:nvPr/>
        </p:nvPicPr>
        <p:blipFill>
          <a:blip r:embed="rId3"/>
          <a:stretch>
            <a:fillRect/>
          </a:stretch>
        </p:blipFill>
        <p:spPr>
          <a:xfrm>
            <a:off x="8086990" y="2382727"/>
            <a:ext cx="3723850" cy="1906317"/>
          </a:xfrm>
          <a:prstGeom prst="rect">
            <a:avLst/>
          </a:prstGeom>
        </p:spPr>
      </p:pic>
      <p:pic>
        <p:nvPicPr>
          <p:cNvPr id="9" name="Picture 8">
            <a:extLst>
              <a:ext uri="{FF2B5EF4-FFF2-40B4-BE49-F238E27FC236}">
                <a16:creationId xmlns:a16="http://schemas.microsoft.com/office/drawing/2014/main" id="{CA9AA69C-68E6-FEFF-BCB3-98333F0F703F}"/>
              </a:ext>
            </a:extLst>
          </p:cNvPr>
          <p:cNvPicPr>
            <a:picLocks noChangeAspect="1"/>
          </p:cNvPicPr>
          <p:nvPr/>
        </p:nvPicPr>
        <p:blipFill>
          <a:blip r:embed="rId4"/>
          <a:stretch>
            <a:fillRect/>
          </a:stretch>
        </p:blipFill>
        <p:spPr>
          <a:xfrm>
            <a:off x="8061435" y="4366521"/>
            <a:ext cx="3774960" cy="1800291"/>
          </a:xfrm>
          <a:prstGeom prst="rect">
            <a:avLst/>
          </a:prstGeom>
        </p:spPr>
      </p:pic>
    </p:spTree>
    <p:extLst>
      <p:ext uri="{BB962C8B-B14F-4D97-AF65-F5344CB8AC3E}">
        <p14:creationId xmlns:p14="http://schemas.microsoft.com/office/powerpoint/2010/main" val="120270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6" name="Rectangle 1030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8" name="Rectangle 1030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81E44-D4BC-4789-80BC-E3855E2C8E0A}"/>
              </a:ext>
            </a:extLst>
          </p:cNvPr>
          <p:cNvSpPr>
            <a:spLocks noGrp="1"/>
          </p:cNvSpPr>
          <p:nvPr>
            <p:ph type="title"/>
          </p:nvPr>
        </p:nvSpPr>
        <p:spPr>
          <a:xfrm>
            <a:off x="525955" y="143302"/>
            <a:ext cx="4766330" cy="1454051"/>
          </a:xfrm>
        </p:spPr>
        <p:txBody>
          <a:bodyPr>
            <a:normAutofit/>
          </a:bodyPr>
          <a:lstStyle/>
          <a:p>
            <a:r>
              <a:rPr lang="en-AU" sz="3600" dirty="0">
                <a:solidFill>
                  <a:schemeClr val="tx2"/>
                </a:solidFill>
              </a:rPr>
              <a:t>I’m Worried </a:t>
            </a:r>
          </a:p>
        </p:txBody>
      </p:sp>
      <p:sp>
        <p:nvSpPr>
          <p:cNvPr id="3" name="Content Placeholder 2">
            <a:extLst>
              <a:ext uri="{FF2B5EF4-FFF2-40B4-BE49-F238E27FC236}">
                <a16:creationId xmlns:a16="http://schemas.microsoft.com/office/drawing/2014/main" id="{66FE7D4C-2DBE-46B9-9C2E-0929C239D027}"/>
              </a:ext>
            </a:extLst>
          </p:cNvPr>
          <p:cNvSpPr>
            <a:spLocks noGrp="1"/>
          </p:cNvSpPr>
          <p:nvPr>
            <p:ph idx="1"/>
          </p:nvPr>
        </p:nvSpPr>
        <p:spPr>
          <a:xfrm>
            <a:off x="381592" y="1509237"/>
            <a:ext cx="7487599" cy="4763069"/>
          </a:xfrm>
        </p:spPr>
        <p:txBody>
          <a:bodyPr anchor="t">
            <a:normAutofit fontScale="92500" lnSpcReduction="20000"/>
          </a:bodyPr>
          <a:lstStyle/>
          <a:p>
            <a:pPr marL="0" indent="0">
              <a:buNone/>
            </a:pPr>
            <a:r>
              <a:rPr lang="en-GB" b="0" i="0" dirty="0">
                <a:solidFill>
                  <a:schemeClr val="tx2"/>
                </a:solidFill>
                <a:effectLst/>
              </a:rPr>
              <a:t>As the first day approaches, listen to your child and their specific concerns. While some students are anxious over a new school and teacher, others are anxious over learning the layout of a new building, going to the toilet or how they will manage the playground with all the ‘big kids’.</a:t>
            </a:r>
            <a:endParaRPr lang="en-GB" dirty="0">
              <a:solidFill>
                <a:schemeClr val="tx2"/>
              </a:solidFill>
            </a:endParaRPr>
          </a:p>
          <a:p>
            <a:pPr marL="0" indent="0">
              <a:buNone/>
            </a:pPr>
            <a:r>
              <a:rPr lang="en-GB" b="0" i="0" dirty="0">
                <a:solidFill>
                  <a:schemeClr val="tx2"/>
                </a:solidFill>
                <a:effectLst/>
              </a:rPr>
              <a:t> Instead of saying “Oh, you’ll be fine!” take some time to talk about the concerns. </a:t>
            </a:r>
          </a:p>
          <a:p>
            <a:pPr marL="0" indent="0">
              <a:buNone/>
            </a:pPr>
            <a:r>
              <a:rPr lang="en-GB" dirty="0">
                <a:solidFill>
                  <a:schemeClr val="tx2"/>
                </a:solidFill>
              </a:rPr>
              <a:t>C</a:t>
            </a:r>
            <a:r>
              <a:rPr lang="en-GB" b="0" i="0" dirty="0">
                <a:solidFill>
                  <a:schemeClr val="tx2"/>
                </a:solidFill>
                <a:effectLst/>
              </a:rPr>
              <a:t>onversations over the fears can take away so many of the anxious feelings. These conversations may need to be repeated during the first few weeks of school while children are still learning routines and getting used to the school environment.</a:t>
            </a:r>
          </a:p>
          <a:p>
            <a:pPr marL="0" indent="0">
              <a:buNone/>
            </a:pPr>
            <a:r>
              <a:rPr lang="en-GB" dirty="0">
                <a:solidFill>
                  <a:schemeClr val="tx2"/>
                </a:solidFill>
              </a:rPr>
              <a:t>Can we turn anxiety into resilience?</a:t>
            </a:r>
            <a:endParaRPr lang="en-GB" b="0" i="0" dirty="0">
              <a:solidFill>
                <a:schemeClr val="tx2"/>
              </a:solidFill>
              <a:effectLst/>
            </a:endParaRPr>
          </a:p>
          <a:p>
            <a:endParaRPr lang="en-AU" sz="1400" dirty="0">
              <a:solidFill>
                <a:schemeClr val="tx2"/>
              </a:solidFill>
            </a:endParaRPr>
          </a:p>
        </p:txBody>
      </p:sp>
      <p:grpSp>
        <p:nvGrpSpPr>
          <p:cNvPr id="10310" name="Group 1030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0311" name="Freeform: Shape 1031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2" name="Freeform: Shape 1031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3" name="Freeform: Shape 1031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4" name="Freeform: Shape 1031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8" descr="That's Another Story: I'M WORRIED by Michael Ian Black &amp; Debbie Ridpath Ohi  – The story of a girl, a flamingo and a very worried potato">
            <a:extLst>
              <a:ext uri="{FF2B5EF4-FFF2-40B4-BE49-F238E27FC236}">
                <a16:creationId xmlns:a16="http://schemas.microsoft.com/office/drawing/2014/main" id="{D92F4BD8-1FB4-4351-9796-30DA2109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9" r="9216"/>
          <a:stretch/>
        </p:blipFill>
        <p:spPr bwMode="auto">
          <a:xfrm>
            <a:off x="8292272" y="1700784"/>
            <a:ext cx="2974471" cy="437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9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54" name="Rectangle 935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5" name="Rectangle 935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1" name="Content Placeholder 9277">
            <a:extLst>
              <a:ext uri="{FF2B5EF4-FFF2-40B4-BE49-F238E27FC236}">
                <a16:creationId xmlns:a16="http://schemas.microsoft.com/office/drawing/2014/main" id="{3644BB24-50CE-9871-5998-B77C22F38C81}"/>
              </a:ext>
            </a:extLst>
          </p:cNvPr>
          <p:cNvSpPr>
            <a:spLocks noGrp="1"/>
          </p:cNvSpPr>
          <p:nvPr>
            <p:ph idx="1"/>
          </p:nvPr>
        </p:nvSpPr>
        <p:spPr>
          <a:xfrm>
            <a:off x="341376" y="296674"/>
            <a:ext cx="7473554" cy="6224920"/>
          </a:xfrm>
        </p:spPr>
        <p:txBody>
          <a:bodyPr anchor="t">
            <a:normAutofit fontScale="55000" lnSpcReduction="20000"/>
          </a:bodyPr>
          <a:lstStyle/>
          <a:p>
            <a:pPr marL="0" indent="0">
              <a:buNone/>
            </a:pPr>
            <a:r>
              <a:rPr lang="en-GB" sz="2900" b="0" i="0" dirty="0">
                <a:solidFill>
                  <a:schemeClr val="tx2"/>
                </a:solidFill>
                <a:effectLst/>
              </a:rPr>
              <a:t>Feeling worried or anxious sometimes is normal. But some children have excessive or repeated fears, worries and anxious feelings that can last for weeks or more. These strong feelings can interfere with typical daily activities, such as going to school or seeing friends, which children may try to avoid. When children’s anxiety is severe or long-lasting it may be an anxiety disorder.</a:t>
            </a:r>
          </a:p>
          <a:p>
            <a:pPr marL="0" indent="0">
              <a:buNone/>
            </a:pPr>
            <a:r>
              <a:rPr lang="en-GB" sz="2900" b="0" i="0" dirty="0">
                <a:solidFill>
                  <a:schemeClr val="tx2"/>
                </a:solidFill>
                <a:effectLst/>
              </a:rPr>
              <a:t>For parents, it can be hard to spot the signs of anxiety as it can show up in a variety of ways. Avoiding a situation that makes your child anxious may seem best, but it can quickly become a pattern that is hard to break.</a:t>
            </a:r>
          </a:p>
          <a:p>
            <a:pPr marL="0" indent="0">
              <a:buNone/>
            </a:pPr>
            <a:r>
              <a:rPr lang="en-GB" sz="2900" b="1" i="0" dirty="0">
                <a:solidFill>
                  <a:schemeClr val="tx2"/>
                </a:solidFill>
                <a:effectLst/>
              </a:rPr>
              <a:t>Common signs and symptoms</a:t>
            </a:r>
          </a:p>
          <a:p>
            <a:pPr>
              <a:buFont typeface="Arial" panose="020B0604020202020204" pitchFamily="34" charset="0"/>
              <a:buChar char="•"/>
            </a:pPr>
            <a:r>
              <a:rPr lang="en-GB" sz="2900" b="0" i="0" dirty="0">
                <a:solidFill>
                  <a:schemeClr val="tx2"/>
                </a:solidFill>
                <a:effectLst/>
              </a:rPr>
              <a:t>Regularly avoiding everyday experiences and situations, such as school, social events, playing, sport, eating or sleeping</a:t>
            </a:r>
          </a:p>
          <a:p>
            <a:pPr>
              <a:buFont typeface="Arial" panose="020B0604020202020204" pitchFamily="34" charset="0"/>
              <a:buChar char="•"/>
            </a:pPr>
            <a:r>
              <a:rPr lang="en-GB" sz="2900" dirty="0">
                <a:solidFill>
                  <a:schemeClr val="tx2"/>
                </a:solidFill>
              </a:rPr>
              <a:t>P</a:t>
            </a:r>
            <a:r>
              <a:rPr lang="en-GB" sz="2900" b="0" i="0" dirty="0">
                <a:solidFill>
                  <a:schemeClr val="tx2"/>
                </a:solidFill>
                <a:effectLst/>
              </a:rPr>
              <a:t>hysical complaints, such as tummy aches and headaches</a:t>
            </a:r>
          </a:p>
          <a:p>
            <a:pPr>
              <a:buFont typeface="Arial" panose="020B0604020202020204" pitchFamily="34" charset="0"/>
              <a:buChar char="•"/>
            </a:pPr>
            <a:r>
              <a:rPr lang="en-GB" sz="2900" b="0" i="0" dirty="0">
                <a:solidFill>
                  <a:schemeClr val="tx2"/>
                </a:solidFill>
                <a:effectLst/>
              </a:rPr>
              <a:t>Sudden emotional or angry outbursts, tantrums or ‘meltdowns’</a:t>
            </a:r>
          </a:p>
          <a:p>
            <a:pPr>
              <a:buFont typeface="Arial" panose="020B0604020202020204" pitchFamily="34" charset="0"/>
              <a:buChar char="•"/>
            </a:pPr>
            <a:r>
              <a:rPr lang="en-GB" sz="2900" b="0" i="0" dirty="0">
                <a:solidFill>
                  <a:schemeClr val="tx2"/>
                </a:solidFill>
                <a:effectLst/>
              </a:rPr>
              <a:t>Difficulty sleeping</a:t>
            </a:r>
          </a:p>
          <a:p>
            <a:pPr>
              <a:buFont typeface="Arial" panose="020B0604020202020204" pitchFamily="34" charset="0"/>
              <a:buChar char="•"/>
            </a:pPr>
            <a:r>
              <a:rPr lang="en-GB" sz="2900" b="0" i="0" dirty="0">
                <a:solidFill>
                  <a:schemeClr val="tx2"/>
                </a:solidFill>
                <a:effectLst/>
              </a:rPr>
              <a:t>Changes in appetite</a:t>
            </a:r>
          </a:p>
          <a:p>
            <a:pPr>
              <a:buFont typeface="Arial" panose="020B0604020202020204" pitchFamily="34" charset="0"/>
              <a:buChar char="•"/>
            </a:pPr>
            <a:r>
              <a:rPr lang="en-GB" sz="2900" b="0" i="0" dirty="0">
                <a:solidFill>
                  <a:schemeClr val="tx2"/>
                </a:solidFill>
                <a:effectLst/>
              </a:rPr>
              <a:t>Seeking reassurance often</a:t>
            </a:r>
          </a:p>
          <a:p>
            <a:pPr>
              <a:buFont typeface="Arial" panose="020B0604020202020204" pitchFamily="34" charset="0"/>
              <a:buChar char="•"/>
            </a:pPr>
            <a:r>
              <a:rPr lang="en-GB" sz="2900" b="0" i="0" dirty="0">
                <a:solidFill>
                  <a:schemeClr val="tx2"/>
                </a:solidFill>
                <a:effectLst/>
              </a:rPr>
              <a:t>Being preoccupied or unable to concentrate</a:t>
            </a:r>
          </a:p>
          <a:p>
            <a:pPr marL="0" indent="0">
              <a:buNone/>
            </a:pPr>
            <a:r>
              <a:rPr lang="en-GB" sz="2900" b="0" i="0" dirty="0">
                <a:solidFill>
                  <a:schemeClr val="tx2"/>
                </a:solidFill>
                <a:effectLst/>
              </a:rPr>
              <a:t>Many children will show these signs from time to time, and they may not be related to anxiety. </a:t>
            </a:r>
          </a:p>
          <a:p>
            <a:pPr marL="0" indent="0">
              <a:buNone/>
            </a:pPr>
            <a:endParaRPr lang="en-GB" sz="2900" dirty="0">
              <a:solidFill>
                <a:schemeClr val="tx2"/>
              </a:solidFill>
            </a:endParaRPr>
          </a:p>
          <a:p>
            <a:pPr marL="0" indent="0">
              <a:buNone/>
            </a:pPr>
            <a:r>
              <a:rPr lang="en-GB" sz="2900" b="0" i="0" dirty="0">
                <a:solidFill>
                  <a:schemeClr val="tx2"/>
                </a:solidFill>
                <a:effectLst/>
              </a:rPr>
              <a:t>When these signs appear frequently, in an ongoing pattern and cause your child to struggle with everyday life, </a:t>
            </a:r>
            <a:r>
              <a:rPr lang="en-GB" sz="2900" dirty="0">
                <a:solidFill>
                  <a:schemeClr val="tx2"/>
                </a:solidFill>
              </a:rPr>
              <a:t>you may need to seek professional support. The school can assist you to do this.</a:t>
            </a:r>
            <a:endParaRPr lang="en-GB" sz="2900" b="0" i="0" dirty="0">
              <a:solidFill>
                <a:schemeClr val="tx2"/>
              </a:solidFill>
              <a:effectLst/>
            </a:endParaRPr>
          </a:p>
          <a:p>
            <a:endParaRPr lang="en-GB" sz="1800" dirty="0">
              <a:solidFill>
                <a:schemeClr val="tx2"/>
              </a:solidFill>
              <a:latin typeface="Arial" panose="020B0604020202020204" pitchFamily="34" charset="0"/>
            </a:endParaRPr>
          </a:p>
          <a:p>
            <a:r>
              <a:rPr lang="en-GB" sz="1800" b="0" i="0" dirty="0">
                <a:solidFill>
                  <a:schemeClr val="tx2"/>
                </a:solidFill>
                <a:effectLst/>
                <a:latin typeface="Arial" panose="020B0604020202020204" pitchFamily="34" charset="0"/>
              </a:rPr>
              <a:t>Source: RCH website: </a:t>
            </a:r>
            <a:r>
              <a:rPr lang="en-AU" sz="1800" dirty="0">
                <a:solidFill>
                  <a:schemeClr val="tx2"/>
                </a:solidFill>
              </a:rPr>
              <a:t>https://www.rch.org.au/anxiety/</a:t>
            </a:r>
          </a:p>
          <a:p>
            <a:endParaRPr lang="en-GB" sz="600" b="0" i="0" dirty="0">
              <a:solidFill>
                <a:schemeClr val="tx2"/>
              </a:solidFill>
              <a:effectLst/>
              <a:latin typeface="Arial" panose="020B0604020202020204" pitchFamily="34" charset="0"/>
            </a:endParaRPr>
          </a:p>
          <a:p>
            <a:endParaRPr lang="en-US" sz="600" dirty="0">
              <a:solidFill>
                <a:schemeClr val="tx2"/>
              </a:solidFill>
            </a:endParaRPr>
          </a:p>
        </p:txBody>
      </p:sp>
      <p:grpSp>
        <p:nvGrpSpPr>
          <p:cNvPr id="9356" name="Group 935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9362" name="Freeform: Shape 936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8" name="Freeform: Shape 935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4" name="Freeform: Shape 936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0" name="Freeform: Shape 935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2" descr="RCH-recongise-anxiety-graphic">
            <a:extLst>
              <a:ext uri="{FF2B5EF4-FFF2-40B4-BE49-F238E27FC236}">
                <a16:creationId xmlns:a16="http://schemas.microsoft.com/office/drawing/2014/main" id="{3500572E-0D14-4F85-8536-64C0853F7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
          <a:stretch/>
        </p:blipFill>
        <p:spPr bwMode="auto">
          <a:xfrm>
            <a:off x="7708392" y="1825929"/>
            <a:ext cx="4142232" cy="412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8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39" name="Rectangle 6238">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1" name="Rectangle 6240">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E5136-F984-44F1-A5DB-6D0DA5D25628}"/>
              </a:ext>
            </a:extLst>
          </p:cNvPr>
          <p:cNvSpPr>
            <a:spLocks noGrp="1"/>
          </p:cNvSpPr>
          <p:nvPr>
            <p:ph type="title"/>
          </p:nvPr>
        </p:nvSpPr>
        <p:spPr>
          <a:xfrm>
            <a:off x="804672" y="4267832"/>
            <a:ext cx="4805996" cy="1297115"/>
          </a:xfrm>
        </p:spPr>
        <p:txBody>
          <a:bodyPr vert="horz" lIns="91440" tIns="45720" rIns="91440" bIns="45720" rtlCol="0" anchor="t">
            <a:normAutofit/>
          </a:bodyPr>
          <a:lstStyle/>
          <a:p>
            <a:r>
              <a:rPr lang="en-US" sz="2200" b="1" kern="1200">
                <a:solidFill>
                  <a:schemeClr val="tx2"/>
                </a:solidFill>
                <a:latin typeface="+mj-lt"/>
                <a:ea typeface="+mj-ea"/>
                <a:cs typeface="+mj-cs"/>
              </a:rPr>
              <a:t>What happens when you are anxious?</a:t>
            </a:r>
            <a:br>
              <a:rPr lang="en-US" sz="2200" b="1" kern="1200">
                <a:solidFill>
                  <a:schemeClr val="tx2"/>
                </a:solidFill>
                <a:latin typeface="+mj-lt"/>
                <a:ea typeface="+mj-ea"/>
                <a:cs typeface="+mj-cs"/>
              </a:rPr>
            </a:br>
            <a:br>
              <a:rPr lang="en-US" sz="2200" b="1" kern="1200">
                <a:solidFill>
                  <a:schemeClr val="tx2"/>
                </a:solidFill>
                <a:latin typeface="+mj-lt"/>
                <a:ea typeface="+mj-ea"/>
                <a:cs typeface="+mj-cs"/>
              </a:rPr>
            </a:br>
            <a:r>
              <a:rPr lang="en-US" sz="2200" b="1" kern="1200">
                <a:solidFill>
                  <a:schemeClr val="tx2"/>
                </a:solidFill>
                <a:latin typeface="+mj-lt"/>
                <a:ea typeface="+mj-ea"/>
                <a:cs typeface="+mj-cs"/>
              </a:rPr>
              <a:t>What might the clues be for your child?</a:t>
            </a:r>
          </a:p>
        </p:txBody>
      </p:sp>
      <p:grpSp>
        <p:nvGrpSpPr>
          <p:cNvPr id="6243" name="Group 6242">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6244" name="Freeform: Shape 6243">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5" name="Freeform: Shape 6244">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 name="Freeform: Shape 6245">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7" name="Freeform: Shape 6246">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Child Body Outline Vector Art, Icons ...">
            <a:extLst>
              <a:ext uri="{FF2B5EF4-FFF2-40B4-BE49-F238E27FC236}">
                <a16:creationId xmlns:a16="http://schemas.microsoft.com/office/drawing/2014/main" id="{83BEF1B9-82BC-3CF1-142E-C38A77677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961" y="750627"/>
            <a:ext cx="3170367" cy="559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74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22" name="Freeform: Shape 21">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02C4221-E9D6-4779-FAEA-C8E0B26E9BF6}"/>
              </a:ext>
            </a:extLst>
          </p:cNvPr>
          <p:cNvSpPr>
            <a:spLocks noGrp="1"/>
          </p:cNvSpPr>
          <p:nvPr>
            <p:ph type="title"/>
          </p:nvPr>
        </p:nvSpPr>
        <p:spPr>
          <a:xfrm>
            <a:off x="804672" y="2023236"/>
            <a:ext cx="3659777" cy="2820908"/>
          </a:xfrm>
        </p:spPr>
        <p:txBody>
          <a:bodyPr>
            <a:normAutofit/>
          </a:bodyPr>
          <a:lstStyle/>
          <a:p>
            <a:r>
              <a:rPr lang="en-US" sz="2800">
                <a:solidFill>
                  <a:schemeClr val="tx2"/>
                </a:solidFill>
              </a:rPr>
              <a:t>Resilience is being able to bounce back and stay grounded after the bad stuff happens and it is vital for all children to have. </a:t>
            </a:r>
            <a:endParaRPr lang="en-AU" sz="2800">
              <a:solidFill>
                <a:schemeClr val="tx2"/>
              </a:solidFill>
            </a:endParaRPr>
          </a:p>
        </p:txBody>
      </p:sp>
      <p:graphicFrame>
        <p:nvGraphicFramePr>
          <p:cNvPr id="4" name="Content Placeholder 2">
            <a:extLst>
              <a:ext uri="{FF2B5EF4-FFF2-40B4-BE49-F238E27FC236}">
                <a16:creationId xmlns:a16="http://schemas.microsoft.com/office/drawing/2014/main" id="{7444ED3B-23D0-23C4-F3D4-A4FADB908A78}"/>
              </a:ext>
            </a:extLst>
          </p:cNvPr>
          <p:cNvGraphicFramePr>
            <a:graphicFrameLocks noGrp="1"/>
          </p:cNvGraphicFramePr>
          <p:nvPr>
            <p:ph idx="1"/>
            <p:extLst>
              <p:ext uri="{D42A27DB-BD31-4B8C-83A1-F6EECF244321}">
                <p14:modId xmlns:p14="http://schemas.microsoft.com/office/powerpoint/2010/main" val="252023795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4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87" name="Rectangle 12370">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8" name="Rectangle 1237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9" name="Rectangle 12374">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 name="Rectangle 12376">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91" name="Rectangle 12378">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2" name="Freeform: Shape 1238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BB307B-D247-4D79-A51C-A7D7F978CEB5}"/>
              </a:ext>
            </a:extLst>
          </p:cNvPr>
          <p:cNvSpPr>
            <a:spLocks noGrp="1"/>
          </p:cNvSpPr>
          <p:nvPr>
            <p:ph type="title"/>
          </p:nvPr>
        </p:nvSpPr>
        <p:spPr>
          <a:xfrm>
            <a:off x="631065" y="457201"/>
            <a:ext cx="3020560" cy="3588870"/>
          </a:xfrm>
        </p:spPr>
        <p:txBody>
          <a:bodyPr anchor="b">
            <a:normAutofit/>
          </a:bodyPr>
          <a:lstStyle/>
          <a:p>
            <a:pPr algn="r"/>
            <a:br>
              <a:rPr lang="en-GB" sz="4000" b="0" i="0">
                <a:solidFill>
                  <a:srgbClr val="FFFFFF"/>
                </a:solidFill>
                <a:effectLst/>
                <a:latin typeface="museo-sans"/>
              </a:rPr>
            </a:br>
            <a:br>
              <a:rPr lang="en-GB" sz="4000" b="0" i="0">
                <a:solidFill>
                  <a:srgbClr val="FFFFFF"/>
                </a:solidFill>
                <a:effectLst/>
                <a:latin typeface="museo-sans"/>
              </a:rPr>
            </a:br>
            <a:endParaRPr lang="en-AU" sz="4000">
              <a:solidFill>
                <a:srgbClr val="FFFFFF"/>
              </a:solidFill>
            </a:endParaRPr>
          </a:p>
        </p:txBody>
      </p:sp>
      <p:sp>
        <p:nvSpPr>
          <p:cNvPr id="3" name="Content Placeholder 2">
            <a:extLst>
              <a:ext uri="{FF2B5EF4-FFF2-40B4-BE49-F238E27FC236}">
                <a16:creationId xmlns:a16="http://schemas.microsoft.com/office/drawing/2014/main" id="{03EEA084-481D-4357-B6A1-95F60BB31517}"/>
              </a:ext>
            </a:extLst>
          </p:cNvPr>
          <p:cNvSpPr>
            <a:spLocks noGrp="1"/>
          </p:cNvSpPr>
          <p:nvPr>
            <p:ph idx="1"/>
          </p:nvPr>
        </p:nvSpPr>
        <p:spPr>
          <a:xfrm>
            <a:off x="4282692" y="271475"/>
            <a:ext cx="7559064" cy="6294773"/>
          </a:xfrm>
        </p:spPr>
        <p:txBody>
          <a:bodyPr anchor="ctr">
            <a:normAutofit fontScale="92500"/>
          </a:bodyPr>
          <a:lstStyle/>
          <a:p>
            <a:pPr marL="0" indent="0">
              <a:buNone/>
            </a:pPr>
            <a:br>
              <a:rPr lang="en-GB" sz="800" b="0" i="0" dirty="0">
                <a:effectLst/>
                <a:latin typeface="museo-sans"/>
              </a:rPr>
            </a:br>
            <a:endParaRPr lang="en-GB" sz="800" b="0" i="0" dirty="0">
              <a:effectLst/>
              <a:latin typeface="museo-sans"/>
            </a:endParaRPr>
          </a:p>
          <a:p>
            <a:pPr marL="0" indent="0">
              <a:buNone/>
            </a:pPr>
            <a:endParaRPr lang="en-GB" sz="800" b="1" i="0" dirty="0">
              <a:effectLst/>
              <a:latin typeface="-apple-system"/>
            </a:endParaRPr>
          </a:p>
          <a:p>
            <a:pPr marL="0" indent="0">
              <a:buNone/>
            </a:pPr>
            <a:r>
              <a:rPr lang="en-GB" sz="1800" b="1" i="0" dirty="0">
                <a:effectLst/>
                <a:latin typeface="-apple-system"/>
              </a:rPr>
              <a:t>Foster Independent Skills</a:t>
            </a:r>
          </a:p>
          <a:p>
            <a:pPr marL="0" indent="0">
              <a:buNone/>
            </a:pPr>
            <a:r>
              <a:rPr lang="en-GB" sz="1800" b="0" i="0" dirty="0">
                <a:effectLst/>
                <a:latin typeface="-apple-system"/>
              </a:rPr>
              <a:t>Anxious feelings can be very different based on age. For younger children, they may be anxious about not knowing who is going to help them when parents are not around. Prior to the school year, it can be helpful to spend time </a:t>
            </a:r>
            <a:r>
              <a:rPr lang="en-GB" sz="1800" i="0" u="sng" strike="noStrike" dirty="0">
                <a:effectLst/>
                <a:latin typeface="-apple-system"/>
                <a:hlinkClick r:id="rId2"/>
              </a:rPr>
              <a:t>practicing ways to</a:t>
            </a:r>
            <a:r>
              <a:rPr lang="en-GB" sz="1800" i="0" u="sng" dirty="0">
                <a:effectLst/>
                <a:latin typeface="-apple-system"/>
              </a:rPr>
              <a:t>, </a:t>
            </a:r>
            <a:r>
              <a:rPr lang="en-GB" sz="1800" b="0" i="0" dirty="0">
                <a:effectLst/>
                <a:latin typeface="-apple-system"/>
              </a:rPr>
              <a:t>zipping up jackets, put clothes on and off and opening snack containers. If these issues arise in school and children are not prepared, so many anxious feelings can come at once. However, if children may be able to complete these items by themselves, they may not worry as much. If your child is unable to do some of these items before school starts, just let them know it is okay to ask for help. </a:t>
            </a:r>
          </a:p>
          <a:p>
            <a:pPr marL="0" indent="0">
              <a:buNone/>
            </a:pPr>
            <a:r>
              <a:rPr lang="en-GB" sz="1800" b="1" i="0" dirty="0">
                <a:effectLst/>
              </a:rPr>
              <a:t>Use Visual Supports</a:t>
            </a:r>
          </a:p>
          <a:p>
            <a:pPr marL="0" indent="0">
              <a:buNone/>
            </a:pPr>
            <a:r>
              <a:rPr lang="en-GB" sz="1800" b="0" i="0" dirty="0">
                <a:effectLst/>
              </a:rPr>
              <a:t>Anxiety can increase greatly when children don’t know what to expect. As a parent, think of the nerves of starting a new job and being unsure of what to wear, where to go, and what to expect. This is the same for children but multiplied greatly due to the young age and unfamiliarity with the unknown. For younger students, visual reminders may be helpful, such as what to do before bed: go to the bathroom, brush teeth, lay out clothes for tomorrow, and pack a backpack. For teachers, this can mean a visual schedule posted in the classroom to help students know what to expect next, such as a breakdown of the day: morning routine, math, lunch, recess, reading, specials. By having visual aids, children have consistent reminders and can breathe easier knowing what is next or what is expected. </a:t>
            </a:r>
          </a:p>
          <a:p>
            <a:pPr marL="0" indent="0">
              <a:buNone/>
            </a:pPr>
            <a:r>
              <a:rPr lang="en-GB" sz="1800" dirty="0"/>
              <a:t>Your classroom teacher will have a visual outline of what their day at school will look like displayed for them to see each morning. </a:t>
            </a:r>
            <a:endParaRPr lang="en-GB" sz="1800" b="0" i="0" dirty="0">
              <a:effectLst/>
            </a:endParaRPr>
          </a:p>
          <a:p>
            <a:pPr marL="0" indent="0">
              <a:buNone/>
            </a:pPr>
            <a:endParaRPr lang="en-GB" sz="800" b="0" i="0" dirty="0">
              <a:effectLst/>
              <a:latin typeface="-apple-system"/>
            </a:endParaRPr>
          </a:p>
          <a:p>
            <a:endParaRPr lang="en-AU" sz="800" dirty="0"/>
          </a:p>
        </p:txBody>
      </p:sp>
      <p:pic>
        <p:nvPicPr>
          <p:cNvPr id="5" name="Picture 4">
            <a:extLst>
              <a:ext uri="{FF2B5EF4-FFF2-40B4-BE49-F238E27FC236}">
                <a16:creationId xmlns:a16="http://schemas.microsoft.com/office/drawing/2014/main" id="{EF7B375B-31D8-B256-3161-ECB77259B531}"/>
              </a:ext>
            </a:extLst>
          </p:cNvPr>
          <p:cNvPicPr>
            <a:picLocks noChangeAspect="1"/>
          </p:cNvPicPr>
          <p:nvPr/>
        </p:nvPicPr>
        <p:blipFill>
          <a:blip r:embed="rId3"/>
          <a:stretch>
            <a:fillRect/>
          </a:stretch>
        </p:blipFill>
        <p:spPr>
          <a:xfrm>
            <a:off x="-10539" y="796671"/>
            <a:ext cx="4303767" cy="2296483"/>
          </a:xfrm>
          <a:prstGeom prst="rect">
            <a:avLst/>
          </a:prstGeom>
        </p:spPr>
      </p:pic>
      <p:pic>
        <p:nvPicPr>
          <p:cNvPr id="7" name="Picture 6">
            <a:extLst>
              <a:ext uri="{FF2B5EF4-FFF2-40B4-BE49-F238E27FC236}">
                <a16:creationId xmlns:a16="http://schemas.microsoft.com/office/drawing/2014/main" id="{36250877-7415-D297-1C68-037A9CAA42FB}"/>
              </a:ext>
            </a:extLst>
          </p:cNvPr>
          <p:cNvPicPr>
            <a:picLocks noChangeAspect="1"/>
          </p:cNvPicPr>
          <p:nvPr/>
        </p:nvPicPr>
        <p:blipFill>
          <a:blip r:embed="rId4"/>
          <a:stretch>
            <a:fillRect/>
          </a:stretch>
        </p:blipFill>
        <p:spPr>
          <a:xfrm>
            <a:off x="-5063" y="3691038"/>
            <a:ext cx="4292814" cy="2197581"/>
          </a:xfrm>
          <a:prstGeom prst="rect">
            <a:avLst/>
          </a:prstGeom>
        </p:spPr>
      </p:pic>
    </p:spTree>
    <p:extLst>
      <p:ext uri="{BB962C8B-B14F-4D97-AF65-F5344CB8AC3E}">
        <p14:creationId xmlns:p14="http://schemas.microsoft.com/office/powerpoint/2010/main" val="29603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00B75-29CA-C001-0277-0EC18279D5FE}"/>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2900" b="1" kern="1200" dirty="0">
                <a:solidFill>
                  <a:schemeClr val="tx1"/>
                </a:solidFill>
                <a:latin typeface="+mj-lt"/>
                <a:ea typeface="+mj-ea"/>
                <a:cs typeface="+mj-cs"/>
              </a:rPr>
              <a:t>Visual </a:t>
            </a:r>
            <a:r>
              <a:rPr lang="en-US" sz="2900" b="1" kern="1200" dirty="0" err="1">
                <a:solidFill>
                  <a:schemeClr val="tx1"/>
                </a:solidFill>
                <a:latin typeface="+mj-lt"/>
                <a:ea typeface="+mj-ea"/>
                <a:cs typeface="+mj-cs"/>
              </a:rPr>
              <a:t>Organisers</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Daily </a:t>
            </a:r>
            <a:r>
              <a:rPr lang="en-US" sz="2900" kern="1200" dirty="0" err="1">
                <a:solidFill>
                  <a:schemeClr val="tx1"/>
                </a:solidFill>
                <a:latin typeface="+mj-lt"/>
                <a:ea typeface="+mj-ea"/>
                <a:cs typeface="+mj-cs"/>
              </a:rPr>
              <a:t>organiser</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First, Then, Next Charts</a:t>
            </a:r>
          </a:p>
        </p:txBody>
      </p:sp>
      <p:pic>
        <p:nvPicPr>
          <p:cNvPr id="1026" name="Picture 2" descr="First Next Then Transition Board Includes 72 Routine and image 1">
            <a:extLst>
              <a:ext uri="{FF2B5EF4-FFF2-40B4-BE49-F238E27FC236}">
                <a16:creationId xmlns:a16="http://schemas.microsoft.com/office/drawing/2014/main" id="{7ECA95B1-F003-BB98-80CE-343EDB48A8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44" r="-2" b="9072"/>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ily Routine Chart Home School Autism Special Needs Children image 1">
            <a:extLst>
              <a:ext uri="{FF2B5EF4-FFF2-40B4-BE49-F238E27FC236}">
                <a16:creationId xmlns:a16="http://schemas.microsoft.com/office/drawing/2014/main" id="{7463CCFD-B546-D38D-4E5B-CAE4BAE82C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17" r="-2" b="22145"/>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8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4" name="Flowchart: Document 313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643D9-69C3-B6B6-A07A-DC342BEE036E}"/>
              </a:ext>
            </a:extLst>
          </p:cNvPr>
          <p:cNvSpPr>
            <a:spLocks noGrp="1"/>
          </p:cNvSpPr>
          <p:nvPr>
            <p:ph type="title"/>
          </p:nvPr>
        </p:nvSpPr>
        <p:spPr>
          <a:xfrm>
            <a:off x="842096" y="0"/>
            <a:ext cx="2840182" cy="1744868"/>
          </a:xfrm>
          <a:prstGeom prst="ellipse">
            <a:avLst/>
          </a:prstGeom>
        </p:spPr>
        <p:txBody>
          <a:bodyPr vert="horz" lIns="91440" tIns="45720" rIns="91440" bIns="45720" rtlCol="0" anchor="ctr">
            <a:normAutofit/>
          </a:bodyPr>
          <a:lstStyle/>
          <a:p>
            <a:r>
              <a:rPr lang="en-US" sz="3200" kern="1200" dirty="0">
                <a:solidFill>
                  <a:srgbClr val="FFFFFF"/>
                </a:solidFill>
                <a:latin typeface="+mj-lt"/>
                <a:ea typeface="+mj-ea"/>
                <a:cs typeface="+mj-cs"/>
              </a:rPr>
              <a:t>Zones of Regulation</a:t>
            </a:r>
          </a:p>
        </p:txBody>
      </p:sp>
      <p:pic>
        <p:nvPicPr>
          <p:cNvPr id="5" name="Content Placeholder 4">
            <a:extLst>
              <a:ext uri="{FF2B5EF4-FFF2-40B4-BE49-F238E27FC236}">
                <a16:creationId xmlns:a16="http://schemas.microsoft.com/office/drawing/2014/main" id="{F03509EA-BD6C-5514-5EA5-810323109EA5}"/>
              </a:ext>
            </a:extLst>
          </p:cNvPr>
          <p:cNvPicPr>
            <a:picLocks noGrp="1" noChangeAspect="1"/>
          </p:cNvPicPr>
          <p:nvPr>
            <p:ph idx="1"/>
          </p:nvPr>
        </p:nvPicPr>
        <p:blipFill>
          <a:blip r:embed="rId2"/>
          <a:stretch>
            <a:fillRect/>
          </a:stretch>
        </p:blipFill>
        <p:spPr>
          <a:xfrm>
            <a:off x="475905" y="1553467"/>
            <a:ext cx="7347537" cy="5133371"/>
          </a:xfrm>
          <a:prstGeom prst="rect">
            <a:avLst/>
          </a:prstGeom>
        </p:spPr>
      </p:pic>
      <p:pic>
        <p:nvPicPr>
          <p:cNvPr id="4098" name="Picture 2" descr="WHY AND HOW TO USE A VISUAL TIMETABLE ...">
            <a:extLst>
              <a:ext uri="{FF2B5EF4-FFF2-40B4-BE49-F238E27FC236}">
                <a16:creationId xmlns:a16="http://schemas.microsoft.com/office/drawing/2014/main" id="{F7F70ADD-5E68-8278-EAEB-C10F7DA2E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63" y="1553467"/>
            <a:ext cx="4140056" cy="4836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A32B73-B8D6-BB49-1077-100A52F99735}"/>
              </a:ext>
            </a:extLst>
          </p:cNvPr>
          <p:cNvSpPr/>
          <p:nvPr/>
        </p:nvSpPr>
        <p:spPr>
          <a:xfrm>
            <a:off x="10653823" y="4933507"/>
            <a:ext cx="1201479" cy="132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4009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23620</TotalTime>
  <Words>2150</Words>
  <Application>Microsoft Office PowerPoint</Application>
  <PresentationFormat>Widescreen</PresentationFormat>
  <Paragraphs>130</Paragraphs>
  <Slides>19</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-apple-system</vt:lpstr>
      <vt:lpstr>Arial</vt:lpstr>
      <vt:lpstr>Arial Nova</vt:lpstr>
      <vt:lpstr>Calibri</vt:lpstr>
      <vt:lpstr>Calibri Light</vt:lpstr>
      <vt:lpstr>Libre Baskerville</vt:lpstr>
      <vt:lpstr>museo-sans</vt:lpstr>
      <vt:lpstr>VIC-Bold</vt:lpstr>
      <vt:lpstr>VIC-Regular</vt:lpstr>
      <vt:lpstr>Office Theme</vt:lpstr>
      <vt:lpstr>Starting school in 2025</vt:lpstr>
      <vt:lpstr>Can you remember your first day at school? Write down ten words to describe your first day/year. </vt:lpstr>
      <vt:lpstr>I’m Worried </vt:lpstr>
      <vt:lpstr>PowerPoint Presentation</vt:lpstr>
      <vt:lpstr>What happens when you are anxious?  What might the clues be for your child?</vt:lpstr>
      <vt:lpstr>Resilience is being able to bounce back and stay grounded after the bad stuff happens and it is vital for all children to have. </vt:lpstr>
      <vt:lpstr>  </vt:lpstr>
      <vt:lpstr>Visual Organisers Daily organiser First, Then, Next Charts</vt:lpstr>
      <vt:lpstr>Zones of Regulation</vt:lpstr>
      <vt:lpstr>PowerPoint Presentation</vt:lpstr>
      <vt:lpstr>Practical tips on getting ready for your child to begin school.</vt:lpstr>
      <vt:lpstr>Getting ready for the beginning of the school year  </vt:lpstr>
      <vt:lpstr>Establish routines</vt:lpstr>
      <vt:lpstr>How the school can support your child if they are experiencing anxiety during their transition to school? </vt:lpstr>
      <vt:lpstr>Overview  Developing relationships - Your child will spend an hour with their teacher before beginning school. This will give them time to get to know their teacher and their teacher to know them. Think of taking something with them on that day that will let their teacher know something special about them.  </vt:lpstr>
      <vt:lpstr>PowerPoint Presentation</vt:lpstr>
      <vt:lpstr>Celebrate their first day at school  Have family and friends share their expierences on their first day at school with your family.   Have them send messages to your child telling them how excited they are for them and that they are waiting to hear about their experiences.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school at Newlands Primary School</dc:title>
  <dc:creator>Sonya</dc:creator>
  <cp:lastModifiedBy>Sonya O'Brien</cp:lastModifiedBy>
  <cp:revision>9</cp:revision>
  <dcterms:created xsi:type="dcterms:W3CDTF">2022-11-07T04:38:46Z</dcterms:created>
  <dcterms:modified xsi:type="dcterms:W3CDTF">2024-12-11T01:20:13Z</dcterms:modified>
</cp:coreProperties>
</file>