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0"/>
  </p:notesMasterIdLst>
  <p:sldIdLst>
    <p:sldId id="256" r:id="rId5"/>
    <p:sldId id="257" r:id="rId6"/>
    <p:sldId id="258" r:id="rId7"/>
    <p:sldId id="261" r:id="rId8"/>
    <p:sldId id="264" r:id="rId9"/>
    <p:sldId id="265" r:id="rId10"/>
    <p:sldId id="272" r:id="rId11"/>
    <p:sldId id="262" r:id="rId12"/>
    <p:sldId id="266" r:id="rId13"/>
    <p:sldId id="269" r:id="rId14"/>
    <p:sldId id="271" r:id="rId15"/>
    <p:sldId id="268" r:id="rId16"/>
    <p:sldId id="267" r:id="rId17"/>
    <p:sldId id="270"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63" d="100"/>
          <a:sy n="63" d="100"/>
        </p:scale>
        <p:origin x="5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CC733-F372-4AF1-90CE-130D68A93A03}" type="datetimeFigureOut">
              <a:rPr lang="en-AU" smtClean="0"/>
              <a:t>20/10/2021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7A980-EFDC-41BA-AF6F-D65970C7B8D4}" type="slidenum">
              <a:rPr lang="en-AU" smtClean="0"/>
              <a:t>‹#›</a:t>
            </a:fld>
            <a:endParaRPr lang="en-AU"/>
          </a:p>
        </p:txBody>
      </p:sp>
    </p:spTree>
    <p:extLst>
      <p:ext uri="{BB962C8B-B14F-4D97-AF65-F5344CB8AC3E}">
        <p14:creationId xmlns:p14="http://schemas.microsoft.com/office/powerpoint/2010/main" val="139869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 at end</a:t>
            </a:r>
          </a:p>
        </p:txBody>
      </p:sp>
      <p:sp>
        <p:nvSpPr>
          <p:cNvPr id="4" name="Slide Number Placeholder 3"/>
          <p:cNvSpPr>
            <a:spLocks noGrp="1"/>
          </p:cNvSpPr>
          <p:nvPr>
            <p:ph type="sldNum" sz="quarter" idx="5"/>
          </p:nvPr>
        </p:nvSpPr>
        <p:spPr/>
        <p:txBody>
          <a:bodyPr/>
          <a:lstStyle/>
          <a:p>
            <a:fld id="{A567A980-EFDC-41BA-AF6F-D65970C7B8D4}" type="slidenum">
              <a:rPr lang="en-AU" smtClean="0"/>
              <a:t>2</a:t>
            </a:fld>
            <a:endParaRPr lang="en-AU"/>
          </a:p>
        </p:txBody>
      </p:sp>
    </p:spTree>
    <p:extLst>
      <p:ext uri="{BB962C8B-B14F-4D97-AF65-F5344CB8AC3E}">
        <p14:creationId xmlns:p14="http://schemas.microsoft.com/office/powerpoint/2010/main" val="2343518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Explain amplitude and frequency</a:t>
            </a:r>
          </a:p>
        </p:txBody>
      </p:sp>
      <p:sp>
        <p:nvSpPr>
          <p:cNvPr id="4" name="Slide Number Placeholder 3"/>
          <p:cNvSpPr>
            <a:spLocks noGrp="1"/>
          </p:cNvSpPr>
          <p:nvPr>
            <p:ph type="sldNum" sz="quarter" idx="5"/>
          </p:nvPr>
        </p:nvSpPr>
        <p:spPr/>
        <p:txBody>
          <a:bodyPr/>
          <a:lstStyle/>
          <a:p>
            <a:fld id="{A567A980-EFDC-41BA-AF6F-D65970C7B8D4}" type="slidenum">
              <a:rPr lang="en-AU" smtClean="0"/>
              <a:t>3</a:t>
            </a:fld>
            <a:endParaRPr lang="en-AU"/>
          </a:p>
        </p:txBody>
      </p:sp>
    </p:spTree>
    <p:extLst>
      <p:ext uri="{BB962C8B-B14F-4D97-AF65-F5344CB8AC3E}">
        <p14:creationId xmlns:p14="http://schemas.microsoft.com/office/powerpoint/2010/main" val="1166397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74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D955AC59-C112-4FD4-8301-D6BB7BF028B1}" type="datetimeFigureOut">
              <a:rPr lang="en-AU" smtClean="0"/>
              <a:t>20/10/2021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384202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303732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54330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89432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94245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3937845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281966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407932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322258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5AC59-C112-4FD4-8301-D6BB7BF028B1}" type="datetimeFigureOut">
              <a:rPr lang="en-AU" smtClean="0"/>
              <a:t>20/10/2021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228212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55AC59-C112-4FD4-8301-D6BB7BF028B1}"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400311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5AC59-C112-4FD4-8301-D6BB7BF028B1}" type="datetimeFigureOut">
              <a:rPr lang="en-AU" smtClean="0"/>
              <a:t>20/10/2021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2074056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55AC59-C112-4FD4-8301-D6BB7BF028B1}" type="datetimeFigureOut">
              <a:rPr lang="en-AU" smtClean="0"/>
              <a:t>20/10/2021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169184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5AC59-C112-4FD4-8301-D6BB7BF028B1}" type="datetimeFigureOut">
              <a:rPr lang="en-AU" smtClean="0"/>
              <a:t>20/10/2021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212828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5AC59-C112-4FD4-8301-D6BB7BF028B1}"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177160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5AC59-C112-4FD4-8301-D6BB7BF028B1}" type="datetimeFigureOut">
              <a:rPr lang="en-AU" smtClean="0"/>
              <a:t>20/10/2021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3AB32CA-950C-494D-93D2-86FEFD3EADEA}" type="slidenum">
              <a:rPr lang="en-AU" smtClean="0"/>
              <a:t>‹#›</a:t>
            </a:fld>
            <a:endParaRPr lang="en-AU"/>
          </a:p>
        </p:txBody>
      </p:sp>
    </p:spTree>
    <p:extLst>
      <p:ext uri="{BB962C8B-B14F-4D97-AF65-F5344CB8AC3E}">
        <p14:creationId xmlns:p14="http://schemas.microsoft.com/office/powerpoint/2010/main" val="10835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955AC59-C112-4FD4-8301-D6BB7BF028B1}" type="datetimeFigureOut">
              <a:rPr lang="en-AU" smtClean="0"/>
              <a:t>20/10/2021</a:t>
            </a:fld>
            <a:endParaRPr lang="en-A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3AB32CA-950C-494D-93D2-86FEFD3EADEA}" type="slidenum">
              <a:rPr lang="en-AU" smtClean="0"/>
              <a:t>‹#›</a:t>
            </a:fld>
            <a:endParaRPr lang="en-AU"/>
          </a:p>
        </p:txBody>
      </p:sp>
    </p:spTree>
    <p:extLst>
      <p:ext uri="{BB962C8B-B14F-4D97-AF65-F5344CB8AC3E}">
        <p14:creationId xmlns:p14="http://schemas.microsoft.com/office/powerpoint/2010/main" val="393223672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758B-6C7C-44A0-87EB-FDC3FAF26B98}"/>
              </a:ext>
            </a:extLst>
          </p:cNvPr>
          <p:cNvSpPr>
            <a:spLocks noGrp="1"/>
          </p:cNvSpPr>
          <p:nvPr>
            <p:ph type="ctrTitle"/>
          </p:nvPr>
        </p:nvSpPr>
        <p:spPr/>
        <p:txBody>
          <a:bodyPr/>
          <a:lstStyle/>
          <a:p>
            <a:r>
              <a:rPr lang="en-AU" dirty="0"/>
              <a:t>HOW DO GUITARS Produce sound?</a:t>
            </a:r>
          </a:p>
        </p:txBody>
      </p:sp>
      <p:sp>
        <p:nvSpPr>
          <p:cNvPr id="3" name="Subtitle 2">
            <a:extLst>
              <a:ext uri="{FF2B5EF4-FFF2-40B4-BE49-F238E27FC236}">
                <a16:creationId xmlns:a16="http://schemas.microsoft.com/office/drawing/2014/main" id="{B897B68A-BCC3-46F5-93A2-2884DB8F06E2}"/>
              </a:ext>
            </a:extLst>
          </p:cNvPr>
          <p:cNvSpPr>
            <a:spLocks noGrp="1"/>
          </p:cNvSpPr>
          <p:nvPr>
            <p:ph type="subTitle" idx="1"/>
          </p:nvPr>
        </p:nvSpPr>
        <p:spPr/>
        <p:txBody>
          <a:bodyPr/>
          <a:lstStyle/>
          <a:p>
            <a:r>
              <a:rPr lang="en-AU" dirty="0"/>
              <a:t>By Emily Smith</a:t>
            </a:r>
          </a:p>
        </p:txBody>
      </p:sp>
    </p:spTree>
    <p:extLst>
      <p:ext uri="{BB962C8B-B14F-4D97-AF65-F5344CB8AC3E}">
        <p14:creationId xmlns:p14="http://schemas.microsoft.com/office/powerpoint/2010/main" val="107215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CDD23-5C23-4CC1-BB3B-C3FF5D1DD0BC}"/>
              </a:ext>
            </a:extLst>
          </p:cNvPr>
          <p:cNvSpPr>
            <a:spLocks noGrp="1"/>
          </p:cNvSpPr>
          <p:nvPr>
            <p:ph type="title"/>
          </p:nvPr>
        </p:nvSpPr>
        <p:spPr>
          <a:xfrm>
            <a:off x="303212" y="447675"/>
            <a:ext cx="8534400" cy="1507067"/>
          </a:xfrm>
        </p:spPr>
        <p:txBody>
          <a:bodyPr/>
          <a:lstStyle/>
          <a:p>
            <a:r>
              <a:rPr lang="en-AU" dirty="0"/>
              <a:t>Thus, the equation for frequency can also be written like this…</a:t>
            </a:r>
          </a:p>
        </p:txBody>
      </p:sp>
      <p:pic>
        <p:nvPicPr>
          <p:cNvPr id="4" name="Picture 3">
            <a:extLst>
              <a:ext uri="{FF2B5EF4-FFF2-40B4-BE49-F238E27FC236}">
                <a16:creationId xmlns:a16="http://schemas.microsoft.com/office/drawing/2014/main" id="{B819E041-6672-42F3-9704-ECEFE384192B}"/>
              </a:ext>
            </a:extLst>
          </p:cNvPr>
          <p:cNvPicPr>
            <a:picLocks noChangeAspect="1"/>
          </p:cNvPicPr>
          <p:nvPr/>
        </p:nvPicPr>
        <p:blipFill>
          <a:blip r:embed="rId2"/>
          <a:stretch>
            <a:fillRect/>
          </a:stretch>
        </p:blipFill>
        <p:spPr>
          <a:xfrm>
            <a:off x="658707" y="2194962"/>
            <a:ext cx="4551467" cy="3174726"/>
          </a:xfrm>
          <a:prstGeom prst="rect">
            <a:avLst/>
          </a:prstGeom>
        </p:spPr>
      </p:pic>
      <p:sp>
        <p:nvSpPr>
          <p:cNvPr id="5" name="TextBox 4">
            <a:extLst>
              <a:ext uri="{FF2B5EF4-FFF2-40B4-BE49-F238E27FC236}">
                <a16:creationId xmlns:a16="http://schemas.microsoft.com/office/drawing/2014/main" id="{81F90B02-01C7-4D43-AC9E-C097AA0CEA32}"/>
              </a:ext>
            </a:extLst>
          </p:cNvPr>
          <p:cNvSpPr txBox="1"/>
          <p:nvPr/>
        </p:nvSpPr>
        <p:spPr>
          <a:xfrm>
            <a:off x="1528555" y="5369688"/>
            <a:ext cx="8784432"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Figure 12: String Frequency Equation by HyperPhysics.com</a:t>
            </a:r>
          </a:p>
        </p:txBody>
      </p:sp>
      <p:cxnSp>
        <p:nvCxnSpPr>
          <p:cNvPr id="6" name="Straight Arrow Connector 5">
            <a:extLst>
              <a:ext uri="{FF2B5EF4-FFF2-40B4-BE49-F238E27FC236}">
                <a16:creationId xmlns:a16="http://schemas.microsoft.com/office/drawing/2014/main" id="{F5F7E5C6-D2D6-4D24-92A3-699BD169A70A}"/>
              </a:ext>
            </a:extLst>
          </p:cNvPr>
          <p:cNvCxnSpPr>
            <a:cxnSpLocks/>
          </p:cNvCxnSpPr>
          <p:nvPr/>
        </p:nvCxnSpPr>
        <p:spPr>
          <a:xfrm flipH="1">
            <a:off x="3938681" y="2194962"/>
            <a:ext cx="2949136" cy="8377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315D1B38-634B-4F44-94BE-8FFC3BCEC987}"/>
              </a:ext>
            </a:extLst>
          </p:cNvPr>
          <p:cNvSpPr txBox="1"/>
          <p:nvPr/>
        </p:nvSpPr>
        <p:spPr>
          <a:xfrm>
            <a:off x="7080182" y="1954742"/>
            <a:ext cx="3232805" cy="369332"/>
          </a:xfrm>
          <a:prstGeom prst="rect">
            <a:avLst/>
          </a:prstGeom>
          <a:noFill/>
        </p:spPr>
        <p:txBody>
          <a:bodyPr wrap="square" rtlCol="0">
            <a:spAutoFit/>
          </a:bodyPr>
          <a:lstStyle/>
          <a:p>
            <a:r>
              <a:rPr lang="en-AU" b="1" dirty="0"/>
              <a:t>String Tension (N</a:t>
            </a:r>
            <a:r>
              <a:rPr lang="en-AU" b="0" i="0" dirty="0">
                <a:effectLst/>
                <a:latin typeface="Verdana" panose="020B0604030504040204" pitchFamily="34" charset="0"/>
              </a:rPr>
              <a:t>)</a:t>
            </a:r>
            <a:endParaRPr lang="en-AU" b="1" dirty="0"/>
          </a:p>
        </p:txBody>
      </p:sp>
      <p:cxnSp>
        <p:nvCxnSpPr>
          <p:cNvPr id="9" name="Straight Arrow Connector 8">
            <a:extLst>
              <a:ext uri="{FF2B5EF4-FFF2-40B4-BE49-F238E27FC236}">
                <a16:creationId xmlns:a16="http://schemas.microsoft.com/office/drawing/2014/main" id="{C1B73154-8C53-42A8-A2DF-B2A8514CD454}"/>
              </a:ext>
            </a:extLst>
          </p:cNvPr>
          <p:cNvCxnSpPr>
            <a:cxnSpLocks/>
          </p:cNvCxnSpPr>
          <p:nvPr/>
        </p:nvCxnSpPr>
        <p:spPr>
          <a:xfrm flipH="1">
            <a:off x="4273507" y="3521231"/>
            <a:ext cx="2806675" cy="4533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35C0057-1423-4688-922E-768D1C9A8C8A}"/>
              </a:ext>
            </a:extLst>
          </p:cNvPr>
          <p:cNvSpPr txBox="1"/>
          <p:nvPr/>
        </p:nvSpPr>
        <p:spPr>
          <a:xfrm>
            <a:off x="7208571" y="3154383"/>
            <a:ext cx="3232805" cy="646331"/>
          </a:xfrm>
          <a:prstGeom prst="rect">
            <a:avLst/>
          </a:prstGeom>
          <a:noFill/>
        </p:spPr>
        <p:txBody>
          <a:bodyPr wrap="square" rtlCol="0">
            <a:spAutoFit/>
          </a:bodyPr>
          <a:lstStyle/>
          <a:p>
            <a:r>
              <a:rPr lang="en-AU" b="1" dirty="0"/>
              <a:t>String mass divided by string length = </a:t>
            </a:r>
            <a:r>
              <a:rPr lang="el-GR" b="1" i="0" dirty="0">
                <a:effectLst/>
                <a:latin typeface="Verdana" panose="020B0604030504040204" pitchFamily="34" charset="0"/>
              </a:rPr>
              <a:t>μ</a:t>
            </a:r>
            <a:endParaRPr lang="en-AU" b="1" dirty="0"/>
          </a:p>
        </p:txBody>
      </p:sp>
      <p:cxnSp>
        <p:nvCxnSpPr>
          <p:cNvPr id="12" name="Straight Arrow Connector 11">
            <a:extLst>
              <a:ext uri="{FF2B5EF4-FFF2-40B4-BE49-F238E27FC236}">
                <a16:creationId xmlns:a16="http://schemas.microsoft.com/office/drawing/2014/main" id="{6FB26B16-753D-48FF-A1A2-390FCD056DD0}"/>
              </a:ext>
            </a:extLst>
          </p:cNvPr>
          <p:cNvCxnSpPr>
            <a:cxnSpLocks/>
          </p:cNvCxnSpPr>
          <p:nvPr/>
        </p:nvCxnSpPr>
        <p:spPr>
          <a:xfrm flipH="1">
            <a:off x="3680473" y="4731026"/>
            <a:ext cx="2760084" cy="126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4FA2AE5C-F5FB-4277-BC49-292E4D7D6117}"/>
              </a:ext>
            </a:extLst>
          </p:cNvPr>
          <p:cNvSpPr txBox="1"/>
          <p:nvPr/>
        </p:nvSpPr>
        <p:spPr>
          <a:xfrm>
            <a:off x="6615537" y="4427878"/>
            <a:ext cx="3232805" cy="369332"/>
          </a:xfrm>
          <a:prstGeom prst="rect">
            <a:avLst/>
          </a:prstGeom>
          <a:noFill/>
        </p:spPr>
        <p:txBody>
          <a:bodyPr wrap="square" rtlCol="0">
            <a:spAutoFit/>
          </a:bodyPr>
          <a:lstStyle/>
          <a:p>
            <a:r>
              <a:rPr lang="en-AU" b="1" dirty="0"/>
              <a:t>2 x String Length (cm)</a:t>
            </a:r>
          </a:p>
        </p:txBody>
      </p:sp>
      <p:cxnSp>
        <p:nvCxnSpPr>
          <p:cNvPr id="16" name="Straight Arrow Connector 15">
            <a:extLst>
              <a:ext uri="{FF2B5EF4-FFF2-40B4-BE49-F238E27FC236}">
                <a16:creationId xmlns:a16="http://schemas.microsoft.com/office/drawing/2014/main" id="{F40AAFD7-AAC9-4FC0-B60B-31E0A794F986}"/>
              </a:ext>
            </a:extLst>
          </p:cNvPr>
          <p:cNvCxnSpPr>
            <a:cxnSpLocks/>
          </p:cNvCxnSpPr>
          <p:nvPr/>
        </p:nvCxnSpPr>
        <p:spPr>
          <a:xfrm flipV="1">
            <a:off x="658707" y="4938963"/>
            <a:ext cx="503264" cy="861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1DC8532B-1931-4975-9082-3224B6909122}"/>
              </a:ext>
            </a:extLst>
          </p:cNvPr>
          <p:cNvSpPr txBox="1"/>
          <p:nvPr/>
        </p:nvSpPr>
        <p:spPr>
          <a:xfrm>
            <a:off x="148476" y="5942166"/>
            <a:ext cx="3232805" cy="369332"/>
          </a:xfrm>
          <a:prstGeom prst="rect">
            <a:avLst/>
          </a:prstGeom>
          <a:noFill/>
        </p:spPr>
        <p:txBody>
          <a:bodyPr wrap="square" rtlCol="0">
            <a:spAutoFit/>
          </a:bodyPr>
          <a:lstStyle/>
          <a:p>
            <a:r>
              <a:rPr lang="en-AU" b="1" dirty="0"/>
              <a:t>Frequency of sound (Hz)</a:t>
            </a:r>
          </a:p>
        </p:txBody>
      </p:sp>
    </p:spTree>
    <p:extLst>
      <p:ext uri="{BB962C8B-B14F-4D97-AF65-F5344CB8AC3E}">
        <p14:creationId xmlns:p14="http://schemas.microsoft.com/office/powerpoint/2010/main" val="4046879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THE IDEAL STRING</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33350" y="1108321"/>
            <a:ext cx="9308601" cy="3304692"/>
          </a:xfrm>
        </p:spPr>
        <p:txBody>
          <a:bodyPr>
            <a:normAutofit/>
          </a:bodyPr>
          <a:lstStyle/>
          <a:p>
            <a:r>
              <a:rPr lang="en-AU" sz="2400" dirty="0">
                <a:latin typeface="Calibri" panose="020F0502020204030204" pitchFamily="34" charset="0"/>
                <a:cs typeface="Times New Roman" panose="02020603050405020304" pitchFamily="18" charset="0"/>
              </a:rPr>
              <a:t>Not everything is perfect in physics.</a:t>
            </a:r>
          </a:p>
          <a:p>
            <a:r>
              <a:rPr lang="en-AU" sz="2400" dirty="0">
                <a:latin typeface="Calibri" panose="020F0502020204030204" pitchFamily="34" charset="0"/>
                <a:cs typeface="Times New Roman" panose="02020603050405020304" pitchFamily="18" charset="0"/>
              </a:rPr>
              <a:t>The equation to find frequency when considering a strings mass/density, tension and length is an approximation for an ideal string.</a:t>
            </a:r>
          </a:p>
          <a:p>
            <a:r>
              <a:rPr lang="en-AU" sz="2400" dirty="0">
                <a:latin typeface="Calibri" panose="020F0502020204030204" pitchFamily="34" charset="0"/>
                <a:cs typeface="Times New Roman" panose="02020603050405020304" pitchFamily="18" charset="0"/>
              </a:rPr>
              <a:t>Factors such as material of the string, elasticity, and diameter of the string are not considered in the equation.</a:t>
            </a:r>
          </a:p>
        </p:txBody>
      </p:sp>
    </p:spTree>
    <p:extLst>
      <p:ext uri="{BB962C8B-B14F-4D97-AF65-F5344CB8AC3E}">
        <p14:creationId xmlns:p14="http://schemas.microsoft.com/office/powerpoint/2010/main" val="48957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STRING TENSION</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00012" y="981897"/>
            <a:ext cx="11991975" cy="1174635"/>
          </a:xfrm>
        </p:spPr>
        <p:txBody>
          <a:bodyPr>
            <a:normAutofit/>
          </a:bodyPr>
          <a:lstStyle/>
          <a:p>
            <a:pPr marL="0" indent="0">
              <a:buNone/>
            </a:pPr>
            <a:r>
              <a:rPr lang="en-AU" sz="1800" dirty="0">
                <a:latin typeface="Calibri" panose="020F0502020204030204" pitchFamily="34" charset="0"/>
                <a:cs typeface="Times New Roman" panose="02020603050405020304" pitchFamily="18" charset="0"/>
              </a:rPr>
              <a:t>Tension can be found when the frequency of the sound as well as the length and mass of the string are known with the following equation:</a:t>
            </a:r>
          </a:p>
        </p:txBody>
      </p:sp>
      <p:sp>
        <p:nvSpPr>
          <p:cNvPr id="6" name="TextBox 5">
            <a:extLst>
              <a:ext uri="{FF2B5EF4-FFF2-40B4-BE49-F238E27FC236}">
                <a16:creationId xmlns:a16="http://schemas.microsoft.com/office/drawing/2014/main" id="{67294723-2713-4FEE-AEBE-978566FFDF98}"/>
              </a:ext>
            </a:extLst>
          </p:cNvPr>
          <p:cNvSpPr txBox="1"/>
          <p:nvPr/>
        </p:nvSpPr>
        <p:spPr>
          <a:xfrm>
            <a:off x="1392203" y="2512615"/>
            <a:ext cx="6191250" cy="646331"/>
          </a:xfrm>
          <a:prstGeom prst="rect">
            <a:avLst/>
          </a:prstGeom>
          <a:noFill/>
        </p:spPr>
        <p:txBody>
          <a:bodyPr wrap="square">
            <a:spAutoFit/>
          </a:bodyPr>
          <a:lstStyle/>
          <a:p>
            <a:r>
              <a:rPr lang="en-AU" sz="3600" b="1" i="0" dirty="0">
                <a:effectLst/>
                <a:latin typeface="Verdana" panose="020B0604030504040204" pitchFamily="34" charset="0"/>
              </a:rPr>
              <a:t>T = 4</a:t>
            </a:r>
            <a:r>
              <a:rPr lang="el-GR" sz="3600" b="1" i="0" dirty="0">
                <a:effectLst/>
                <a:latin typeface="Verdana" panose="020B0604030504040204" pitchFamily="34" charset="0"/>
              </a:rPr>
              <a:t>μ</a:t>
            </a:r>
            <a:r>
              <a:rPr lang="en-AU" sz="3600" b="1" i="0" dirty="0">
                <a:effectLst/>
                <a:latin typeface="Verdana" panose="020B0604030504040204" pitchFamily="34" charset="0"/>
              </a:rPr>
              <a:t>L²f²</a:t>
            </a:r>
            <a:endParaRPr lang="en-AU" sz="3600" dirty="0"/>
          </a:p>
        </p:txBody>
      </p:sp>
      <p:cxnSp>
        <p:nvCxnSpPr>
          <p:cNvPr id="7" name="Straight Arrow Connector 6">
            <a:extLst>
              <a:ext uri="{FF2B5EF4-FFF2-40B4-BE49-F238E27FC236}">
                <a16:creationId xmlns:a16="http://schemas.microsoft.com/office/drawing/2014/main" id="{72FC16FB-C6E3-41E8-8371-C1A79FB87F2C}"/>
              </a:ext>
            </a:extLst>
          </p:cNvPr>
          <p:cNvCxnSpPr>
            <a:cxnSpLocks/>
          </p:cNvCxnSpPr>
          <p:nvPr/>
        </p:nvCxnSpPr>
        <p:spPr>
          <a:xfrm flipV="1">
            <a:off x="1033670" y="3179690"/>
            <a:ext cx="598169" cy="9307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62160266-92F2-4FDB-A842-DC1DA45F4400}"/>
              </a:ext>
            </a:extLst>
          </p:cNvPr>
          <p:cNvSpPr txBox="1"/>
          <p:nvPr/>
        </p:nvSpPr>
        <p:spPr>
          <a:xfrm>
            <a:off x="231085" y="4175107"/>
            <a:ext cx="2322237" cy="369332"/>
          </a:xfrm>
          <a:prstGeom prst="rect">
            <a:avLst/>
          </a:prstGeom>
          <a:noFill/>
        </p:spPr>
        <p:txBody>
          <a:bodyPr wrap="square" rtlCol="0">
            <a:spAutoFit/>
          </a:bodyPr>
          <a:lstStyle/>
          <a:p>
            <a:r>
              <a:rPr lang="en-AU" b="1" dirty="0"/>
              <a:t>String Tension (N)</a:t>
            </a:r>
          </a:p>
        </p:txBody>
      </p:sp>
      <p:sp>
        <p:nvSpPr>
          <p:cNvPr id="10" name="TextBox 9">
            <a:extLst>
              <a:ext uri="{FF2B5EF4-FFF2-40B4-BE49-F238E27FC236}">
                <a16:creationId xmlns:a16="http://schemas.microsoft.com/office/drawing/2014/main" id="{6F5CD329-1BEE-405C-9210-934032908F32}"/>
              </a:ext>
            </a:extLst>
          </p:cNvPr>
          <p:cNvSpPr txBox="1"/>
          <p:nvPr/>
        </p:nvSpPr>
        <p:spPr>
          <a:xfrm>
            <a:off x="339771" y="5828138"/>
            <a:ext cx="7591424" cy="923330"/>
          </a:xfrm>
          <a:prstGeom prst="rect">
            <a:avLst/>
          </a:prstGeom>
          <a:noFill/>
        </p:spPr>
        <p:txBody>
          <a:bodyPr wrap="square">
            <a:spAutoFit/>
          </a:bodyPr>
          <a:lstStyle/>
          <a:p>
            <a:pPr marL="0" indent="0">
              <a:buNone/>
            </a:pPr>
            <a:r>
              <a:rPr lang="en-AU" sz="1800" dirty="0">
                <a:solidFill>
                  <a:schemeClr val="bg2">
                    <a:lumMod val="50000"/>
                  </a:schemeClr>
                </a:solidFill>
                <a:latin typeface="Calibri" panose="020F0502020204030204" pitchFamily="34" charset="0"/>
                <a:cs typeface="Times New Roman" panose="02020603050405020304" pitchFamily="18" charset="0"/>
              </a:rPr>
              <a:t>The machine head of the guitar has tuning pegs attached to it which are used to alter and control the tension of the strings and thus “tune the guitar,” to the correct pitch.</a:t>
            </a:r>
          </a:p>
        </p:txBody>
      </p:sp>
      <p:pic>
        <p:nvPicPr>
          <p:cNvPr id="12" name="Picture 2" descr="acoustic guitar enclosed gear mahine heads">
            <a:extLst>
              <a:ext uri="{FF2B5EF4-FFF2-40B4-BE49-F238E27FC236}">
                <a16:creationId xmlns:a16="http://schemas.microsoft.com/office/drawing/2014/main" id="{3A6E9879-BAF5-4A21-9B4A-C6FD7ABB8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886" y="5358808"/>
            <a:ext cx="1848127" cy="134297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9A24F780-E81C-4395-A1D5-B995D50B2C2B}"/>
              </a:ext>
            </a:extLst>
          </p:cNvPr>
          <p:cNvCxnSpPr>
            <a:cxnSpLocks/>
          </p:cNvCxnSpPr>
          <p:nvPr/>
        </p:nvCxnSpPr>
        <p:spPr>
          <a:xfrm flipH="1" flipV="1">
            <a:off x="3027843" y="3150126"/>
            <a:ext cx="550244" cy="8652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E2F0BBA1-D4EB-4B58-9CAA-74FED7612181}"/>
              </a:ext>
            </a:extLst>
          </p:cNvPr>
          <p:cNvCxnSpPr>
            <a:cxnSpLocks/>
          </p:cNvCxnSpPr>
          <p:nvPr/>
        </p:nvCxnSpPr>
        <p:spPr>
          <a:xfrm flipH="1" flipV="1">
            <a:off x="4136335" y="2993968"/>
            <a:ext cx="1717813" cy="392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9B81278D-2A9C-4AAB-A078-BDADF89E476B}"/>
              </a:ext>
            </a:extLst>
          </p:cNvPr>
          <p:cNvCxnSpPr>
            <a:cxnSpLocks/>
          </p:cNvCxnSpPr>
          <p:nvPr/>
        </p:nvCxnSpPr>
        <p:spPr>
          <a:xfrm flipH="1">
            <a:off x="3379457" y="2224311"/>
            <a:ext cx="1388305" cy="3960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93294964-1C3C-47CA-A404-371393E1A3A8}"/>
              </a:ext>
            </a:extLst>
          </p:cNvPr>
          <p:cNvSpPr txBox="1"/>
          <p:nvPr/>
        </p:nvSpPr>
        <p:spPr>
          <a:xfrm>
            <a:off x="2760594" y="4030347"/>
            <a:ext cx="6187108" cy="1477328"/>
          </a:xfrm>
          <a:prstGeom prst="rect">
            <a:avLst/>
          </a:prstGeom>
          <a:noFill/>
        </p:spPr>
        <p:txBody>
          <a:bodyPr wrap="square">
            <a:spAutoFit/>
          </a:bodyPr>
          <a:lstStyle/>
          <a:p>
            <a:r>
              <a:rPr lang="el-GR" b="1" i="0" dirty="0">
                <a:effectLst/>
                <a:latin typeface="Verdana" panose="020B0604030504040204" pitchFamily="34" charset="0"/>
              </a:rPr>
              <a:t>μ = </a:t>
            </a:r>
            <a:r>
              <a:rPr lang="en-AU" b="1" i="0" dirty="0">
                <a:effectLst/>
                <a:latin typeface="Verdana" panose="020B0604030504040204" pitchFamily="34" charset="0"/>
              </a:rPr>
              <a:t>m/L (cm/g)</a:t>
            </a:r>
          </a:p>
          <a:p>
            <a:endParaRPr lang="en-AU" b="1" dirty="0">
              <a:latin typeface="Verdana" panose="020B0604030504040204" pitchFamily="34" charset="0"/>
            </a:endParaRPr>
          </a:p>
          <a:p>
            <a:r>
              <a:rPr lang="en-AU" b="1" dirty="0">
                <a:latin typeface="Verdana" panose="020B0604030504040204" pitchFamily="34" charset="0"/>
              </a:rPr>
              <a:t>m = mass (g)</a:t>
            </a:r>
          </a:p>
          <a:p>
            <a:r>
              <a:rPr lang="en-AU" b="1" dirty="0">
                <a:latin typeface="Verdana" panose="020B0604030504040204" pitchFamily="34" charset="0"/>
              </a:rPr>
              <a:t>L = Length (cm)</a:t>
            </a:r>
          </a:p>
          <a:p>
            <a:endParaRPr lang="en-AU" b="1" i="0" dirty="0">
              <a:effectLst/>
              <a:latin typeface="Verdana" panose="020B0604030504040204" pitchFamily="34" charset="0"/>
            </a:endParaRPr>
          </a:p>
        </p:txBody>
      </p:sp>
      <p:sp>
        <p:nvSpPr>
          <p:cNvPr id="24" name="TextBox 23">
            <a:extLst>
              <a:ext uri="{FF2B5EF4-FFF2-40B4-BE49-F238E27FC236}">
                <a16:creationId xmlns:a16="http://schemas.microsoft.com/office/drawing/2014/main" id="{C261A23D-303C-4BBE-B00E-F2826B81F291}"/>
              </a:ext>
            </a:extLst>
          </p:cNvPr>
          <p:cNvSpPr txBox="1"/>
          <p:nvPr/>
        </p:nvSpPr>
        <p:spPr>
          <a:xfrm>
            <a:off x="4795993" y="3375889"/>
            <a:ext cx="3232805" cy="646331"/>
          </a:xfrm>
          <a:prstGeom prst="rect">
            <a:avLst/>
          </a:prstGeom>
          <a:noFill/>
        </p:spPr>
        <p:txBody>
          <a:bodyPr wrap="square" rtlCol="0">
            <a:spAutoFit/>
          </a:bodyPr>
          <a:lstStyle/>
          <a:p>
            <a:r>
              <a:rPr lang="en-AU" b="1" dirty="0"/>
              <a:t>Frequency of sound wave (Hz)</a:t>
            </a:r>
          </a:p>
        </p:txBody>
      </p:sp>
      <p:sp>
        <p:nvSpPr>
          <p:cNvPr id="25" name="TextBox 24">
            <a:extLst>
              <a:ext uri="{FF2B5EF4-FFF2-40B4-BE49-F238E27FC236}">
                <a16:creationId xmlns:a16="http://schemas.microsoft.com/office/drawing/2014/main" id="{80D3CE5A-D7C8-4BDC-87C7-7C9883EB8C15}"/>
              </a:ext>
            </a:extLst>
          </p:cNvPr>
          <p:cNvSpPr txBox="1"/>
          <p:nvPr/>
        </p:nvSpPr>
        <p:spPr>
          <a:xfrm>
            <a:off x="4350648" y="1754359"/>
            <a:ext cx="3232805" cy="369332"/>
          </a:xfrm>
          <a:prstGeom prst="rect">
            <a:avLst/>
          </a:prstGeom>
          <a:noFill/>
        </p:spPr>
        <p:txBody>
          <a:bodyPr wrap="square" rtlCol="0">
            <a:spAutoFit/>
          </a:bodyPr>
          <a:lstStyle/>
          <a:p>
            <a:r>
              <a:rPr lang="en-AU" b="1" dirty="0"/>
              <a:t>Length of string (cm)</a:t>
            </a:r>
          </a:p>
        </p:txBody>
      </p:sp>
      <p:sp>
        <p:nvSpPr>
          <p:cNvPr id="26" name="TextBox 25">
            <a:extLst>
              <a:ext uri="{FF2B5EF4-FFF2-40B4-BE49-F238E27FC236}">
                <a16:creationId xmlns:a16="http://schemas.microsoft.com/office/drawing/2014/main" id="{ECED9202-6A50-48A5-A557-C95E1D47F327}"/>
              </a:ext>
            </a:extLst>
          </p:cNvPr>
          <p:cNvSpPr txBox="1"/>
          <p:nvPr/>
        </p:nvSpPr>
        <p:spPr>
          <a:xfrm>
            <a:off x="3636582" y="6552912"/>
            <a:ext cx="8784432" cy="276999"/>
          </a:xfrm>
          <a:prstGeom prst="rect">
            <a:avLst/>
          </a:prstGeom>
          <a:noFill/>
        </p:spPr>
        <p:txBody>
          <a:bodyPr wrap="square" rtlCol="0">
            <a:spAutoFit/>
          </a:bodyPr>
          <a:lstStyle/>
          <a:p>
            <a:r>
              <a:rPr lang="en-AU" sz="1200" dirty="0">
                <a:latin typeface="Calibri" panose="020F0502020204030204" pitchFamily="34" charset="0"/>
                <a:cs typeface="Calibri" panose="020F0502020204030204" pitchFamily="34" charset="0"/>
              </a:rPr>
              <a:t>Figure 13: Machine head of the guitar by </a:t>
            </a:r>
            <a:r>
              <a:rPr lang="en-AU" sz="1200" dirty="0" err="1">
                <a:latin typeface="Calibri" panose="020F0502020204030204" pitchFamily="34" charset="0"/>
                <a:cs typeface="Calibri" panose="020F0502020204030204" pitchFamily="34" charset="0"/>
              </a:rPr>
              <a:t>howstuffworks</a:t>
            </a:r>
            <a:endParaRPr lang="en-AU" sz="12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D54D0BD5-DC7E-4476-933D-3F87C7387F6B}"/>
              </a:ext>
            </a:extLst>
          </p:cNvPr>
          <p:cNvSpPr txBox="1"/>
          <p:nvPr/>
        </p:nvSpPr>
        <p:spPr>
          <a:xfrm>
            <a:off x="8069817" y="1854123"/>
            <a:ext cx="3828392" cy="1477328"/>
          </a:xfrm>
          <a:prstGeom prst="rect">
            <a:avLst/>
          </a:prstGeom>
          <a:noFill/>
        </p:spPr>
        <p:txBody>
          <a:bodyPr wrap="square">
            <a:spAutoFit/>
          </a:bodyPr>
          <a:lstStyle/>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Increased string tension = higher frequency = higher pitch</a:t>
            </a:r>
          </a:p>
          <a:p>
            <a:pPr marL="0" indent="0">
              <a:buNone/>
            </a:pPr>
            <a:endParaRPr lang="en-AU" sz="1800" dirty="0">
              <a:solidFill>
                <a:schemeClr val="bg2">
                  <a:lumMod val="50000"/>
                </a:schemeClr>
              </a:solidFill>
              <a:latin typeface="Calibri" panose="020F0502020204030204" pitchFamily="34" charset="0"/>
              <a:cs typeface="Times New Roman" panose="02020603050405020304" pitchFamily="18" charset="0"/>
            </a:endParaRPr>
          </a:p>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Decreased string tension = lower frequency = lower pitch</a:t>
            </a:r>
            <a:endParaRPr lang="en-AU" sz="1800" dirty="0">
              <a:solidFill>
                <a:schemeClr val="bg2">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89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STRING length</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00012" y="762822"/>
            <a:ext cx="11991975" cy="1174635"/>
          </a:xfrm>
        </p:spPr>
        <p:txBody>
          <a:bodyPr>
            <a:normAutofit/>
          </a:bodyPr>
          <a:lstStyle/>
          <a:p>
            <a:pPr marL="0" indent="0">
              <a:buNone/>
            </a:pPr>
            <a:r>
              <a:rPr lang="en-AU" sz="1800" dirty="0">
                <a:latin typeface="Calibri" panose="020F0502020204030204" pitchFamily="34" charset="0"/>
                <a:cs typeface="Times New Roman" panose="02020603050405020304" pitchFamily="18" charset="0"/>
              </a:rPr>
              <a:t>The length of the string can be found when string mass and tension are known, as well as sound wave frequency.</a:t>
            </a:r>
          </a:p>
        </p:txBody>
      </p:sp>
      <p:sp>
        <p:nvSpPr>
          <p:cNvPr id="16" name="TextBox 15">
            <a:extLst>
              <a:ext uri="{FF2B5EF4-FFF2-40B4-BE49-F238E27FC236}">
                <a16:creationId xmlns:a16="http://schemas.microsoft.com/office/drawing/2014/main" id="{E39EE304-D800-47EF-AC37-C4FED893064E}"/>
              </a:ext>
            </a:extLst>
          </p:cNvPr>
          <p:cNvSpPr txBox="1"/>
          <p:nvPr/>
        </p:nvSpPr>
        <p:spPr>
          <a:xfrm>
            <a:off x="539198" y="2844225"/>
            <a:ext cx="6187108" cy="584775"/>
          </a:xfrm>
          <a:prstGeom prst="rect">
            <a:avLst/>
          </a:prstGeom>
          <a:noFill/>
        </p:spPr>
        <p:txBody>
          <a:bodyPr wrap="square">
            <a:spAutoFit/>
          </a:bodyPr>
          <a:lstStyle/>
          <a:p>
            <a:r>
              <a:rPr lang="en-AU" sz="3200" b="1" i="0" dirty="0">
                <a:effectLst/>
                <a:latin typeface="Verdana" panose="020B0604030504040204" pitchFamily="34" charset="0"/>
              </a:rPr>
              <a:t>L² = T/4</a:t>
            </a:r>
            <a:r>
              <a:rPr lang="el-GR" sz="3200" b="1" i="0" dirty="0">
                <a:effectLst/>
                <a:latin typeface="Verdana" panose="020B0604030504040204" pitchFamily="34" charset="0"/>
              </a:rPr>
              <a:t>μ</a:t>
            </a:r>
            <a:r>
              <a:rPr lang="en-AU" sz="3200" b="1" i="0" dirty="0">
                <a:effectLst/>
                <a:latin typeface="Verdana" panose="020B0604030504040204" pitchFamily="34" charset="0"/>
              </a:rPr>
              <a:t>f²</a:t>
            </a:r>
            <a:endParaRPr lang="en-AU" sz="3200" dirty="0"/>
          </a:p>
        </p:txBody>
      </p:sp>
      <p:sp>
        <p:nvSpPr>
          <p:cNvPr id="17" name="TextBox 16">
            <a:extLst>
              <a:ext uri="{FF2B5EF4-FFF2-40B4-BE49-F238E27FC236}">
                <a16:creationId xmlns:a16="http://schemas.microsoft.com/office/drawing/2014/main" id="{0E0F1BAE-BC8D-4931-9D17-6A47E7112D40}"/>
              </a:ext>
            </a:extLst>
          </p:cNvPr>
          <p:cNvSpPr txBox="1"/>
          <p:nvPr/>
        </p:nvSpPr>
        <p:spPr>
          <a:xfrm>
            <a:off x="176808" y="4433057"/>
            <a:ext cx="3232805" cy="369332"/>
          </a:xfrm>
          <a:prstGeom prst="rect">
            <a:avLst/>
          </a:prstGeom>
          <a:noFill/>
        </p:spPr>
        <p:txBody>
          <a:bodyPr wrap="square" rtlCol="0">
            <a:spAutoFit/>
          </a:bodyPr>
          <a:lstStyle/>
          <a:p>
            <a:r>
              <a:rPr lang="en-AU" b="1" dirty="0"/>
              <a:t>Length of string (cm)</a:t>
            </a:r>
          </a:p>
        </p:txBody>
      </p:sp>
      <p:cxnSp>
        <p:nvCxnSpPr>
          <p:cNvPr id="18" name="Straight Arrow Connector 17">
            <a:extLst>
              <a:ext uri="{FF2B5EF4-FFF2-40B4-BE49-F238E27FC236}">
                <a16:creationId xmlns:a16="http://schemas.microsoft.com/office/drawing/2014/main" id="{4E28A824-4D27-4B1A-A4BE-5B09FA4FBEE2}"/>
              </a:ext>
            </a:extLst>
          </p:cNvPr>
          <p:cNvCxnSpPr>
            <a:cxnSpLocks/>
          </p:cNvCxnSpPr>
          <p:nvPr/>
        </p:nvCxnSpPr>
        <p:spPr>
          <a:xfrm flipH="1" flipV="1">
            <a:off x="854919" y="3532634"/>
            <a:ext cx="258264" cy="9052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BF750F64-4805-4BFB-AEBC-C8CED5283699}"/>
              </a:ext>
            </a:extLst>
          </p:cNvPr>
          <p:cNvCxnSpPr>
            <a:cxnSpLocks/>
          </p:cNvCxnSpPr>
          <p:nvPr/>
        </p:nvCxnSpPr>
        <p:spPr>
          <a:xfrm flipH="1">
            <a:off x="1898528" y="2342037"/>
            <a:ext cx="818321" cy="576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6C045BC-1603-495F-A546-E5227DF3E0F8}"/>
              </a:ext>
            </a:extLst>
          </p:cNvPr>
          <p:cNvCxnSpPr>
            <a:cxnSpLocks/>
          </p:cNvCxnSpPr>
          <p:nvPr/>
        </p:nvCxnSpPr>
        <p:spPr>
          <a:xfrm flipH="1" flipV="1">
            <a:off x="2846059" y="3455742"/>
            <a:ext cx="642576" cy="9773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BE602F45-7B9C-4B2F-839E-651E8906D3A5}"/>
              </a:ext>
            </a:extLst>
          </p:cNvPr>
          <p:cNvCxnSpPr>
            <a:cxnSpLocks/>
          </p:cNvCxnSpPr>
          <p:nvPr/>
        </p:nvCxnSpPr>
        <p:spPr>
          <a:xfrm flipH="1">
            <a:off x="3409613" y="3144392"/>
            <a:ext cx="151025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B96D60F3-5A71-42A6-A2D4-8E8BEBF8FEDA}"/>
              </a:ext>
            </a:extLst>
          </p:cNvPr>
          <p:cNvSpPr txBox="1"/>
          <p:nvPr/>
        </p:nvSpPr>
        <p:spPr>
          <a:xfrm>
            <a:off x="1684940" y="1895095"/>
            <a:ext cx="2322237" cy="369332"/>
          </a:xfrm>
          <a:prstGeom prst="rect">
            <a:avLst/>
          </a:prstGeom>
          <a:noFill/>
        </p:spPr>
        <p:txBody>
          <a:bodyPr wrap="square" rtlCol="0">
            <a:spAutoFit/>
          </a:bodyPr>
          <a:lstStyle/>
          <a:p>
            <a:r>
              <a:rPr lang="en-AU" b="1" dirty="0"/>
              <a:t>String Tension (N)</a:t>
            </a:r>
          </a:p>
        </p:txBody>
      </p:sp>
      <p:sp>
        <p:nvSpPr>
          <p:cNvPr id="27" name="TextBox 26">
            <a:extLst>
              <a:ext uri="{FF2B5EF4-FFF2-40B4-BE49-F238E27FC236}">
                <a16:creationId xmlns:a16="http://schemas.microsoft.com/office/drawing/2014/main" id="{57DADB26-62C8-4252-844B-18027113DF5C}"/>
              </a:ext>
            </a:extLst>
          </p:cNvPr>
          <p:cNvSpPr txBox="1"/>
          <p:nvPr/>
        </p:nvSpPr>
        <p:spPr>
          <a:xfrm>
            <a:off x="2919620" y="4459799"/>
            <a:ext cx="6187108" cy="1477328"/>
          </a:xfrm>
          <a:prstGeom prst="rect">
            <a:avLst/>
          </a:prstGeom>
          <a:noFill/>
        </p:spPr>
        <p:txBody>
          <a:bodyPr wrap="square">
            <a:spAutoFit/>
          </a:bodyPr>
          <a:lstStyle/>
          <a:p>
            <a:r>
              <a:rPr lang="el-GR" b="1" i="0" dirty="0">
                <a:effectLst/>
                <a:latin typeface="Verdana" panose="020B0604030504040204" pitchFamily="34" charset="0"/>
              </a:rPr>
              <a:t>μ = </a:t>
            </a:r>
            <a:r>
              <a:rPr lang="en-AU" b="1" i="0" dirty="0">
                <a:effectLst/>
                <a:latin typeface="Verdana" panose="020B0604030504040204" pitchFamily="34" charset="0"/>
              </a:rPr>
              <a:t>m/L (cm/g)</a:t>
            </a:r>
          </a:p>
          <a:p>
            <a:endParaRPr lang="en-AU" b="1" dirty="0">
              <a:latin typeface="Verdana" panose="020B0604030504040204" pitchFamily="34" charset="0"/>
            </a:endParaRPr>
          </a:p>
          <a:p>
            <a:r>
              <a:rPr lang="en-AU" b="1" dirty="0">
                <a:latin typeface="Verdana" panose="020B0604030504040204" pitchFamily="34" charset="0"/>
              </a:rPr>
              <a:t>m = mass (g)</a:t>
            </a:r>
          </a:p>
          <a:p>
            <a:r>
              <a:rPr lang="en-AU" b="1" dirty="0">
                <a:latin typeface="Verdana" panose="020B0604030504040204" pitchFamily="34" charset="0"/>
              </a:rPr>
              <a:t>L = Length (cm)</a:t>
            </a:r>
          </a:p>
          <a:p>
            <a:endParaRPr lang="en-AU" b="1" i="0" dirty="0">
              <a:effectLst/>
              <a:latin typeface="Verdana" panose="020B0604030504040204" pitchFamily="34" charset="0"/>
            </a:endParaRPr>
          </a:p>
        </p:txBody>
      </p:sp>
      <p:sp>
        <p:nvSpPr>
          <p:cNvPr id="28" name="TextBox 27">
            <a:extLst>
              <a:ext uri="{FF2B5EF4-FFF2-40B4-BE49-F238E27FC236}">
                <a16:creationId xmlns:a16="http://schemas.microsoft.com/office/drawing/2014/main" id="{D23F694E-272E-4444-A113-7F14D6AD7565}"/>
              </a:ext>
            </a:extLst>
          </p:cNvPr>
          <p:cNvSpPr txBox="1"/>
          <p:nvPr/>
        </p:nvSpPr>
        <p:spPr>
          <a:xfrm>
            <a:off x="4994775" y="2875462"/>
            <a:ext cx="1510257" cy="923330"/>
          </a:xfrm>
          <a:prstGeom prst="rect">
            <a:avLst/>
          </a:prstGeom>
          <a:noFill/>
        </p:spPr>
        <p:txBody>
          <a:bodyPr wrap="square" rtlCol="0">
            <a:spAutoFit/>
          </a:bodyPr>
          <a:lstStyle/>
          <a:p>
            <a:r>
              <a:rPr lang="en-AU" b="1" dirty="0"/>
              <a:t>Frequency of sound wave (Hz)</a:t>
            </a:r>
          </a:p>
        </p:txBody>
      </p:sp>
      <p:sp>
        <p:nvSpPr>
          <p:cNvPr id="29" name="TextBox 28">
            <a:extLst>
              <a:ext uri="{FF2B5EF4-FFF2-40B4-BE49-F238E27FC236}">
                <a16:creationId xmlns:a16="http://schemas.microsoft.com/office/drawing/2014/main" id="{475EE778-03D7-4985-BECB-1CBDAFD88782}"/>
              </a:ext>
            </a:extLst>
          </p:cNvPr>
          <p:cNvSpPr txBox="1"/>
          <p:nvPr/>
        </p:nvSpPr>
        <p:spPr>
          <a:xfrm>
            <a:off x="6960399" y="1723121"/>
            <a:ext cx="4400028" cy="6186309"/>
          </a:xfrm>
          <a:prstGeom prst="rect">
            <a:avLst/>
          </a:prstGeom>
          <a:noFill/>
        </p:spPr>
        <p:txBody>
          <a:bodyPr wrap="square">
            <a:spAutoFit/>
          </a:bodyPr>
          <a:lstStyle/>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Whilst most standard guitars have the same string length; the length of the string is altered when a string is firmly held down against the fret board.</a:t>
            </a:r>
          </a:p>
          <a:p>
            <a:pPr marL="0" indent="0">
              <a:buNone/>
            </a:pPr>
            <a:endParaRPr lang="en-AU" sz="1800" dirty="0">
              <a:solidFill>
                <a:schemeClr val="bg2">
                  <a:lumMod val="50000"/>
                </a:schemeClr>
              </a:solidFill>
              <a:latin typeface="Calibri" panose="020F0502020204030204" pitchFamily="34" charset="0"/>
              <a:cs typeface="Times New Roman" panose="02020603050405020304" pitchFamily="18" charset="0"/>
            </a:endParaRPr>
          </a:p>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When this occurs the length of string able to vibrate is reduced and the pitch of the sound is increased.</a:t>
            </a:r>
          </a:p>
          <a:p>
            <a:pPr marL="0" indent="0">
              <a:buNone/>
            </a:pPr>
            <a:endParaRPr lang="en-AU" dirty="0">
              <a:solidFill>
                <a:schemeClr val="bg2">
                  <a:lumMod val="50000"/>
                </a:schemeClr>
              </a:solidFill>
              <a:latin typeface="Calibri" panose="020F0502020204030204" pitchFamily="34" charset="0"/>
              <a:cs typeface="Times New Roman" panose="02020603050405020304" pitchFamily="18" charset="0"/>
            </a:endParaRPr>
          </a:p>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This is why to play higher notes, you must hold the strings down at the frets closer to the body of the guitar.</a:t>
            </a:r>
          </a:p>
          <a:p>
            <a:pPr marL="0" indent="0">
              <a:buNone/>
            </a:pPr>
            <a:endParaRPr lang="en-AU" dirty="0">
              <a:solidFill>
                <a:schemeClr val="bg2">
                  <a:lumMod val="50000"/>
                </a:schemeClr>
              </a:solidFill>
              <a:latin typeface="Calibri" panose="020F0502020204030204" pitchFamily="34" charset="0"/>
              <a:cs typeface="Times New Roman" panose="02020603050405020304" pitchFamily="18" charset="0"/>
            </a:endParaRPr>
          </a:p>
          <a:p>
            <a:pPr marL="0" indent="0">
              <a:buNone/>
            </a:pPr>
            <a:r>
              <a:rPr lang="en-AU" dirty="0">
                <a:solidFill>
                  <a:schemeClr val="bg2">
                    <a:lumMod val="50000"/>
                  </a:schemeClr>
                </a:solidFill>
                <a:latin typeface="Calibri" panose="020F0502020204030204" pitchFamily="34" charset="0"/>
                <a:cs typeface="Times New Roman" panose="02020603050405020304" pitchFamily="18" charset="0"/>
              </a:rPr>
              <a:t>RULE: Reducing the string length/ holding it down on the fret board gives the produced sound a higher pitch. Increasing string length results in a lower pitch; wave with a lower frequency.</a:t>
            </a:r>
          </a:p>
          <a:p>
            <a:pPr marL="0" indent="0">
              <a:buNone/>
            </a:pPr>
            <a:endParaRPr lang="en-AU" dirty="0">
              <a:solidFill>
                <a:schemeClr val="bg2">
                  <a:lumMod val="50000"/>
                </a:schemeClr>
              </a:solidFill>
              <a:latin typeface="Calibri" panose="020F0502020204030204" pitchFamily="34" charset="0"/>
              <a:cs typeface="Times New Roman" panose="02020603050405020304" pitchFamily="18" charset="0"/>
            </a:endParaRPr>
          </a:p>
          <a:p>
            <a:pPr marL="0" indent="0">
              <a:buNone/>
            </a:pPr>
            <a:endParaRPr lang="en-AU" dirty="0">
              <a:solidFill>
                <a:schemeClr val="bg2">
                  <a:lumMod val="50000"/>
                </a:schemeClr>
              </a:solidFill>
              <a:latin typeface="Calibri" panose="020F0502020204030204" pitchFamily="34" charset="0"/>
              <a:cs typeface="Times New Roman" panose="02020603050405020304" pitchFamily="18" charset="0"/>
            </a:endParaRPr>
          </a:p>
          <a:p>
            <a:pPr marL="0" indent="0">
              <a:buNone/>
            </a:pPr>
            <a:endParaRPr lang="en-AU" sz="1800" dirty="0">
              <a:solidFill>
                <a:schemeClr val="bg2">
                  <a:lumMod val="50000"/>
                </a:schemeClr>
              </a:solidFill>
              <a:latin typeface="Calibri" panose="020F0502020204030204" pitchFamily="34" charset="0"/>
              <a:cs typeface="Times New Roman" panose="02020603050405020304" pitchFamily="18" charset="0"/>
            </a:endParaRPr>
          </a:p>
          <a:p>
            <a:pPr marL="0" indent="0">
              <a:buNone/>
            </a:pPr>
            <a:endParaRPr lang="en-AU" sz="1800" dirty="0">
              <a:solidFill>
                <a:schemeClr val="bg2">
                  <a:lumMod val="5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11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STRING MASS</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00012" y="762822"/>
            <a:ext cx="11991975" cy="1174635"/>
          </a:xfrm>
        </p:spPr>
        <p:txBody>
          <a:bodyPr>
            <a:normAutofit/>
          </a:bodyPr>
          <a:lstStyle/>
          <a:p>
            <a:pPr marL="0" indent="0">
              <a:buNone/>
            </a:pPr>
            <a:r>
              <a:rPr lang="en-AU" sz="1800" dirty="0">
                <a:latin typeface="Calibri" panose="020F0502020204030204" pitchFamily="34" charset="0"/>
                <a:cs typeface="Times New Roman" panose="02020603050405020304" pitchFamily="18" charset="0"/>
              </a:rPr>
              <a:t>The mass of the string can be found when string tension and length are known, as well as sound wave frequency.</a:t>
            </a:r>
          </a:p>
        </p:txBody>
      </p:sp>
      <p:sp>
        <p:nvSpPr>
          <p:cNvPr id="16" name="TextBox 15">
            <a:extLst>
              <a:ext uri="{FF2B5EF4-FFF2-40B4-BE49-F238E27FC236}">
                <a16:creationId xmlns:a16="http://schemas.microsoft.com/office/drawing/2014/main" id="{E39EE304-D800-47EF-AC37-C4FED893064E}"/>
              </a:ext>
            </a:extLst>
          </p:cNvPr>
          <p:cNvSpPr txBox="1"/>
          <p:nvPr/>
        </p:nvSpPr>
        <p:spPr>
          <a:xfrm>
            <a:off x="539198" y="2844225"/>
            <a:ext cx="6187108" cy="584775"/>
          </a:xfrm>
          <a:prstGeom prst="rect">
            <a:avLst/>
          </a:prstGeom>
          <a:noFill/>
        </p:spPr>
        <p:txBody>
          <a:bodyPr wrap="square">
            <a:spAutoFit/>
          </a:bodyPr>
          <a:lstStyle/>
          <a:p>
            <a:r>
              <a:rPr lang="en-AU" sz="3200" b="1" i="0" dirty="0">
                <a:effectLst/>
                <a:latin typeface="Verdana" panose="020B0604030504040204" pitchFamily="34" charset="0"/>
              </a:rPr>
              <a:t>m = T/4Lf²</a:t>
            </a:r>
            <a:endParaRPr lang="en-AU" sz="3200" dirty="0"/>
          </a:p>
        </p:txBody>
      </p:sp>
      <p:sp>
        <p:nvSpPr>
          <p:cNvPr id="17" name="TextBox 16">
            <a:extLst>
              <a:ext uri="{FF2B5EF4-FFF2-40B4-BE49-F238E27FC236}">
                <a16:creationId xmlns:a16="http://schemas.microsoft.com/office/drawing/2014/main" id="{0E0F1BAE-BC8D-4931-9D17-6A47E7112D40}"/>
              </a:ext>
            </a:extLst>
          </p:cNvPr>
          <p:cNvSpPr txBox="1"/>
          <p:nvPr/>
        </p:nvSpPr>
        <p:spPr>
          <a:xfrm>
            <a:off x="2548338" y="4572205"/>
            <a:ext cx="3232805" cy="369332"/>
          </a:xfrm>
          <a:prstGeom prst="rect">
            <a:avLst/>
          </a:prstGeom>
          <a:noFill/>
        </p:spPr>
        <p:txBody>
          <a:bodyPr wrap="square" rtlCol="0">
            <a:spAutoFit/>
          </a:bodyPr>
          <a:lstStyle/>
          <a:p>
            <a:r>
              <a:rPr lang="en-AU" b="1" dirty="0"/>
              <a:t>Length of string (cm)</a:t>
            </a:r>
          </a:p>
        </p:txBody>
      </p:sp>
      <p:cxnSp>
        <p:nvCxnSpPr>
          <p:cNvPr id="18" name="Straight Arrow Connector 17">
            <a:extLst>
              <a:ext uri="{FF2B5EF4-FFF2-40B4-BE49-F238E27FC236}">
                <a16:creationId xmlns:a16="http://schemas.microsoft.com/office/drawing/2014/main" id="{4E28A824-4D27-4B1A-A4BE-5B09FA4FBEE2}"/>
              </a:ext>
            </a:extLst>
          </p:cNvPr>
          <p:cNvCxnSpPr>
            <a:cxnSpLocks/>
          </p:cNvCxnSpPr>
          <p:nvPr/>
        </p:nvCxnSpPr>
        <p:spPr>
          <a:xfrm flipH="1" flipV="1">
            <a:off x="854919" y="3532634"/>
            <a:ext cx="258264" cy="9052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BF750F64-4805-4BFB-AEBC-C8CED5283699}"/>
              </a:ext>
            </a:extLst>
          </p:cNvPr>
          <p:cNvCxnSpPr>
            <a:cxnSpLocks/>
          </p:cNvCxnSpPr>
          <p:nvPr/>
        </p:nvCxnSpPr>
        <p:spPr>
          <a:xfrm flipH="1">
            <a:off x="1793210" y="2333447"/>
            <a:ext cx="818321" cy="576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D6C045BC-1603-495F-A546-E5227DF3E0F8}"/>
              </a:ext>
            </a:extLst>
          </p:cNvPr>
          <p:cNvCxnSpPr>
            <a:cxnSpLocks/>
          </p:cNvCxnSpPr>
          <p:nvPr/>
        </p:nvCxnSpPr>
        <p:spPr>
          <a:xfrm flipH="1" flipV="1">
            <a:off x="2846059" y="3455742"/>
            <a:ext cx="642576" cy="9773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BE602F45-7B9C-4B2F-839E-651E8906D3A5}"/>
              </a:ext>
            </a:extLst>
          </p:cNvPr>
          <p:cNvCxnSpPr>
            <a:cxnSpLocks/>
          </p:cNvCxnSpPr>
          <p:nvPr/>
        </p:nvCxnSpPr>
        <p:spPr>
          <a:xfrm flipH="1">
            <a:off x="3409614" y="3144392"/>
            <a:ext cx="92426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B96D60F3-5A71-42A6-A2D4-8E8BEBF8FEDA}"/>
              </a:ext>
            </a:extLst>
          </p:cNvPr>
          <p:cNvSpPr txBox="1"/>
          <p:nvPr/>
        </p:nvSpPr>
        <p:spPr>
          <a:xfrm>
            <a:off x="1684940" y="1895095"/>
            <a:ext cx="2322237" cy="369332"/>
          </a:xfrm>
          <a:prstGeom prst="rect">
            <a:avLst/>
          </a:prstGeom>
          <a:noFill/>
        </p:spPr>
        <p:txBody>
          <a:bodyPr wrap="square" rtlCol="0">
            <a:spAutoFit/>
          </a:bodyPr>
          <a:lstStyle/>
          <a:p>
            <a:r>
              <a:rPr lang="en-AU" b="1" dirty="0"/>
              <a:t>String Tension (N)</a:t>
            </a:r>
          </a:p>
        </p:txBody>
      </p:sp>
      <p:sp>
        <p:nvSpPr>
          <p:cNvPr id="28" name="TextBox 27">
            <a:extLst>
              <a:ext uri="{FF2B5EF4-FFF2-40B4-BE49-F238E27FC236}">
                <a16:creationId xmlns:a16="http://schemas.microsoft.com/office/drawing/2014/main" id="{D23F694E-272E-4444-A113-7F14D6AD7565}"/>
              </a:ext>
            </a:extLst>
          </p:cNvPr>
          <p:cNvSpPr txBox="1"/>
          <p:nvPr/>
        </p:nvSpPr>
        <p:spPr>
          <a:xfrm>
            <a:off x="4612947" y="2782669"/>
            <a:ext cx="3232805" cy="646331"/>
          </a:xfrm>
          <a:prstGeom prst="rect">
            <a:avLst/>
          </a:prstGeom>
          <a:noFill/>
        </p:spPr>
        <p:txBody>
          <a:bodyPr wrap="square" rtlCol="0">
            <a:spAutoFit/>
          </a:bodyPr>
          <a:lstStyle/>
          <a:p>
            <a:r>
              <a:rPr lang="en-AU" b="1" dirty="0"/>
              <a:t>Frequency of sound wave (Hz)</a:t>
            </a:r>
          </a:p>
        </p:txBody>
      </p:sp>
      <p:sp>
        <p:nvSpPr>
          <p:cNvPr id="14" name="TextBox 13">
            <a:extLst>
              <a:ext uri="{FF2B5EF4-FFF2-40B4-BE49-F238E27FC236}">
                <a16:creationId xmlns:a16="http://schemas.microsoft.com/office/drawing/2014/main" id="{C123B4DA-04C7-4333-8A26-15EE435CBD00}"/>
              </a:ext>
            </a:extLst>
          </p:cNvPr>
          <p:cNvSpPr txBox="1"/>
          <p:nvPr/>
        </p:nvSpPr>
        <p:spPr>
          <a:xfrm>
            <a:off x="133350" y="4508663"/>
            <a:ext cx="3232805" cy="369332"/>
          </a:xfrm>
          <a:prstGeom prst="rect">
            <a:avLst/>
          </a:prstGeom>
          <a:noFill/>
        </p:spPr>
        <p:txBody>
          <a:bodyPr wrap="square" rtlCol="0">
            <a:spAutoFit/>
          </a:bodyPr>
          <a:lstStyle/>
          <a:p>
            <a:r>
              <a:rPr lang="en-AU" b="1" dirty="0"/>
              <a:t>Mass of string (g)</a:t>
            </a:r>
          </a:p>
        </p:txBody>
      </p:sp>
      <p:sp>
        <p:nvSpPr>
          <p:cNvPr id="21" name="Content Placeholder 2">
            <a:extLst>
              <a:ext uri="{FF2B5EF4-FFF2-40B4-BE49-F238E27FC236}">
                <a16:creationId xmlns:a16="http://schemas.microsoft.com/office/drawing/2014/main" id="{955F78A7-B780-4215-A686-4525E2066DC0}"/>
              </a:ext>
            </a:extLst>
          </p:cNvPr>
          <p:cNvSpPr txBox="1">
            <a:spLocks/>
          </p:cNvSpPr>
          <p:nvPr/>
        </p:nvSpPr>
        <p:spPr>
          <a:xfrm>
            <a:off x="100012" y="5481440"/>
            <a:ext cx="8128552" cy="192460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AU" sz="1800" dirty="0">
                <a:solidFill>
                  <a:schemeClr val="bg2">
                    <a:lumMod val="50000"/>
                  </a:schemeClr>
                </a:solidFill>
                <a:latin typeface="Calibri" panose="020F0502020204030204" pitchFamily="34" charset="0"/>
                <a:cs typeface="Times New Roman" panose="02020603050405020304" pitchFamily="18" charset="0"/>
              </a:rPr>
              <a:t>A string with a larger mass will vibrate more slowly and thus have a lower frequency producing a lower sound. Strings with smaller mass will vibrate more quickly.</a:t>
            </a: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SUMMARY ON VARIABLES</a:t>
            </a:r>
          </a:p>
        </p:txBody>
      </p:sp>
      <p:graphicFrame>
        <p:nvGraphicFramePr>
          <p:cNvPr id="6" name="Table 6">
            <a:extLst>
              <a:ext uri="{FF2B5EF4-FFF2-40B4-BE49-F238E27FC236}">
                <a16:creationId xmlns:a16="http://schemas.microsoft.com/office/drawing/2014/main" id="{2A0322F3-4B39-4373-9A49-01091BE34204}"/>
              </a:ext>
            </a:extLst>
          </p:cNvPr>
          <p:cNvGraphicFramePr>
            <a:graphicFrameLocks noGrp="1"/>
          </p:cNvGraphicFramePr>
          <p:nvPr>
            <p:extLst>
              <p:ext uri="{D42A27DB-BD31-4B8C-83A1-F6EECF244321}">
                <p14:modId xmlns:p14="http://schemas.microsoft.com/office/powerpoint/2010/main" val="2908303326"/>
              </p:ext>
            </p:extLst>
          </p:nvPr>
        </p:nvGraphicFramePr>
        <p:xfrm>
          <a:off x="289958" y="1336115"/>
          <a:ext cx="11612084" cy="4414304"/>
        </p:xfrm>
        <a:graphic>
          <a:graphicData uri="http://schemas.openxmlformats.org/drawingml/2006/table">
            <a:tbl>
              <a:tblPr firstRow="1" bandRow="1">
                <a:tableStyleId>{5C22544A-7EE6-4342-B048-85BDC9FD1C3A}</a:tableStyleId>
              </a:tblPr>
              <a:tblGrid>
                <a:gridCol w="2903021">
                  <a:extLst>
                    <a:ext uri="{9D8B030D-6E8A-4147-A177-3AD203B41FA5}">
                      <a16:colId xmlns:a16="http://schemas.microsoft.com/office/drawing/2014/main" val="193382456"/>
                    </a:ext>
                  </a:extLst>
                </a:gridCol>
                <a:gridCol w="2903021">
                  <a:extLst>
                    <a:ext uri="{9D8B030D-6E8A-4147-A177-3AD203B41FA5}">
                      <a16:colId xmlns:a16="http://schemas.microsoft.com/office/drawing/2014/main" val="3267592451"/>
                    </a:ext>
                  </a:extLst>
                </a:gridCol>
                <a:gridCol w="2903021">
                  <a:extLst>
                    <a:ext uri="{9D8B030D-6E8A-4147-A177-3AD203B41FA5}">
                      <a16:colId xmlns:a16="http://schemas.microsoft.com/office/drawing/2014/main" val="567909547"/>
                    </a:ext>
                  </a:extLst>
                </a:gridCol>
                <a:gridCol w="2903021">
                  <a:extLst>
                    <a:ext uri="{9D8B030D-6E8A-4147-A177-3AD203B41FA5}">
                      <a16:colId xmlns:a16="http://schemas.microsoft.com/office/drawing/2014/main" val="1742135911"/>
                    </a:ext>
                  </a:extLst>
                </a:gridCol>
              </a:tblGrid>
              <a:tr h="835552">
                <a:tc>
                  <a:txBody>
                    <a:bodyPr/>
                    <a:lstStyle/>
                    <a:p>
                      <a:r>
                        <a:rPr lang="en-AU" dirty="0"/>
                        <a:t>Factor</a:t>
                      </a:r>
                    </a:p>
                  </a:txBody>
                  <a:tcPr/>
                </a:tc>
                <a:tc>
                  <a:txBody>
                    <a:bodyPr/>
                    <a:lstStyle/>
                    <a:p>
                      <a:r>
                        <a:rPr lang="en-AU" dirty="0"/>
                        <a:t>Increasing</a:t>
                      </a:r>
                    </a:p>
                  </a:txBody>
                  <a:tcPr/>
                </a:tc>
                <a:tc>
                  <a:txBody>
                    <a:bodyPr/>
                    <a:lstStyle/>
                    <a:p>
                      <a:r>
                        <a:rPr lang="en-AU" dirty="0"/>
                        <a:t>Decreasing</a:t>
                      </a:r>
                    </a:p>
                  </a:txBody>
                  <a:tcPr/>
                </a:tc>
                <a:tc>
                  <a:txBody>
                    <a:bodyPr/>
                    <a:lstStyle/>
                    <a:p>
                      <a:r>
                        <a:rPr lang="en-AU" dirty="0"/>
                        <a:t>Equation</a:t>
                      </a:r>
                    </a:p>
                  </a:txBody>
                  <a:tcPr/>
                </a:tc>
                <a:extLst>
                  <a:ext uri="{0D108BD9-81ED-4DB2-BD59-A6C34878D82A}">
                    <a16:rowId xmlns:a16="http://schemas.microsoft.com/office/drawing/2014/main" val="1616760270"/>
                  </a:ext>
                </a:extLst>
              </a:tr>
              <a:tr h="835552">
                <a:tc>
                  <a:txBody>
                    <a:bodyPr/>
                    <a:lstStyle/>
                    <a:p>
                      <a:r>
                        <a:rPr lang="en-AU" dirty="0"/>
                        <a:t>(f) Frequency (Hz)</a:t>
                      </a:r>
                    </a:p>
                  </a:txBody>
                  <a:tcPr/>
                </a:tc>
                <a:tc>
                  <a:txBody>
                    <a:bodyPr/>
                    <a:lstStyle/>
                    <a:p>
                      <a:pPr marL="285750" indent="-285750">
                        <a:buFontTx/>
                        <a:buChar char="-"/>
                      </a:pPr>
                      <a:r>
                        <a:rPr lang="en-AU" dirty="0"/>
                        <a:t>Shorter wavelengths</a:t>
                      </a:r>
                    </a:p>
                    <a:p>
                      <a:pPr marL="285750" indent="-285750">
                        <a:buFontTx/>
                        <a:buChar char="-"/>
                      </a:pPr>
                      <a:r>
                        <a:rPr lang="en-AU" dirty="0"/>
                        <a:t>Higher pitch sound</a:t>
                      </a:r>
                    </a:p>
                  </a:txBody>
                  <a:tcPr/>
                </a:tc>
                <a:tc>
                  <a:txBody>
                    <a:bodyPr/>
                    <a:lstStyle/>
                    <a:p>
                      <a:pPr marL="285750" indent="-285750">
                        <a:buFontTx/>
                        <a:buChar char="-"/>
                      </a:pPr>
                      <a:r>
                        <a:rPr lang="en-AU" dirty="0"/>
                        <a:t>Longer wavelengths</a:t>
                      </a:r>
                    </a:p>
                    <a:p>
                      <a:pPr marL="285750" indent="-285750">
                        <a:buFontTx/>
                        <a:buChar char="-"/>
                      </a:pPr>
                      <a:r>
                        <a:rPr lang="en-AU" dirty="0"/>
                        <a:t>Lower pitch sound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i="0" dirty="0">
                          <a:effectLst/>
                          <a:latin typeface="Verdana" panose="020B0604030504040204" pitchFamily="34" charset="0"/>
                        </a:rPr>
                        <a:t>f = (1/2L)*√(T/</a:t>
                      </a:r>
                      <a:r>
                        <a:rPr lang="el-GR" sz="1800" b="1" i="0" dirty="0">
                          <a:effectLst/>
                          <a:latin typeface="Verdana" panose="020B0604030504040204" pitchFamily="34" charset="0"/>
                        </a:rPr>
                        <a:t>μ)</a:t>
                      </a:r>
                      <a:endParaRPr lang="en-AU" sz="1800" dirty="0"/>
                    </a:p>
                    <a:p>
                      <a:endParaRPr lang="en-AU" dirty="0"/>
                    </a:p>
                  </a:txBody>
                  <a:tcPr/>
                </a:tc>
                <a:extLst>
                  <a:ext uri="{0D108BD9-81ED-4DB2-BD59-A6C34878D82A}">
                    <a16:rowId xmlns:a16="http://schemas.microsoft.com/office/drawing/2014/main" val="1452850406"/>
                  </a:ext>
                </a:extLst>
              </a:tr>
              <a:tr h="835552">
                <a:tc>
                  <a:txBody>
                    <a:bodyPr/>
                    <a:lstStyle/>
                    <a:p>
                      <a:r>
                        <a:rPr lang="en-AU" dirty="0"/>
                        <a:t>(T) String tension (N)</a:t>
                      </a:r>
                    </a:p>
                  </a:txBody>
                  <a:tcPr/>
                </a:tc>
                <a:tc>
                  <a:txBody>
                    <a:bodyPr/>
                    <a:lstStyle/>
                    <a:p>
                      <a:pPr marL="285750" indent="-285750">
                        <a:buFontTx/>
                        <a:buChar char="-"/>
                      </a:pPr>
                      <a:r>
                        <a:rPr lang="en-AU" dirty="0"/>
                        <a:t>Higher Frequency</a:t>
                      </a:r>
                    </a:p>
                    <a:p>
                      <a:pPr marL="285750" indent="-285750">
                        <a:buFontTx/>
                        <a:buChar char="-"/>
                      </a:pPr>
                      <a:r>
                        <a:rPr lang="en-AU" dirty="0"/>
                        <a:t>Shorter wavelengths</a:t>
                      </a:r>
                    </a:p>
                    <a:p>
                      <a:pPr marL="285750" indent="-285750">
                        <a:buFontTx/>
                        <a:buChar char="-"/>
                      </a:pPr>
                      <a:r>
                        <a:rPr lang="en-AU" dirty="0"/>
                        <a:t>Higher pitch sound</a:t>
                      </a:r>
                    </a:p>
                  </a:txBody>
                  <a:tcPr/>
                </a:tc>
                <a:tc>
                  <a:txBody>
                    <a:bodyPr/>
                    <a:lstStyle/>
                    <a:p>
                      <a:pPr marL="285750" indent="-285750">
                        <a:buFontTx/>
                        <a:buChar char="-"/>
                      </a:pPr>
                      <a:r>
                        <a:rPr lang="en-AU" dirty="0"/>
                        <a:t>Lower frequency</a:t>
                      </a:r>
                    </a:p>
                    <a:p>
                      <a:pPr marL="285750" indent="-285750">
                        <a:buFontTx/>
                        <a:buChar char="-"/>
                      </a:pPr>
                      <a:r>
                        <a:rPr lang="en-AU" dirty="0"/>
                        <a:t>Longer wave lengths</a:t>
                      </a:r>
                    </a:p>
                    <a:p>
                      <a:pPr marL="285750" indent="-285750">
                        <a:buFontTx/>
                        <a:buChar char="-"/>
                      </a:pPr>
                      <a:r>
                        <a:rPr lang="en-AU" dirty="0"/>
                        <a:t>Lower pitch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i="0" dirty="0">
                          <a:effectLst/>
                          <a:latin typeface="Verdana" panose="020B0604030504040204" pitchFamily="34" charset="0"/>
                        </a:rPr>
                        <a:t>T = 4</a:t>
                      </a:r>
                      <a:r>
                        <a:rPr lang="el-GR" sz="1800" b="1" i="0" dirty="0">
                          <a:effectLst/>
                          <a:latin typeface="Verdana" panose="020B0604030504040204" pitchFamily="34" charset="0"/>
                        </a:rPr>
                        <a:t>μ</a:t>
                      </a:r>
                      <a:r>
                        <a:rPr lang="en-AU" sz="1800" b="1" i="0" dirty="0">
                          <a:effectLst/>
                          <a:latin typeface="Verdana" panose="020B0604030504040204" pitchFamily="34" charset="0"/>
                        </a:rPr>
                        <a:t>L²f²</a:t>
                      </a:r>
                      <a:endParaRPr lang="en-AU" sz="1800" dirty="0"/>
                    </a:p>
                    <a:p>
                      <a:endParaRPr lang="en-AU" dirty="0"/>
                    </a:p>
                  </a:txBody>
                  <a:tcPr/>
                </a:tc>
                <a:extLst>
                  <a:ext uri="{0D108BD9-81ED-4DB2-BD59-A6C34878D82A}">
                    <a16:rowId xmlns:a16="http://schemas.microsoft.com/office/drawing/2014/main" val="3575616006"/>
                  </a:ext>
                </a:extLst>
              </a:tr>
              <a:tr h="835552">
                <a:tc>
                  <a:txBody>
                    <a:bodyPr/>
                    <a:lstStyle/>
                    <a:p>
                      <a:r>
                        <a:rPr lang="en-AU" dirty="0"/>
                        <a:t>(L) String Length (Cm)</a:t>
                      </a:r>
                    </a:p>
                  </a:txBody>
                  <a:tcPr/>
                </a:tc>
                <a:tc>
                  <a:txBody>
                    <a:bodyPr/>
                    <a:lstStyle/>
                    <a:p>
                      <a:pPr marL="285750" indent="-285750">
                        <a:buFontTx/>
                        <a:buChar char="-"/>
                      </a:pPr>
                      <a:r>
                        <a:rPr lang="en-AU" dirty="0"/>
                        <a:t>Lower frequency</a:t>
                      </a:r>
                    </a:p>
                    <a:p>
                      <a:pPr marL="285750" indent="-285750">
                        <a:buFontTx/>
                        <a:buChar char="-"/>
                      </a:pPr>
                      <a:r>
                        <a:rPr lang="en-AU" dirty="0"/>
                        <a:t>Longer wavelengths</a:t>
                      </a:r>
                    </a:p>
                    <a:p>
                      <a:pPr marL="285750" indent="-285750">
                        <a:buFontTx/>
                        <a:buChar char="-"/>
                      </a:pPr>
                      <a:r>
                        <a:rPr lang="en-AU" dirty="0"/>
                        <a:t>Lower pitch</a:t>
                      </a:r>
                    </a:p>
                  </a:txBody>
                  <a:tcPr/>
                </a:tc>
                <a:tc>
                  <a:txBody>
                    <a:bodyPr/>
                    <a:lstStyle/>
                    <a:p>
                      <a:pPr marL="285750" indent="-285750">
                        <a:buFontTx/>
                        <a:buChar char="-"/>
                      </a:pPr>
                      <a:r>
                        <a:rPr lang="en-AU" dirty="0"/>
                        <a:t>Higher frequency</a:t>
                      </a:r>
                    </a:p>
                    <a:p>
                      <a:pPr marL="285750" indent="-285750">
                        <a:buFontTx/>
                        <a:buChar char="-"/>
                      </a:pPr>
                      <a:r>
                        <a:rPr lang="en-AU" dirty="0"/>
                        <a:t>Shorter wavelengths</a:t>
                      </a:r>
                    </a:p>
                    <a:p>
                      <a:pPr marL="285750" indent="-285750">
                        <a:buFontTx/>
                        <a:buChar char="-"/>
                      </a:pPr>
                      <a:r>
                        <a:rPr lang="en-AU" dirty="0"/>
                        <a:t>Higher pitch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i="0" dirty="0">
                          <a:effectLst/>
                          <a:latin typeface="Verdana" panose="020B0604030504040204" pitchFamily="34" charset="0"/>
                        </a:rPr>
                        <a:t>L² = T/4</a:t>
                      </a:r>
                      <a:r>
                        <a:rPr lang="el-GR" sz="1800" b="1" i="0" dirty="0">
                          <a:effectLst/>
                          <a:latin typeface="Verdana" panose="020B0604030504040204" pitchFamily="34" charset="0"/>
                        </a:rPr>
                        <a:t>μ</a:t>
                      </a:r>
                      <a:r>
                        <a:rPr lang="en-AU" sz="1800" b="1" i="0" dirty="0">
                          <a:effectLst/>
                          <a:latin typeface="Verdana" panose="020B0604030504040204" pitchFamily="34" charset="0"/>
                        </a:rPr>
                        <a:t>f²</a:t>
                      </a:r>
                      <a:endParaRPr lang="en-AU" sz="1800" dirty="0"/>
                    </a:p>
                    <a:p>
                      <a:endParaRPr lang="en-AU" dirty="0"/>
                    </a:p>
                  </a:txBody>
                  <a:tcPr/>
                </a:tc>
                <a:extLst>
                  <a:ext uri="{0D108BD9-81ED-4DB2-BD59-A6C34878D82A}">
                    <a16:rowId xmlns:a16="http://schemas.microsoft.com/office/drawing/2014/main" val="2641885625"/>
                  </a:ext>
                </a:extLst>
              </a:tr>
              <a:tr h="835552">
                <a:tc>
                  <a:txBody>
                    <a:bodyPr/>
                    <a:lstStyle/>
                    <a:p>
                      <a:r>
                        <a:rPr lang="en-AU" dirty="0"/>
                        <a:t>(m) String Mass (g)</a:t>
                      </a:r>
                    </a:p>
                  </a:txBody>
                  <a:tcPr/>
                </a:tc>
                <a:tc>
                  <a:txBody>
                    <a:bodyPr/>
                    <a:lstStyle/>
                    <a:p>
                      <a:pPr marL="285750" indent="-285750">
                        <a:buFontTx/>
                        <a:buChar char="-"/>
                      </a:pPr>
                      <a:r>
                        <a:rPr lang="en-AU" dirty="0"/>
                        <a:t>Lower frequency</a:t>
                      </a:r>
                    </a:p>
                    <a:p>
                      <a:pPr marL="285750" indent="-285750">
                        <a:buFontTx/>
                        <a:buChar char="-"/>
                      </a:pPr>
                      <a:r>
                        <a:rPr lang="en-AU" dirty="0"/>
                        <a:t>Longer wavelengths</a:t>
                      </a:r>
                    </a:p>
                    <a:p>
                      <a:pPr marL="285750" indent="-285750">
                        <a:buFontTx/>
                        <a:buChar char="-"/>
                      </a:pPr>
                      <a:r>
                        <a:rPr lang="en-AU" dirty="0"/>
                        <a:t>Lower pitch</a:t>
                      </a:r>
                    </a:p>
                  </a:txBody>
                  <a:tcPr/>
                </a:tc>
                <a:tc>
                  <a:txBody>
                    <a:bodyPr/>
                    <a:lstStyle/>
                    <a:p>
                      <a:pPr marL="285750" indent="-285750">
                        <a:buFontTx/>
                        <a:buChar char="-"/>
                      </a:pPr>
                      <a:r>
                        <a:rPr lang="en-AU" dirty="0"/>
                        <a:t>Higher frequency</a:t>
                      </a:r>
                    </a:p>
                    <a:p>
                      <a:pPr marL="285750" indent="-285750">
                        <a:buFontTx/>
                        <a:buChar char="-"/>
                      </a:pPr>
                      <a:r>
                        <a:rPr lang="en-AU" dirty="0"/>
                        <a:t>Shorter wavelengths</a:t>
                      </a:r>
                    </a:p>
                    <a:p>
                      <a:pPr marL="285750" indent="-285750">
                        <a:buFontTx/>
                        <a:buChar char="-"/>
                      </a:pPr>
                      <a:r>
                        <a:rPr lang="en-AU" dirty="0"/>
                        <a:t>Higher pitch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b="1" i="0" dirty="0">
                          <a:effectLst/>
                          <a:latin typeface="Verdana" panose="020B0604030504040204" pitchFamily="34" charset="0"/>
                        </a:rPr>
                        <a:t>m = T/4Lf²</a:t>
                      </a:r>
                      <a:endParaRPr lang="en-AU" sz="1800" dirty="0"/>
                    </a:p>
                    <a:p>
                      <a:endParaRPr lang="en-AU" dirty="0"/>
                    </a:p>
                  </a:txBody>
                  <a:tcPr/>
                </a:tc>
                <a:extLst>
                  <a:ext uri="{0D108BD9-81ED-4DB2-BD59-A6C34878D82A}">
                    <a16:rowId xmlns:a16="http://schemas.microsoft.com/office/drawing/2014/main" val="1791576248"/>
                  </a:ext>
                </a:extLst>
              </a:tr>
            </a:tbl>
          </a:graphicData>
        </a:graphic>
      </p:graphicFrame>
    </p:spTree>
    <p:extLst>
      <p:ext uri="{BB962C8B-B14F-4D97-AF65-F5344CB8AC3E}">
        <p14:creationId xmlns:p14="http://schemas.microsoft.com/office/powerpoint/2010/main" val="3163181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lstStyle/>
          <a:p>
            <a:r>
              <a:rPr lang="en-AU" dirty="0"/>
              <a:t>Anatomy of the guitar</a:t>
            </a:r>
          </a:p>
        </p:txBody>
      </p:sp>
      <p:sp>
        <p:nvSpPr>
          <p:cNvPr id="3" name="Content Placeholder 2">
            <a:extLst>
              <a:ext uri="{FF2B5EF4-FFF2-40B4-BE49-F238E27FC236}">
                <a16:creationId xmlns:a16="http://schemas.microsoft.com/office/drawing/2014/main" id="{8225B403-DDBC-4FAC-AF45-2D449EB06177}"/>
              </a:ext>
            </a:extLst>
          </p:cNvPr>
          <p:cNvSpPr>
            <a:spLocks noGrp="1"/>
          </p:cNvSpPr>
          <p:nvPr>
            <p:ph idx="1"/>
          </p:nvPr>
        </p:nvSpPr>
        <p:spPr>
          <a:xfrm>
            <a:off x="57195" y="95599"/>
            <a:ext cx="12001455" cy="4252725"/>
          </a:xfrm>
        </p:spPr>
        <p:txBody>
          <a:bodyPr>
            <a:norm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To understand the physics behind how a guitar produces sound, It’s important to first understand the different parts of a guitar which </a:t>
            </a:r>
            <a:r>
              <a:rPr lang="en-AU" sz="1800" dirty="0">
                <a:latin typeface="Calibri" panose="020F0502020204030204" pitchFamily="34" charset="0"/>
                <a:ea typeface="Calibri" panose="020F0502020204030204" pitchFamily="34" charset="0"/>
                <a:cs typeface="Times New Roman" panose="02020603050405020304" pitchFamily="18" charset="0"/>
              </a:rPr>
              <a:t>are ultimately</a:t>
            </a:r>
            <a:r>
              <a:rPr lang="en-AU" sz="1800" dirty="0">
                <a:effectLst/>
                <a:latin typeface="Calibri" panose="020F0502020204030204" pitchFamily="34" charset="0"/>
                <a:ea typeface="Calibri" panose="020F0502020204030204" pitchFamily="34" charset="0"/>
                <a:cs typeface="Times New Roman" panose="02020603050405020304" pitchFamily="18" charset="0"/>
              </a:rPr>
              <a:t> designed to efficiently turn the kinetic energy from vibrating strings into sound energy.</a:t>
            </a:r>
          </a:p>
          <a:p>
            <a:pPr marL="0" indent="0">
              <a:buNone/>
            </a:pPr>
            <a:r>
              <a:rPr lang="en-AU" sz="2000" dirty="0">
                <a:latin typeface="Calibri" panose="020F0502020204030204" pitchFamily="34" charset="0"/>
                <a:cs typeface="Times New Roman" panose="02020603050405020304" pitchFamily="18" charset="0"/>
              </a:rPr>
              <a:t>IN SUMMARY</a:t>
            </a:r>
          </a:p>
          <a:p>
            <a:endParaRPr lang="en-AU" sz="1800" dirty="0">
              <a:latin typeface="Calibri" panose="020F0502020204030204" pitchFamily="34" charset="0"/>
              <a:cs typeface="Times New Roman" panose="02020603050405020304" pitchFamily="18" charset="0"/>
            </a:endParaRPr>
          </a:p>
          <a:p>
            <a:pPr marL="0" indent="0">
              <a:buNone/>
            </a:pPr>
            <a:endParaRPr lang="en-AU" sz="1800" dirty="0">
              <a:latin typeface="Calibri" panose="020F0502020204030204" pitchFamily="34" charset="0"/>
              <a:cs typeface="Times New Roman" panose="02020603050405020304" pitchFamily="18" charset="0"/>
            </a:endParaRPr>
          </a:p>
          <a:p>
            <a:pPr marL="0" indent="0">
              <a:buNone/>
            </a:pPr>
            <a:endParaRPr lang="en-AU" sz="1800" dirty="0">
              <a:latin typeface="Calibri" panose="020F0502020204030204" pitchFamily="34" charset="0"/>
              <a:cs typeface="Times New Roman" panose="02020603050405020304" pitchFamily="18" charset="0"/>
            </a:endParaRPr>
          </a:p>
        </p:txBody>
      </p:sp>
      <p:pic>
        <p:nvPicPr>
          <p:cNvPr id="8196" name="Picture 4">
            <a:extLst>
              <a:ext uri="{FF2B5EF4-FFF2-40B4-BE49-F238E27FC236}">
                <a16:creationId xmlns:a16="http://schemas.microsoft.com/office/drawing/2014/main" id="{1498F9EB-A833-4FB1-964E-23F6C5C81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85" y="2253359"/>
            <a:ext cx="21431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E3DDD57D-08F9-4A4A-BCAF-55515FBA1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2243" y="1747655"/>
            <a:ext cx="1876425" cy="36861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08E23FFE-B542-4D6C-B3D3-618D0BCEF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1804" y="2533132"/>
            <a:ext cx="1428750" cy="23241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F5266CE-E63B-466D-B007-D6EB0C71C5B0}"/>
              </a:ext>
            </a:extLst>
          </p:cNvPr>
          <p:cNvSpPr txBox="1"/>
          <p:nvPr/>
        </p:nvSpPr>
        <p:spPr>
          <a:xfrm>
            <a:off x="0" y="6488668"/>
            <a:ext cx="11144250"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1-3 (above) Anatomy of an acoustic guitar courtesy of Gibson Guitars</a:t>
            </a:r>
          </a:p>
        </p:txBody>
      </p:sp>
      <p:sp>
        <p:nvSpPr>
          <p:cNvPr id="23" name="TextBox 22">
            <a:extLst>
              <a:ext uri="{FF2B5EF4-FFF2-40B4-BE49-F238E27FC236}">
                <a16:creationId xmlns:a16="http://schemas.microsoft.com/office/drawing/2014/main" id="{7048DD18-3CB6-410A-8E80-8E95FFC17C1F}"/>
              </a:ext>
            </a:extLst>
          </p:cNvPr>
          <p:cNvSpPr txBox="1"/>
          <p:nvPr/>
        </p:nvSpPr>
        <p:spPr>
          <a:xfrm>
            <a:off x="673214" y="5073596"/>
            <a:ext cx="1724025" cy="369332"/>
          </a:xfrm>
          <a:prstGeom prst="rect">
            <a:avLst/>
          </a:prstGeom>
          <a:noFill/>
        </p:spPr>
        <p:txBody>
          <a:bodyPr wrap="square" rtlCol="0">
            <a:spAutoFit/>
          </a:bodyPr>
          <a:lstStyle/>
          <a:p>
            <a:r>
              <a:rPr lang="en-AU" b="1" dirty="0"/>
              <a:t>Guitar Body</a:t>
            </a:r>
          </a:p>
        </p:txBody>
      </p:sp>
      <p:sp>
        <p:nvSpPr>
          <p:cNvPr id="25" name="TextBox 24">
            <a:extLst>
              <a:ext uri="{FF2B5EF4-FFF2-40B4-BE49-F238E27FC236}">
                <a16:creationId xmlns:a16="http://schemas.microsoft.com/office/drawing/2014/main" id="{7DC5D032-F424-4354-A6DD-2C3B1D524DC4}"/>
              </a:ext>
            </a:extLst>
          </p:cNvPr>
          <p:cNvSpPr txBox="1"/>
          <p:nvPr/>
        </p:nvSpPr>
        <p:spPr>
          <a:xfrm>
            <a:off x="8474166" y="4878367"/>
            <a:ext cx="1724025" cy="369332"/>
          </a:xfrm>
          <a:prstGeom prst="rect">
            <a:avLst/>
          </a:prstGeom>
          <a:noFill/>
        </p:spPr>
        <p:txBody>
          <a:bodyPr wrap="square" rtlCol="0">
            <a:spAutoFit/>
          </a:bodyPr>
          <a:lstStyle/>
          <a:p>
            <a:r>
              <a:rPr lang="en-AU" b="1" dirty="0"/>
              <a:t>Guitar Head</a:t>
            </a:r>
          </a:p>
        </p:txBody>
      </p:sp>
      <p:sp>
        <p:nvSpPr>
          <p:cNvPr id="26" name="TextBox 25">
            <a:extLst>
              <a:ext uri="{FF2B5EF4-FFF2-40B4-BE49-F238E27FC236}">
                <a16:creationId xmlns:a16="http://schemas.microsoft.com/office/drawing/2014/main" id="{4E197336-5747-4D33-B18F-B107D50CC0F1}"/>
              </a:ext>
            </a:extLst>
          </p:cNvPr>
          <p:cNvSpPr txBox="1"/>
          <p:nvPr/>
        </p:nvSpPr>
        <p:spPr>
          <a:xfrm>
            <a:off x="4864643" y="5461576"/>
            <a:ext cx="1724025" cy="369332"/>
          </a:xfrm>
          <a:prstGeom prst="rect">
            <a:avLst/>
          </a:prstGeom>
          <a:noFill/>
        </p:spPr>
        <p:txBody>
          <a:bodyPr wrap="square" rtlCol="0">
            <a:spAutoFit/>
          </a:bodyPr>
          <a:lstStyle/>
          <a:p>
            <a:r>
              <a:rPr lang="en-AU" b="1" dirty="0"/>
              <a:t>Guitar Neck</a:t>
            </a:r>
          </a:p>
        </p:txBody>
      </p:sp>
      <p:sp>
        <p:nvSpPr>
          <p:cNvPr id="27" name="Content Placeholder 2">
            <a:extLst>
              <a:ext uri="{FF2B5EF4-FFF2-40B4-BE49-F238E27FC236}">
                <a16:creationId xmlns:a16="http://schemas.microsoft.com/office/drawing/2014/main" id="{5EF54501-AACC-43BB-9636-0FAB603863C4}"/>
              </a:ext>
            </a:extLst>
          </p:cNvPr>
          <p:cNvSpPr txBox="1">
            <a:spLocks/>
          </p:cNvSpPr>
          <p:nvPr/>
        </p:nvSpPr>
        <p:spPr>
          <a:xfrm>
            <a:off x="189222" y="4397187"/>
            <a:ext cx="3904448"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Includes the sound hole</a:t>
            </a:r>
          </a:p>
          <a:p>
            <a:r>
              <a:rPr lang="en-AU" sz="1600" dirty="0">
                <a:solidFill>
                  <a:schemeClr val="bg2">
                    <a:lumMod val="50000"/>
                  </a:schemeClr>
                </a:solidFill>
                <a:latin typeface="Calibri" panose="020F0502020204030204" pitchFamily="34" charset="0"/>
                <a:cs typeface="Times New Roman" panose="02020603050405020304" pitchFamily="18" charset="0"/>
              </a:rPr>
              <a:t>Hollow air cavity inside</a:t>
            </a:r>
          </a:p>
          <a:p>
            <a:endParaRPr lang="en-AU" sz="1600" dirty="0">
              <a:solidFill>
                <a:schemeClr val="bg2">
                  <a:lumMod val="50000"/>
                </a:schemeClr>
              </a:solidFill>
              <a:latin typeface="Calibri" panose="020F0502020204030204" pitchFamily="34" charset="0"/>
              <a:cs typeface="Times New Roman" panose="02020603050405020304" pitchFamily="18" charset="0"/>
            </a:endParaRPr>
          </a:p>
          <a:p>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sp>
        <p:nvSpPr>
          <p:cNvPr id="28" name="Content Placeholder 2">
            <a:extLst>
              <a:ext uri="{FF2B5EF4-FFF2-40B4-BE49-F238E27FC236}">
                <a16:creationId xmlns:a16="http://schemas.microsoft.com/office/drawing/2014/main" id="{FAFAEA51-04DB-4C77-A31B-F8F567A17C07}"/>
              </a:ext>
            </a:extLst>
          </p:cNvPr>
          <p:cNvSpPr txBox="1">
            <a:spLocks/>
          </p:cNvSpPr>
          <p:nvPr/>
        </p:nvSpPr>
        <p:spPr>
          <a:xfrm>
            <a:off x="4193884" y="4731637"/>
            <a:ext cx="3904448"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Holds the frets and strings</a:t>
            </a:r>
          </a:p>
          <a:p>
            <a:endParaRPr lang="en-AU" sz="1600" dirty="0">
              <a:solidFill>
                <a:schemeClr val="bg2">
                  <a:lumMod val="50000"/>
                </a:schemeClr>
              </a:solidFill>
              <a:latin typeface="Calibri" panose="020F0502020204030204" pitchFamily="34" charset="0"/>
              <a:cs typeface="Times New Roman" panose="02020603050405020304" pitchFamily="18" charset="0"/>
            </a:endParaRPr>
          </a:p>
          <a:p>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id="{9727DDF3-1ABE-4C82-8577-075C1D45620F}"/>
              </a:ext>
            </a:extLst>
          </p:cNvPr>
          <p:cNvSpPr txBox="1">
            <a:spLocks/>
          </p:cNvSpPr>
          <p:nvPr/>
        </p:nvSpPr>
        <p:spPr>
          <a:xfrm>
            <a:off x="7593775" y="4348324"/>
            <a:ext cx="3904448"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Also referred to as the ‘machine head,’</a:t>
            </a:r>
          </a:p>
          <a:p>
            <a:r>
              <a:rPr lang="en-AU" sz="1600" dirty="0">
                <a:solidFill>
                  <a:schemeClr val="bg2">
                    <a:lumMod val="50000"/>
                  </a:schemeClr>
                </a:solidFill>
                <a:latin typeface="Calibri" panose="020F0502020204030204" pitchFamily="34" charset="0"/>
                <a:cs typeface="Times New Roman" panose="02020603050405020304" pitchFamily="18" charset="0"/>
              </a:rPr>
              <a:t>Has the tuning pegs used to alter the tension of the string; ultimately manipulating the pitch produced.</a:t>
            </a:r>
          </a:p>
          <a:p>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45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lstStyle/>
          <a:p>
            <a:r>
              <a:rPr lang="en-AU" dirty="0"/>
              <a:t>Resonance</a:t>
            </a:r>
          </a:p>
        </p:txBody>
      </p:sp>
      <p:sp>
        <p:nvSpPr>
          <p:cNvPr id="3" name="Content Placeholder 2">
            <a:extLst>
              <a:ext uri="{FF2B5EF4-FFF2-40B4-BE49-F238E27FC236}">
                <a16:creationId xmlns:a16="http://schemas.microsoft.com/office/drawing/2014/main" id="{8225B403-DDBC-4FAC-AF45-2D449EB06177}"/>
              </a:ext>
            </a:extLst>
          </p:cNvPr>
          <p:cNvSpPr>
            <a:spLocks noGrp="1"/>
          </p:cNvSpPr>
          <p:nvPr>
            <p:ph idx="1"/>
          </p:nvPr>
        </p:nvSpPr>
        <p:spPr>
          <a:xfrm>
            <a:off x="133350" y="404018"/>
            <a:ext cx="11925300" cy="1627188"/>
          </a:xfrm>
        </p:spPr>
        <p:txBody>
          <a:bodyPr>
            <a:normAutofit/>
          </a:bodyPr>
          <a:lstStyle/>
          <a:p>
            <a:r>
              <a:rPr lang="en-AU" sz="1800" dirty="0">
                <a:latin typeface="Calibri" panose="020F0502020204030204" pitchFamily="34" charset="0"/>
                <a:cs typeface="Times New Roman" panose="02020603050405020304" pitchFamily="18" charset="0"/>
              </a:rPr>
              <a:t>Another important concept to understand is the idea of resonance.</a:t>
            </a:r>
          </a:p>
        </p:txBody>
      </p:sp>
      <p:sp>
        <p:nvSpPr>
          <p:cNvPr id="12" name="TextBox 11">
            <a:extLst>
              <a:ext uri="{FF2B5EF4-FFF2-40B4-BE49-F238E27FC236}">
                <a16:creationId xmlns:a16="http://schemas.microsoft.com/office/drawing/2014/main" id="{BC186711-0FF5-4A88-98A2-350A7BF9EF1C}"/>
              </a:ext>
            </a:extLst>
          </p:cNvPr>
          <p:cNvSpPr txBox="1"/>
          <p:nvPr/>
        </p:nvSpPr>
        <p:spPr>
          <a:xfrm>
            <a:off x="1800225" y="1507151"/>
            <a:ext cx="8258175" cy="1200329"/>
          </a:xfrm>
          <a:prstGeom prst="rect">
            <a:avLst/>
          </a:prstGeom>
          <a:noFill/>
        </p:spPr>
        <p:txBody>
          <a:bodyPr wrap="square">
            <a:spAutoFit/>
          </a:bodyPr>
          <a:lstStyle/>
          <a:p>
            <a:r>
              <a:rPr lang="en-AU" sz="2400" dirty="0">
                <a:latin typeface="Calibri" panose="020F0502020204030204" pitchFamily="34" charset="0"/>
                <a:cs typeface="Times New Roman" panose="02020603050405020304" pitchFamily="18" charset="0"/>
              </a:rPr>
              <a:t>Resonance refers to when an external force (for example your hand,) and a vibrating system – force another system to vibrate with </a:t>
            </a:r>
            <a:r>
              <a:rPr lang="en-AU" sz="2400" dirty="0">
                <a:solidFill>
                  <a:srgbClr val="FF0000"/>
                </a:solidFill>
                <a:latin typeface="Calibri" panose="020F0502020204030204" pitchFamily="34" charset="0"/>
                <a:cs typeface="Times New Roman" panose="02020603050405020304" pitchFamily="18" charset="0"/>
              </a:rPr>
              <a:t>greater amplitude </a:t>
            </a:r>
            <a:r>
              <a:rPr lang="en-AU" sz="2400" dirty="0">
                <a:latin typeface="Calibri" panose="020F0502020204030204" pitchFamily="34" charset="0"/>
                <a:cs typeface="Times New Roman" panose="02020603050405020304" pitchFamily="18" charset="0"/>
              </a:rPr>
              <a:t>at a specified </a:t>
            </a:r>
            <a:r>
              <a:rPr lang="en-AU" sz="2400" dirty="0">
                <a:solidFill>
                  <a:srgbClr val="FF0000"/>
                </a:solidFill>
                <a:latin typeface="Calibri" panose="020F0502020204030204" pitchFamily="34" charset="0"/>
                <a:cs typeface="Times New Roman" panose="02020603050405020304" pitchFamily="18" charset="0"/>
              </a:rPr>
              <a:t>frequency</a:t>
            </a:r>
            <a:r>
              <a:rPr lang="en-AU" sz="2400" dirty="0">
                <a:latin typeface="Calibri" panose="020F0502020204030204" pitchFamily="34" charset="0"/>
                <a:cs typeface="Times New Roman" panose="02020603050405020304" pitchFamily="18" charset="0"/>
              </a:rPr>
              <a:t> of operation</a:t>
            </a:r>
          </a:p>
        </p:txBody>
      </p:sp>
      <p:cxnSp>
        <p:nvCxnSpPr>
          <p:cNvPr id="7" name="Straight Arrow Connector 6">
            <a:extLst>
              <a:ext uri="{FF2B5EF4-FFF2-40B4-BE49-F238E27FC236}">
                <a16:creationId xmlns:a16="http://schemas.microsoft.com/office/drawing/2014/main" id="{C0D36C68-1BA7-4FA5-BA11-515267628807}"/>
              </a:ext>
            </a:extLst>
          </p:cNvPr>
          <p:cNvCxnSpPr>
            <a:cxnSpLocks/>
          </p:cNvCxnSpPr>
          <p:nvPr/>
        </p:nvCxnSpPr>
        <p:spPr>
          <a:xfrm flipH="1">
            <a:off x="2462212" y="2707480"/>
            <a:ext cx="757060" cy="950914"/>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id="{9C5351D2-D1E3-4F5D-87AE-25D6E5FEDD33}"/>
              </a:ext>
            </a:extLst>
          </p:cNvPr>
          <p:cNvCxnSpPr>
            <a:cxnSpLocks/>
          </p:cNvCxnSpPr>
          <p:nvPr/>
        </p:nvCxnSpPr>
        <p:spPr>
          <a:xfrm>
            <a:off x="7376029" y="2800934"/>
            <a:ext cx="586443" cy="85746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23" name="Content Placeholder 2">
            <a:extLst>
              <a:ext uri="{FF2B5EF4-FFF2-40B4-BE49-F238E27FC236}">
                <a16:creationId xmlns:a16="http://schemas.microsoft.com/office/drawing/2014/main" id="{6EC4670B-5A27-4575-9DA4-402AF8941781}"/>
              </a:ext>
            </a:extLst>
          </p:cNvPr>
          <p:cNvSpPr txBox="1">
            <a:spLocks/>
          </p:cNvSpPr>
          <p:nvPr/>
        </p:nvSpPr>
        <p:spPr>
          <a:xfrm>
            <a:off x="3457575" y="4826794"/>
            <a:ext cx="4657725" cy="162718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AU" sz="1800" dirty="0">
              <a:latin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1F80E8AE-B166-450C-8080-AED44AD50D55}"/>
              </a:ext>
            </a:extLst>
          </p:cNvPr>
          <p:cNvSpPr txBox="1"/>
          <p:nvPr/>
        </p:nvSpPr>
        <p:spPr>
          <a:xfrm>
            <a:off x="0" y="6462886"/>
            <a:ext cx="4657725"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4: (above,) Amplitude by </a:t>
            </a:r>
            <a:r>
              <a:rPr lang="en-AU" dirty="0" err="1">
                <a:latin typeface="Calibri" panose="020F0502020204030204" pitchFamily="34" charset="0"/>
                <a:cs typeface="Calibri" panose="020F0502020204030204" pitchFamily="34" charset="0"/>
              </a:rPr>
              <a:t>KeyStageWiki</a:t>
            </a:r>
            <a:endParaRPr lang="en-AU" dirty="0">
              <a:latin typeface="Calibri" panose="020F0502020204030204" pitchFamily="34" charset="0"/>
              <a:cs typeface="Calibri" panose="020F0502020204030204" pitchFamily="34" charset="0"/>
            </a:endParaRPr>
          </a:p>
        </p:txBody>
      </p:sp>
      <p:sp>
        <p:nvSpPr>
          <p:cNvPr id="35" name="Content Placeholder 2">
            <a:extLst>
              <a:ext uri="{FF2B5EF4-FFF2-40B4-BE49-F238E27FC236}">
                <a16:creationId xmlns:a16="http://schemas.microsoft.com/office/drawing/2014/main" id="{CF90B33F-D12B-410B-92DF-2CCCFC939EFA}"/>
              </a:ext>
            </a:extLst>
          </p:cNvPr>
          <p:cNvSpPr txBox="1">
            <a:spLocks/>
          </p:cNvSpPr>
          <p:nvPr/>
        </p:nvSpPr>
        <p:spPr>
          <a:xfrm>
            <a:off x="96627" y="2382788"/>
            <a:ext cx="3904448"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Amplitude = the maximum displacement from the crest (or trough,) of the wave to the origin </a:t>
            </a: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B2BFD8BE-A5BE-4703-B8CD-03F21DD3E2C5}"/>
              </a:ext>
            </a:extLst>
          </p:cNvPr>
          <p:cNvSpPr txBox="1">
            <a:spLocks/>
          </p:cNvSpPr>
          <p:nvPr/>
        </p:nvSpPr>
        <p:spPr>
          <a:xfrm>
            <a:off x="5827673" y="3002335"/>
            <a:ext cx="2845460"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Frequency = Number of waves that pass a point per unit time</a:t>
            </a:r>
          </a:p>
          <a:p>
            <a:r>
              <a:rPr lang="en-AU" sz="1600" dirty="0">
                <a:solidFill>
                  <a:schemeClr val="bg2">
                    <a:lumMod val="50000"/>
                  </a:schemeClr>
                </a:solidFill>
                <a:latin typeface="Calibri" panose="020F0502020204030204" pitchFamily="34" charset="0"/>
                <a:cs typeface="Times New Roman" panose="02020603050405020304" pitchFamily="18" charset="0"/>
              </a:rPr>
              <a:t>A higher frequency = shorter wavelengths (as seen in the diagram)</a:t>
            </a:r>
          </a:p>
          <a:p>
            <a:r>
              <a:rPr lang="en-AU" sz="1600" dirty="0">
                <a:solidFill>
                  <a:schemeClr val="bg2">
                    <a:lumMod val="50000"/>
                  </a:schemeClr>
                </a:solidFill>
                <a:latin typeface="Calibri" panose="020F0502020204030204" pitchFamily="34" charset="0"/>
                <a:cs typeface="Times New Roman" panose="02020603050405020304" pitchFamily="18" charset="0"/>
              </a:rPr>
              <a:t>A lower frequency = longer wavelengths</a:t>
            </a:r>
            <a:endParaRPr lang="en-AU" sz="1800" dirty="0">
              <a:latin typeface="Calibri" panose="020F0502020204030204" pitchFamily="34" charset="0"/>
              <a:cs typeface="Times New Roman" panose="02020603050405020304" pitchFamily="18" charset="0"/>
            </a:endParaRPr>
          </a:p>
          <a:p>
            <a:pPr marL="0" indent="0">
              <a:buFont typeface="Wingdings 3" panose="05040102010807070707" pitchFamily="18" charset="2"/>
              <a:buNone/>
            </a:pPr>
            <a:endParaRPr lang="en-AU" sz="1800" dirty="0">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2301447-E442-48C4-A26C-F13BC20C618C}"/>
              </a:ext>
            </a:extLst>
          </p:cNvPr>
          <p:cNvPicPr>
            <a:picLocks noChangeAspect="1"/>
          </p:cNvPicPr>
          <p:nvPr/>
        </p:nvPicPr>
        <p:blipFill>
          <a:blip r:embed="rId3"/>
          <a:stretch>
            <a:fillRect/>
          </a:stretch>
        </p:blipFill>
        <p:spPr>
          <a:xfrm>
            <a:off x="8761306" y="4006059"/>
            <a:ext cx="3297344" cy="2707479"/>
          </a:xfrm>
          <a:prstGeom prst="rect">
            <a:avLst/>
          </a:prstGeom>
        </p:spPr>
      </p:pic>
      <p:sp>
        <p:nvSpPr>
          <p:cNvPr id="14" name="Content Placeholder 2">
            <a:extLst>
              <a:ext uri="{FF2B5EF4-FFF2-40B4-BE49-F238E27FC236}">
                <a16:creationId xmlns:a16="http://schemas.microsoft.com/office/drawing/2014/main" id="{D3D86746-4254-4A07-A049-7337E4BBDD2E}"/>
              </a:ext>
            </a:extLst>
          </p:cNvPr>
          <p:cNvSpPr txBox="1">
            <a:spLocks/>
          </p:cNvSpPr>
          <p:nvPr/>
        </p:nvSpPr>
        <p:spPr>
          <a:xfrm>
            <a:off x="2705028" y="3135090"/>
            <a:ext cx="2845460" cy="4252725"/>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AU" sz="1600" dirty="0">
                <a:solidFill>
                  <a:schemeClr val="bg2">
                    <a:lumMod val="50000"/>
                  </a:schemeClr>
                </a:solidFill>
                <a:latin typeface="Calibri" panose="020F0502020204030204" pitchFamily="34" charset="0"/>
                <a:cs typeface="Times New Roman" panose="02020603050405020304" pitchFamily="18" charset="0"/>
              </a:rPr>
              <a:t>A higher amplitude = louder sound</a:t>
            </a:r>
          </a:p>
          <a:p>
            <a:r>
              <a:rPr lang="en-AU" sz="1600" dirty="0">
                <a:solidFill>
                  <a:schemeClr val="bg2">
                    <a:lumMod val="50000"/>
                  </a:schemeClr>
                </a:solidFill>
                <a:latin typeface="Calibri" panose="020F0502020204030204" pitchFamily="34" charset="0"/>
                <a:cs typeface="Times New Roman" panose="02020603050405020304" pitchFamily="18" charset="0"/>
              </a:rPr>
              <a:t>A lower amplitude = a quieter sound</a:t>
            </a:r>
            <a:endParaRPr lang="en-AU" sz="1800" dirty="0">
              <a:latin typeface="Calibri" panose="020F0502020204030204" pitchFamily="34" charset="0"/>
              <a:cs typeface="Times New Roman" panose="02020603050405020304" pitchFamily="18" charset="0"/>
            </a:endParaRPr>
          </a:p>
        </p:txBody>
      </p:sp>
      <p:pic>
        <p:nvPicPr>
          <p:cNvPr id="2052" name="Picture 4" descr="Amplitude - Key Stage Wiki">
            <a:extLst>
              <a:ext uri="{FF2B5EF4-FFF2-40B4-BE49-F238E27FC236}">
                <a16:creationId xmlns:a16="http://schemas.microsoft.com/office/drawing/2014/main" id="{8FA02675-E693-4537-9B71-DFC5F21950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868" y="4640833"/>
            <a:ext cx="2146642" cy="172446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16B1611D-2EA9-4340-ABD0-4426E6B96303}"/>
              </a:ext>
            </a:extLst>
          </p:cNvPr>
          <p:cNvSpPr txBox="1"/>
          <p:nvPr/>
        </p:nvSpPr>
        <p:spPr>
          <a:xfrm>
            <a:off x="4647385" y="6427388"/>
            <a:ext cx="4657725"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5: (right,) frequency by Toronto.edu</a:t>
            </a:r>
          </a:p>
        </p:txBody>
      </p:sp>
    </p:spTree>
    <p:extLst>
      <p:ext uri="{BB962C8B-B14F-4D97-AF65-F5344CB8AC3E}">
        <p14:creationId xmlns:p14="http://schemas.microsoft.com/office/powerpoint/2010/main" val="356757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92254" y="-5876"/>
            <a:ext cx="12192000" cy="1073150"/>
          </a:xfrm>
        </p:spPr>
        <p:txBody>
          <a:bodyPr/>
          <a:lstStyle/>
          <a:p>
            <a:r>
              <a:rPr lang="en-AU" dirty="0"/>
              <a:t>THE PROCESS – 1. PLUCKING A STRING</a:t>
            </a:r>
          </a:p>
        </p:txBody>
      </p:sp>
      <p:sp>
        <p:nvSpPr>
          <p:cNvPr id="23" name="Content Placeholder 2">
            <a:extLst>
              <a:ext uri="{FF2B5EF4-FFF2-40B4-BE49-F238E27FC236}">
                <a16:creationId xmlns:a16="http://schemas.microsoft.com/office/drawing/2014/main" id="{6EC4670B-5A27-4575-9DA4-402AF8941781}"/>
              </a:ext>
            </a:extLst>
          </p:cNvPr>
          <p:cNvSpPr txBox="1">
            <a:spLocks/>
          </p:cNvSpPr>
          <p:nvPr/>
        </p:nvSpPr>
        <p:spPr>
          <a:xfrm>
            <a:off x="3457575" y="4826794"/>
            <a:ext cx="4657725" cy="162718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AU" sz="1800" dirty="0">
              <a:latin typeface="Calibri" panose="020F0502020204030204" pitchFamily="34" charset="0"/>
              <a:cs typeface="Times New Roman" panose="02020603050405020304" pitchFamily="18" charset="0"/>
            </a:endParaRPr>
          </a:p>
        </p:txBody>
      </p:sp>
      <p:sp>
        <p:nvSpPr>
          <p:cNvPr id="4" name="Content Placeholder 2">
            <a:extLst>
              <a:ext uri="{FF2B5EF4-FFF2-40B4-BE49-F238E27FC236}">
                <a16:creationId xmlns:a16="http://schemas.microsoft.com/office/drawing/2014/main" id="{9CF01557-4D53-43CB-AA1B-7ECDC467CE20}"/>
              </a:ext>
            </a:extLst>
          </p:cNvPr>
          <p:cNvSpPr>
            <a:spLocks noGrp="1"/>
          </p:cNvSpPr>
          <p:nvPr>
            <p:ph idx="1"/>
          </p:nvPr>
        </p:nvSpPr>
        <p:spPr>
          <a:xfrm>
            <a:off x="86303" y="1158986"/>
            <a:ext cx="8317957" cy="1627188"/>
          </a:xfrm>
        </p:spPr>
        <p:txBody>
          <a:bodyPr>
            <a:normAutofit fontScale="85000" lnSpcReduction="20000"/>
          </a:bodyPr>
          <a:lstStyle/>
          <a:p>
            <a:r>
              <a:rPr lang="en-AU" dirty="0">
                <a:latin typeface="Calibri" panose="020F0502020204030204" pitchFamily="34" charset="0"/>
                <a:cs typeface="Times New Roman" panose="02020603050405020304" pitchFamily="18" charset="0"/>
              </a:rPr>
              <a:t> Plucking a guitar string causes it to </a:t>
            </a:r>
            <a:r>
              <a:rPr lang="en-AU">
                <a:latin typeface="Calibri" panose="020F0502020204030204" pitchFamily="34" charset="0"/>
                <a:cs typeface="Times New Roman" panose="02020603050405020304" pitchFamily="18" charset="0"/>
              </a:rPr>
              <a:t>vibrate </a:t>
            </a:r>
            <a:endParaRPr lang="en-AU" dirty="0">
              <a:latin typeface="Calibri" panose="020F0502020204030204" pitchFamily="34" charset="0"/>
              <a:cs typeface="Times New Roman" panose="02020603050405020304" pitchFamily="18" charset="0"/>
            </a:endParaRPr>
          </a:p>
          <a:p>
            <a:r>
              <a:rPr lang="en-AU" dirty="0">
                <a:latin typeface="Calibri" panose="020F0502020204030204" pitchFamily="34" charset="0"/>
                <a:cs typeface="Times New Roman" panose="02020603050405020304" pitchFamily="18" charset="0"/>
              </a:rPr>
              <a:t>As we know; energy is neither crated nor destroyed. </a:t>
            </a:r>
          </a:p>
          <a:p>
            <a:r>
              <a:rPr lang="en-AU" dirty="0">
                <a:latin typeface="Calibri" panose="020F0502020204030204" pitchFamily="34" charset="0"/>
                <a:cs typeface="Times New Roman" panose="02020603050405020304" pitchFamily="18" charset="0"/>
              </a:rPr>
              <a:t>Tension in the strings allows strings to have potential energy. Plucking a string converts potential energy into kinetic energy.</a:t>
            </a:r>
          </a:p>
          <a:p>
            <a:r>
              <a:rPr lang="en-AU" dirty="0">
                <a:latin typeface="Calibri" panose="020F0502020204030204" pitchFamily="34" charset="0"/>
                <a:cs typeface="Times New Roman" panose="02020603050405020304" pitchFamily="18" charset="0"/>
              </a:rPr>
              <a:t>The vibration created is referred to as </a:t>
            </a:r>
            <a:r>
              <a:rPr lang="en-AU" i="1" u="sng" dirty="0">
                <a:latin typeface="Calibri" panose="020F0502020204030204" pitchFamily="34" charset="0"/>
                <a:cs typeface="Times New Roman" panose="02020603050405020304" pitchFamily="18" charset="0"/>
              </a:rPr>
              <a:t>a standing wave</a:t>
            </a:r>
            <a:r>
              <a:rPr lang="en-AU" u="sng" dirty="0">
                <a:latin typeface="Calibri" panose="020F0502020204030204" pitchFamily="34" charset="0"/>
                <a:cs typeface="Times New Roman" panose="02020603050405020304" pitchFamily="18" charset="0"/>
              </a:rPr>
              <a:t>.</a:t>
            </a:r>
          </a:p>
          <a:p>
            <a:endParaRPr lang="en-AU" u="sng" dirty="0">
              <a:latin typeface="Calibri" panose="020F0502020204030204" pitchFamily="34" charset="0"/>
              <a:cs typeface="Times New Roman" panose="02020603050405020304" pitchFamily="18" charset="0"/>
            </a:endParaRPr>
          </a:p>
          <a:p>
            <a:pPr marL="0" indent="0">
              <a:buNone/>
            </a:pPr>
            <a:endParaRPr lang="en-AU" dirty="0">
              <a:latin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E92BAC4-B0B7-452F-A716-45B6CB878912}"/>
              </a:ext>
            </a:extLst>
          </p:cNvPr>
          <p:cNvPicPr>
            <a:picLocks noChangeAspect="1"/>
          </p:cNvPicPr>
          <p:nvPr/>
        </p:nvPicPr>
        <p:blipFill>
          <a:blip r:embed="rId2"/>
          <a:stretch>
            <a:fillRect/>
          </a:stretch>
        </p:blipFill>
        <p:spPr>
          <a:xfrm>
            <a:off x="4639378" y="2372742"/>
            <a:ext cx="7343028" cy="4130453"/>
          </a:xfrm>
          <a:prstGeom prst="rect">
            <a:avLst/>
          </a:prstGeom>
        </p:spPr>
      </p:pic>
      <p:sp>
        <p:nvSpPr>
          <p:cNvPr id="7" name="TextBox 6">
            <a:extLst>
              <a:ext uri="{FF2B5EF4-FFF2-40B4-BE49-F238E27FC236}">
                <a16:creationId xmlns:a16="http://schemas.microsoft.com/office/drawing/2014/main" id="{9E6F51EE-B1F2-41A5-97A4-79434F5F53DA}"/>
              </a:ext>
            </a:extLst>
          </p:cNvPr>
          <p:cNvSpPr txBox="1"/>
          <p:nvPr/>
        </p:nvSpPr>
        <p:spPr>
          <a:xfrm>
            <a:off x="3962400" y="6503195"/>
            <a:ext cx="11144250"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6: The standing wave model by Ted-Ed - </a:t>
            </a:r>
            <a:r>
              <a:rPr lang="en-AU" b="0" i="0" dirty="0">
                <a:effectLst/>
                <a:latin typeface="Roboto" panose="02000000000000000000" pitchFamily="2" charset="0"/>
              </a:rPr>
              <a:t>Oscar Fernando Perez</a:t>
            </a:r>
            <a:r>
              <a:rPr lang="en-AU" b="0" i="0" dirty="0">
                <a:effectLst/>
                <a:latin typeface="Calibri" panose="020F0502020204030204" pitchFamily="34" charset="0"/>
                <a:cs typeface="Calibri" panose="020F0502020204030204" pitchFamily="34" charset="0"/>
              </a:rPr>
              <a:t> 2015</a:t>
            </a:r>
            <a:endParaRPr lang="en-AU" b="0" i="0" dirty="0">
              <a:effectLst/>
              <a:latin typeface="Roboto" panose="02000000000000000000" pitchFamily="2" charset="0"/>
            </a:endParaRPr>
          </a:p>
        </p:txBody>
      </p:sp>
      <p:sp>
        <p:nvSpPr>
          <p:cNvPr id="9" name="TextBox 8">
            <a:extLst>
              <a:ext uri="{FF2B5EF4-FFF2-40B4-BE49-F238E27FC236}">
                <a16:creationId xmlns:a16="http://schemas.microsoft.com/office/drawing/2014/main" id="{91AAE7EA-76E0-4E70-A5A3-22BB2A3BD7D5}"/>
              </a:ext>
            </a:extLst>
          </p:cNvPr>
          <p:cNvSpPr txBox="1"/>
          <p:nvPr/>
        </p:nvSpPr>
        <p:spPr>
          <a:xfrm>
            <a:off x="209594" y="2521258"/>
            <a:ext cx="4048080" cy="3785652"/>
          </a:xfrm>
          <a:prstGeom prst="rect">
            <a:avLst/>
          </a:prstGeom>
          <a:noFill/>
        </p:spPr>
        <p:txBody>
          <a:bodyPr wrap="square">
            <a:spAutoFit/>
          </a:bodyPr>
          <a:lstStyle/>
          <a:p>
            <a:pPr algn="l"/>
            <a:r>
              <a:rPr lang="en-AU" sz="2400" b="0" i="0" dirty="0">
                <a:effectLst/>
                <a:latin typeface="Roboto" panose="02000000000000000000" pitchFamily="2" charset="0"/>
              </a:rPr>
              <a:t>THE STANDING WAVE MODEL</a:t>
            </a:r>
          </a:p>
          <a:p>
            <a:pPr algn="l"/>
            <a:endParaRPr lang="en-AU" sz="2400" dirty="0">
              <a:latin typeface="Roboto" panose="02000000000000000000" pitchFamily="2" charset="0"/>
            </a:endParaRPr>
          </a:p>
          <a:p>
            <a:pPr algn="l"/>
            <a:r>
              <a:rPr lang="en-AU" sz="2400" dirty="0">
                <a:latin typeface="Roboto" panose="02000000000000000000" pitchFamily="2" charset="0"/>
              </a:rPr>
              <a:t>Nodes: the points on the string that don’t move at all as it vibrates.</a:t>
            </a:r>
          </a:p>
          <a:p>
            <a:pPr algn="l"/>
            <a:endParaRPr lang="en-AU" sz="2400" dirty="0">
              <a:latin typeface="Roboto" panose="02000000000000000000" pitchFamily="2" charset="0"/>
            </a:endParaRPr>
          </a:p>
          <a:p>
            <a:pPr algn="l"/>
            <a:r>
              <a:rPr lang="en-AU" sz="2400" dirty="0">
                <a:latin typeface="Roboto" panose="02000000000000000000" pitchFamily="2" charset="0"/>
              </a:rPr>
              <a:t>Antinodes: the parts of the string that oscillate back and fourth as the it vibrates.</a:t>
            </a:r>
          </a:p>
        </p:txBody>
      </p:sp>
      <p:sp>
        <p:nvSpPr>
          <p:cNvPr id="8" name="Content Placeholder 2">
            <a:extLst>
              <a:ext uri="{FF2B5EF4-FFF2-40B4-BE49-F238E27FC236}">
                <a16:creationId xmlns:a16="http://schemas.microsoft.com/office/drawing/2014/main" id="{DFC131B6-3D00-4D20-9D9B-CE5A5F07D4EC}"/>
              </a:ext>
            </a:extLst>
          </p:cNvPr>
          <p:cNvSpPr txBox="1">
            <a:spLocks/>
          </p:cNvSpPr>
          <p:nvPr/>
        </p:nvSpPr>
        <p:spPr>
          <a:xfrm>
            <a:off x="8404260" y="845014"/>
            <a:ext cx="4009465" cy="162718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AU" sz="1800" b="1" dirty="0">
                <a:solidFill>
                  <a:schemeClr val="tx1"/>
                </a:solidFill>
                <a:latin typeface="Calibri" panose="020F0502020204030204" pitchFamily="34" charset="0"/>
                <a:cs typeface="Times New Roman" panose="02020603050405020304" pitchFamily="18" charset="0"/>
              </a:rPr>
              <a:t>(As plucking a string causes friction against surrounding air molecules – some of the energy is lost as heat energy.)</a:t>
            </a:r>
          </a:p>
          <a:p>
            <a:pPr marL="0" indent="0">
              <a:buFont typeface="Wingdings 3" panose="05040102010807070707" pitchFamily="18" charset="2"/>
              <a:buNone/>
            </a:pPr>
            <a:endParaRPr lang="en-AU"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726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lstStyle/>
          <a:p>
            <a:r>
              <a:rPr lang="en-AU" dirty="0"/>
              <a:t>THE PROCESS – 1. PLUCKING A STRING</a:t>
            </a:r>
          </a:p>
        </p:txBody>
      </p:sp>
      <p:sp>
        <p:nvSpPr>
          <p:cNvPr id="23" name="Content Placeholder 2">
            <a:extLst>
              <a:ext uri="{FF2B5EF4-FFF2-40B4-BE49-F238E27FC236}">
                <a16:creationId xmlns:a16="http://schemas.microsoft.com/office/drawing/2014/main" id="{6EC4670B-5A27-4575-9DA4-402AF8941781}"/>
              </a:ext>
            </a:extLst>
          </p:cNvPr>
          <p:cNvSpPr txBox="1">
            <a:spLocks/>
          </p:cNvSpPr>
          <p:nvPr/>
        </p:nvSpPr>
        <p:spPr>
          <a:xfrm>
            <a:off x="3457575" y="4826794"/>
            <a:ext cx="4657725" cy="1627188"/>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endParaRPr lang="en-AU" sz="1800" dirty="0">
              <a:latin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62C39C49-53A1-446D-98A9-EBFEC7D50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473" y="2317507"/>
            <a:ext cx="7034904" cy="26526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456B70-CC26-4E52-9C8A-B53C50680E39}"/>
              </a:ext>
            </a:extLst>
          </p:cNvPr>
          <p:cNvSpPr txBox="1"/>
          <p:nvPr/>
        </p:nvSpPr>
        <p:spPr>
          <a:xfrm>
            <a:off x="133350" y="6340238"/>
            <a:ext cx="11144250"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8 (above right,) Standing wave animation by Jorge </a:t>
            </a:r>
            <a:r>
              <a:rPr lang="en-AU" dirty="0" err="1">
                <a:latin typeface="Calibri" panose="020F0502020204030204" pitchFamily="34" charset="0"/>
                <a:cs typeface="Calibri" panose="020F0502020204030204" pitchFamily="34" charset="0"/>
              </a:rPr>
              <a:t>Stolfi</a:t>
            </a:r>
            <a:r>
              <a:rPr lang="en-AU" dirty="0">
                <a:latin typeface="Calibri" panose="020F0502020204030204" pitchFamily="34" charset="0"/>
                <a:cs typeface="Calibri" panose="020F0502020204030204" pitchFamily="34" charset="0"/>
              </a:rPr>
              <a:t> 2019</a:t>
            </a:r>
          </a:p>
        </p:txBody>
      </p:sp>
      <p:cxnSp>
        <p:nvCxnSpPr>
          <p:cNvPr id="10" name="Straight Arrow Connector 9">
            <a:extLst>
              <a:ext uri="{FF2B5EF4-FFF2-40B4-BE49-F238E27FC236}">
                <a16:creationId xmlns:a16="http://schemas.microsoft.com/office/drawing/2014/main" id="{46409459-458D-456C-82DE-A904C645009D}"/>
              </a:ext>
            </a:extLst>
          </p:cNvPr>
          <p:cNvCxnSpPr>
            <a:cxnSpLocks/>
          </p:cNvCxnSpPr>
          <p:nvPr/>
        </p:nvCxnSpPr>
        <p:spPr>
          <a:xfrm flipH="1">
            <a:off x="9866555" y="1473200"/>
            <a:ext cx="546997" cy="20428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B5972D31-106D-4B0C-97BD-B8E9B7095AF2}"/>
              </a:ext>
            </a:extLst>
          </p:cNvPr>
          <p:cNvSpPr txBox="1"/>
          <p:nvPr/>
        </p:nvSpPr>
        <p:spPr>
          <a:xfrm>
            <a:off x="10171355" y="1078759"/>
            <a:ext cx="1724025" cy="369332"/>
          </a:xfrm>
          <a:prstGeom prst="rect">
            <a:avLst/>
          </a:prstGeom>
          <a:noFill/>
        </p:spPr>
        <p:txBody>
          <a:bodyPr wrap="square" rtlCol="0">
            <a:spAutoFit/>
          </a:bodyPr>
          <a:lstStyle/>
          <a:p>
            <a:r>
              <a:rPr lang="en-AU" b="1" dirty="0"/>
              <a:t>Nodes</a:t>
            </a:r>
          </a:p>
        </p:txBody>
      </p:sp>
      <p:cxnSp>
        <p:nvCxnSpPr>
          <p:cNvPr id="15" name="Straight Arrow Connector 14">
            <a:extLst>
              <a:ext uri="{FF2B5EF4-FFF2-40B4-BE49-F238E27FC236}">
                <a16:creationId xmlns:a16="http://schemas.microsoft.com/office/drawing/2014/main" id="{EB4AF750-BB44-480F-A7C6-EED2500C4F86}"/>
              </a:ext>
            </a:extLst>
          </p:cNvPr>
          <p:cNvCxnSpPr>
            <a:cxnSpLocks/>
          </p:cNvCxnSpPr>
          <p:nvPr/>
        </p:nvCxnSpPr>
        <p:spPr>
          <a:xfrm flipH="1" flipV="1">
            <a:off x="8972550" y="4383800"/>
            <a:ext cx="266700" cy="19564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18B51446-9DBA-4A9C-966C-5D403318BCCF}"/>
              </a:ext>
            </a:extLst>
          </p:cNvPr>
          <p:cNvSpPr txBox="1"/>
          <p:nvPr/>
        </p:nvSpPr>
        <p:spPr>
          <a:xfrm>
            <a:off x="8972550" y="6340238"/>
            <a:ext cx="1724025" cy="369332"/>
          </a:xfrm>
          <a:prstGeom prst="rect">
            <a:avLst/>
          </a:prstGeom>
          <a:noFill/>
        </p:spPr>
        <p:txBody>
          <a:bodyPr wrap="square" rtlCol="0">
            <a:spAutoFit/>
          </a:bodyPr>
          <a:lstStyle/>
          <a:p>
            <a:r>
              <a:rPr lang="en-AU" b="1" dirty="0"/>
              <a:t>Anti-Nodes</a:t>
            </a:r>
          </a:p>
        </p:txBody>
      </p:sp>
      <p:sp>
        <p:nvSpPr>
          <p:cNvPr id="20" name="TextBox 19">
            <a:extLst>
              <a:ext uri="{FF2B5EF4-FFF2-40B4-BE49-F238E27FC236}">
                <a16:creationId xmlns:a16="http://schemas.microsoft.com/office/drawing/2014/main" id="{279F7F7F-19F1-41F0-A3CE-43125B6C2EAD}"/>
              </a:ext>
            </a:extLst>
          </p:cNvPr>
          <p:cNvSpPr txBox="1"/>
          <p:nvPr/>
        </p:nvSpPr>
        <p:spPr>
          <a:xfrm>
            <a:off x="133350" y="6084650"/>
            <a:ext cx="11144250" cy="36933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7 (above) plucking guitar strings by Alex Burns </a:t>
            </a:r>
          </a:p>
        </p:txBody>
      </p:sp>
      <p:pic>
        <p:nvPicPr>
          <p:cNvPr id="24" name="Picture 4" descr="Cinemagraph 2 | AlexBurns">
            <a:extLst>
              <a:ext uri="{FF2B5EF4-FFF2-40B4-BE49-F238E27FC236}">
                <a16:creationId xmlns:a16="http://schemas.microsoft.com/office/drawing/2014/main" id="{FBD7134D-A860-476A-B4E2-AEE820D4F27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3555" y="2344783"/>
            <a:ext cx="4521200" cy="2543175"/>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FFA1B0F-8E37-4713-9726-43F1F8BF7B57}"/>
              </a:ext>
            </a:extLst>
          </p:cNvPr>
          <p:cNvSpPr txBox="1"/>
          <p:nvPr/>
        </p:nvSpPr>
        <p:spPr>
          <a:xfrm>
            <a:off x="600523" y="1713451"/>
            <a:ext cx="1724025" cy="461665"/>
          </a:xfrm>
          <a:prstGeom prst="rect">
            <a:avLst/>
          </a:prstGeom>
          <a:noFill/>
        </p:spPr>
        <p:txBody>
          <a:bodyPr wrap="square" rtlCol="0">
            <a:spAutoFit/>
          </a:bodyPr>
          <a:lstStyle/>
          <a:p>
            <a:r>
              <a:rPr lang="en-AU" sz="2400" b="1" dirty="0"/>
              <a:t>This…</a:t>
            </a:r>
          </a:p>
        </p:txBody>
      </p:sp>
      <p:sp>
        <p:nvSpPr>
          <p:cNvPr id="27" name="TextBox 26">
            <a:extLst>
              <a:ext uri="{FF2B5EF4-FFF2-40B4-BE49-F238E27FC236}">
                <a16:creationId xmlns:a16="http://schemas.microsoft.com/office/drawing/2014/main" id="{D57BA80E-B75C-48BD-AAE9-B85A0FAA6EF9}"/>
              </a:ext>
            </a:extLst>
          </p:cNvPr>
          <p:cNvSpPr txBox="1"/>
          <p:nvPr/>
        </p:nvSpPr>
        <p:spPr>
          <a:xfrm>
            <a:off x="5026473" y="1728048"/>
            <a:ext cx="2699693" cy="461665"/>
          </a:xfrm>
          <a:prstGeom prst="rect">
            <a:avLst/>
          </a:prstGeom>
          <a:noFill/>
        </p:spPr>
        <p:txBody>
          <a:bodyPr wrap="square" rtlCol="0">
            <a:spAutoFit/>
          </a:bodyPr>
          <a:lstStyle/>
          <a:p>
            <a:r>
              <a:rPr lang="en-AU" sz="2400" b="1" dirty="0"/>
              <a:t>Creates this…</a:t>
            </a:r>
          </a:p>
        </p:txBody>
      </p:sp>
      <p:cxnSp>
        <p:nvCxnSpPr>
          <p:cNvPr id="21" name="Straight Arrow Connector 20">
            <a:extLst>
              <a:ext uri="{FF2B5EF4-FFF2-40B4-BE49-F238E27FC236}">
                <a16:creationId xmlns:a16="http://schemas.microsoft.com/office/drawing/2014/main" id="{CCBC5199-4560-4C1E-8BE5-B98048D91938}"/>
              </a:ext>
            </a:extLst>
          </p:cNvPr>
          <p:cNvCxnSpPr/>
          <p:nvPr/>
        </p:nvCxnSpPr>
        <p:spPr>
          <a:xfrm>
            <a:off x="2933700" y="1944283"/>
            <a:ext cx="1718123"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084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lstStyle/>
          <a:p>
            <a:r>
              <a:rPr lang="en-AU" dirty="0"/>
              <a:t>THE PROCESS – 2. THE BODY OF THE GUITAR</a:t>
            </a:r>
          </a:p>
        </p:txBody>
      </p:sp>
      <p:sp>
        <p:nvSpPr>
          <p:cNvPr id="4" name="Content Placeholder 2">
            <a:extLst>
              <a:ext uri="{FF2B5EF4-FFF2-40B4-BE49-F238E27FC236}">
                <a16:creationId xmlns:a16="http://schemas.microsoft.com/office/drawing/2014/main" id="{9CF01557-4D53-43CB-AA1B-7ECDC467CE20}"/>
              </a:ext>
            </a:extLst>
          </p:cNvPr>
          <p:cNvSpPr>
            <a:spLocks noGrp="1"/>
          </p:cNvSpPr>
          <p:nvPr>
            <p:ph idx="1"/>
          </p:nvPr>
        </p:nvSpPr>
        <p:spPr>
          <a:xfrm>
            <a:off x="133350" y="1345914"/>
            <a:ext cx="4895850" cy="5080571"/>
          </a:xfrm>
        </p:spPr>
        <p:txBody>
          <a:bodyPr>
            <a:normAutofit/>
          </a:bodyPr>
          <a:lstStyle/>
          <a:p>
            <a:r>
              <a:rPr lang="en-AU" dirty="0">
                <a:latin typeface="Calibri" panose="020F0502020204030204" pitchFamily="34" charset="0"/>
                <a:cs typeface="Times New Roman" panose="02020603050405020304" pitchFamily="18" charset="0"/>
              </a:rPr>
              <a:t> The vibration is translated through the neck and bridge to the body of the guitar. </a:t>
            </a:r>
          </a:p>
          <a:p>
            <a:r>
              <a:rPr lang="en-AU" dirty="0">
                <a:latin typeface="Calibri" panose="020F0502020204030204" pitchFamily="34" charset="0"/>
                <a:cs typeface="Times New Roman" panose="02020603050405020304" pitchFamily="18" charset="0"/>
              </a:rPr>
              <a:t>The wood of the guitar body is thin and flexible and so begins vibrating. </a:t>
            </a:r>
          </a:p>
          <a:p>
            <a:r>
              <a:rPr lang="en-AU" dirty="0">
                <a:latin typeface="Calibri" panose="020F0502020204030204" pitchFamily="34" charset="0"/>
                <a:cs typeface="Times New Roman" panose="02020603050405020304" pitchFamily="18" charset="0"/>
              </a:rPr>
              <a:t>Resonance occurs; where the hollow body of the guitar allows the vibration from the strings to be amplified.</a:t>
            </a:r>
          </a:p>
          <a:p>
            <a:r>
              <a:rPr lang="en-AU" dirty="0">
                <a:latin typeface="Calibri" panose="020F0502020204030204" pitchFamily="34" charset="0"/>
                <a:cs typeface="Times New Roman" panose="02020603050405020304" pitchFamily="18" charset="0"/>
              </a:rPr>
              <a:t>The sound energy that is produced by the body originally comes from the kinetic energy put into the strings when they’re played and vibrated.</a:t>
            </a:r>
          </a:p>
          <a:p>
            <a:r>
              <a:rPr lang="en-AU" dirty="0">
                <a:latin typeface="Calibri" panose="020F0502020204030204" pitchFamily="34" charset="0"/>
                <a:cs typeface="Times New Roman" panose="02020603050405020304" pitchFamily="18" charset="0"/>
              </a:rPr>
              <a:t>The body of the guitar makes the conversion process from kinetic energy to sound energy more efficient</a:t>
            </a:r>
          </a:p>
          <a:p>
            <a:endParaRPr lang="en-AU" dirty="0">
              <a:latin typeface="Calibri" panose="020F0502020204030204" pitchFamily="34" charset="0"/>
              <a:cs typeface="Times New Roman" panose="02020603050405020304" pitchFamily="18" charset="0"/>
            </a:endParaRPr>
          </a:p>
          <a:p>
            <a:pPr marL="0" indent="0">
              <a:buNone/>
            </a:pPr>
            <a:endParaRPr lang="en-AU"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6F51EE-B1F2-41A5-97A4-79434F5F53DA}"/>
              </a:ext>
            </a:extLst>
          </p:cNvPr>
          <p:cNvSpPr txBox="1"/>
          <p:nvPr/>
        </p:nvSpPr>
        <p:spPr>
          <a:xfrm>
            <a:off x="352425" y="6170064"/>
            <a:ext cx="6962775" cy="646331"/>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9 (right,) energy conversion from kinetic  + potential energy -&gt; sound energy sourced from Wikipedia.</a:t>
            </a:r>
            <a:endParaRPr lang="en-AU" b="0" i="0" dirty="0">
              <a:effectLst/>
              <a:latin typeface="Roboto" panose="02000000000000000000" pitchFamily="2" charset="0"/>
            </a:endParaRPr>
          </a:p>
        </p:txBody>
      </p:sp>
      <p:cxnSp>
        <p:nvCxnSpPr>
          <p:cNvPr id="8" name="Straight Arrow Connector 7">
            <a:extLst>
              <a:ext uri="{FF2B5EF4-FFF2-40B4-BE49-F238E27FC236}">
                <a16:creationId xmlns:a16="http://schemas.microsoft.com/office/drawing/2014/main" id="{0845D6F7-EBCC-4C93-8CB9-1595135ADE3C}"/>
              </a:ext>
            </a:extLst>
          </p:cNvPr>
          <p:cNvCxnSpPr>
            <a:cxnSpLocks/>
          </p:cNvCxnSpPr>
          <p:nvPr/>
        </p:nvCxnSpPr>
        <p:spPr>
          <a:xfrm flipH="1">
            <a:off x="4863088" y="2990850"/>
            <a:ext cx="15752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9B58570C-31BC-4911-B724-8AD1C9A6DCC9}"/>
              </a:ext>
            </a:extLst>
          </p:cNvPr>
          <p:cNvSpPr txBox="1"/>
          <p:nvPr/>
        </p:nvSpPr>
        <p:spPr>
          <a:xfrm>
            <a:off x="7670472" y="1081708"/>
            <a:ext cx="3232805" cy="400110"/>
          </a:xfrm>
          <a:prstGeom prst="rect">
            <a:avLst/>
          </a:prstGeom>
          <a:noFill/>
        </p:spPr>
        <p:txBody>
          <a:bodyPr wrap="square" rtlCol="0">
            <a:spAutoFit/>
          </a:bodyPr>
          <a:lstStyle/>
          <a:p>
            <a:r>
              <a:rPr lang="en-AU" sz="2000" u="sng" dirty="0"/>
              <a:t>RESONANCE</a:t>
            </a:r>
          </a:p>
        </p:txBody>
      </p:sp>
      <p:sp>
        <p:nvSpPr>
          <p:cNvPr id="12" name="TextBox 11">
            <a:extLst>
              <a:ext uri="{FF2B5EF4-FFF2-40B4-BE49-F238E27FC236}">
                <a16:creationId xmlns:a16="http://schemas.microsoft.com/office/drawing/2014/main" id="{33BCFFCD-D831-4EA6-9368-6F9CB52ECBE3}"/>
              </a:ext>
            </a:extLst>
          </p:cNvPr>
          <p:cNvSpPr txBox="1"/>
          <p:nvPr/>
        </p:nvSpPr>
        <p:spPr>
          <a:xfrm>
            <a:off x="6229350" y="1430469"/>
            <a:ext cx="5610225" cy="2862322"/>
          </a:xfrm>
          <a:prstGeom prst="rect">
            <a:avLst/>
          </a:prstGeom>
          <a:noFill/>
        </p:spPr>
        <p:txBody>
          <a:bodyPr wrap="square" rtlCol="0">
            <a:spAutoFit/>
          </a:bodyPr>
          <a:lstStyle/>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Sound waves are produced through disturbances of air particles.</a:t>
            </a:r>
          </a:p>
          <a:p>
            <a:endParaRPr lang="en-AU"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Thus, a guitar string on its own, being plucked doesn’t produce nearly as much sound as an acoustic guitar would when played. </a:t>
            </a:r>
          </a:p>
          <a:p>
            <a:pPr marL="342900" indent="-342900">
              <a:buFont typeface="Arial" panose="020B0604020202020204" pitchFamily="34" charset="0"/>
              <a:buChar char="•"/>
            </a:pPr>
            <a:endParaRPr lang="en-AU"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The greater sound produced by an acoustic guitar is due to resonance. </a:t>
            </a:r>
          </a:p>
        </p:txBody>
      </p:sp>
      <p:pic>
        <p:nvPicPr>
          <p:cNvPr id="20" name="Picture 19">
            <a:extLst>
              <a:ext uri="{FF2B5EF4-FFF2-40B4-BE49-F238E27FC236}">
                <a16:creationId xmlns:a16="http://schemas.microsoft.com/office/drawing/2014/main" id="{7DC78BA0-5013-406C-88E7-FAD1C5505FB8}"/>
              </a:ext>
            </a:extLst>
          </p:cNvPr>
          <p:cNvPicPr>
            <a:picLocks noChangeAspect="1"/>
          </p:cNvPicPr>
          <p:nvPr/>
        </p:nvPicPr>
        <p:blipFill>
          <a:blip r:embed="rId2"/>
          <a:stretch>
            <a:fillRect/>
          </a:stretch>
        </p:blipFill>
        <p:spPr>
          <a:xfrm>
            <a:off x="7670472" y="4698611"/>
            <a:ext cx="4227294" cy="2117784"/>
          </a:xfrm>
          <a:prstGeom prst="rect">
            <a:avLst/>
          </a:prstGeom>
        </p:spPr>
      </p:pic>
    </p:spTree>
    <p:extLst>
      <p:ext uri="{BB962C8B-B14F-4D97-AF65-F5344CB8AC3E}">
        <p14:creationId xmlns:p14="http://schemas.microsoft.com/office/powerpoint/2010/main" val="2065697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lstStyle/>
          <a:p>
            <a:r>
              <a:rPr lang="en-AU" dirty="0"/>
              <a:t>THE PROCESS – 3. Production of Sound Waves</a:t>
            </a:r>
          </a:p>
        </p:txBody>
      </p:sp>
      <p:sp>
        <p:nvSpPr>
          <p:cNvPr id="4" name="Content Placeholder 2">
            <a:extLst>
              <a:ext uri="{FF2B5EF4-FFF2-40B4-BE49-F238E27FC236}">
                <a16:creationId xmlns:a16="http://schemas.microsoft.com/office/drawing/2014/main" id="{9CF01557-4D53-43CB-AA1B-7ECDC467CE20}"/>
              </a:ext>
            </a:extLst>
          </p:cNvPr>
          <p:cNvSpPr>
            <a:spLocks noGrp="1"/>
          </p:cNvSpPr>
          <p:nvPr>
            <p:ph idx="1"/>
          </p:nvPr>
        </p:nvSpPr>
        <p:spPr>
          <a:xfrm>
            <a:off x="0" y="224239"/>
            <a:ext cx="5933432" cy="5080571"/>
          </a:xfrm>
        </p:spPr>
        <p:txBody>
          <a:bodyPr>
            <a:normAutofit/>
          </a:bodyPr>
          <a:lstStyle/>
          <a:p>
            <a:r>
              <a:rPr lang="en-AU" dirty="0">
                <a:latin typeface="Calibri" panose="020F0502020204030204" pitchFamily="34" charset="0"/>
                <a:cs typeface="Times New Roman" panose="02020603050405020304" pitchFamily="18" charset="0"/>
              </a:rPr>
              <a:t>The internal air cavity at the body of the guitar, along with it’s sound hole transmit the vibration from the bridge of the guitar to the surrounding air molecules.</a:t>
            </a:r>
          </a:p>
          <a:p>
            <a:r>
              <a:rPr lang="en-AU" dirty="0">
                <a:latin typeface="Calibri" panose="020F0502020204030204" pitchFamily="34" charset="0"/>
                <a:cs typeface="Times New Roman" panose="02020603050405020304" pitchFamily="18" charset="0"/>
              </a:rPr>
              <a:t>As a result air molecules are jostled and compressed</a:t>
            </a:r>
          </a:p>
          <a:p>
            <a:r>
              <a:rPr lang="en-AU" dirty="0">
                <a:latin typeface="Calibri" panose="020F0502020204030204" pitchFamily="34" charset="0"/>
                <a:cs typeface="Times New Roman" panose="02020603050405020304" pitchFamily="18" charset="0"/>
              </a:rPr>
              <a:t>They’re pushed together (compressions,) and then apart (refractions,) and thus sound waves are produced as a result.</a:t>
            </a:r>
          </a:p>
          <a:p>
            <a:endParaRPr lang="en-AU"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E6F51EE-B1F2-41A5-97A4-79434F5F53DA}"/>
              </a:ext>
            </a:extLst>
          </p:cNvPr>
          <p:cNvSpPr txBox="1"/>
          <p:nvPr/>
        </p:nvSpPr>
        <p:spPr>
          <a:xfrm>
            <a:off x="5061948" y="6046355"/>
            <a:ext cx="6249899" cy="646331"/>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10:  (left) Variations in air pressure and corresponding waveform via </a:t>
            </a:r>
            <a:r>
              <a:rPr lang="en-AU" dirty="0" err="1">
                <a:latin typeface="Calibri" panose="020F0502020204030204" pitchFamily="34" charset="0"/>
                <a:cs typeface="Calibri" panose="020F0502020204030204" pitchFamily="34" charset="0"/>
              </a:rPr>
              <a:t>Mertination</a:t>
            </a:r>
            <a:r>
              <a:rPr lang="en-AU" dirty="0">
                <a:latin typeface="Calibri" panose="020F0502020204030204" pitchFamily="34" charset="0"/>
                <a:cs typeface="Calibri" panose="020F0502020204030204" pitchFamily="34" charset="0"/>
              </a:rPr>
              <a:t> </a:t>
            </a:r>
            <a:endParaRPr lang="en-AU" b="0" i="0" dirty="0">
              <a:effectLst/>
              <a:latin typeface="Roboto" panose="02000000000000000000" pitchFamily="2" charset="0"/>
            </a:endParaRPr>
          </a:p>
        </p:txBody>
      </p:sp>
      <p:pic>
        <p:nvPicPr>
          <p:cNvPr id="12290" name="Picture 2" descr="explain with the help of neat diagram how does sound travel in air -  Physics - Propagation of Sound Waves - 12296043 | Meritnation.com">
            <a:extLst>
              <a:ext uri="{FF2B5EF4-FFF2-40B4-BE49-F238E27FC236}">
                <a16:creationId xmlns:a16="http://schemas.microsoft.com/office/drawing/2014/main" id="{768B2031-AF80-4398-BD4D-5C671AE1E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8" y="4311436"/>
            <a:ext cx="4762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cience Tutorial: Frequency – Discovery of Sound in the Sea">
            <a:extLst>
              <a:ext uri="{FF2B5EF4-FFF2-40B4-BE49-F238E27FC236}">
                <a16:creationId xmlns:a16="http://schemas.microsoft.com/office/drawing/2014/main" id="{23BDE2A3-6ADB-4844-9B5A-E0DA5AF43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650" y="1046082"/>
            <a:ext cx="3810000" cy="38576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9B4A8B31-C238-46D8-82C1-BD50AF22778C}"/>
              </a:ext>
            </a:extLst>
          </p:cNvPr>
          <p:cNvCxnSpPr>
            <a:cxnSpLocks/>
          </p:cNvCxnSpPr>
          <p:nvPr/>
        </p:nvCxnSpPr>
        <p:spPr>
          <a:xfrm flipH="1">
            <a:off x="4189228" y="4311436"/>
            <a:ext cx="1553331" cy="446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824CA271-0010-4D00-9A8A-1EAC4CD43E6F}"/>
              </a:ext>
            </a:extLst>
          </p:cNvPr>
          <p:cNvSpPr txBox="1"/>
          <p:nvPr/>
        </p:nvSpPr>
        <p:spPr>
          <a:xfrm>
            <a:off x="5715106" y="3866948"/>
            <a:ext cx="2266844" cy="1200329"/>
          </a:xfrm>
          <a:prstGeom prst="rect">
            <a:avLst/>
          </a:prstGeom>
          <a:noFill/>
        </p:spPr>
        <p:txBody>
          <a:bodyPr wrap="square" rtlCol="0">
            <a:spAutoFit/>
          </a:bodyPr>
          <a:lstStyle/>
          <a:p>
            <a:r>
              <a:rPr lang="en-AU" b="1" dirty="0"/>
              <a:t>Where there are air molecule compressions there are crests</a:t>
            </a:r>
          </a:p>
        </p:txBody>
      </p:sp>
      <p:cxnSp>
        <p:nvCxnSpPr>
          <p:cNvPr id="11" name="Straight Arrow Connector 10">
            <a:extLst>
              <a:ext uri="{FF2B5EF4-FFF2-40B4-BE49-F238E27FC236}">
                <a16:creationId xmlns:a16="http://schemas.microsoft.com/office/drawing/2014/main" id="{F6BF5D18-8AB7-41CD-AC61-FE4902073F77}"/>
              </a:ext>
            </a:extLst>
          </p:cNvPr>
          <p:cNvCxnSpPr>
            <a:cxnSpLocks/>
          </p:cNvCxnSpPr>
          <p:nvPr/>
        </p:nvCxnSpPr>
        <p:spPr>
          <a:xfrm flipH="1">
            <a:off x="4250785" y="5009621"/>
            <a:ext cx="1593193" cy="565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3AC7A60-5BC7-4358-AAA2-0D50CC774325}"/>
              </a:ext>
            </a:extLst>
          </p:cNvPr>
          <p:cNvCxnSpPr>
            <a:cxnSpLocks/>
          </p:cNvCxnSpPr>
          <p:nvPr/>
        </p:nvCxnSpPr>
        <p:spPr>
          <a:xfrm>
            <a:off x="7294652" y="3381572"/>
            <a:ext cx="2321959" cy="5328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AFEFC6CC-7582-457B-81DE-B4500B51CE20}"/>
              </a:ext>
            </a:extLst>
          </p:cNvPr>
          <p:cNvCxnSpPr>
            <a:cxnSpLocks/>
          </p:cNvCxnSpPr>
          <p:nvPr/>
        </p:nvCxnSpPr>
        <p:spPr>
          <a:xfrm>
            <a:off x="7859730" y="2958545"/>
            <a:ext cx="1636165" cy="26622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FD9F0DE7-7F9A-4D26-AE9D-9A405ECA7F17}"/>
              </a:ext>
            </a:extLst>
          </p:cNvPr>
          <p:cNvSpPr txBox="1"/>
          <p:nvPr/>
        </p:nvSpPr>
        <p:spPr>
          <a:xfrm>
            <a:off x="5981806" y="1904244"/>
            <a:ext cx="2266844" cy="1477328"/>
          </a:xfrm>
          <a:prstGeom prst="rect">
            <a:avLst/>
          </a:prstGeom>
          <a:noFill/>
        </p:spPr>
        <p:txBody>
          <a:bodyPr wrap="square" rtlCol="0">
            <a:spAutoFit/>
          </a:bodyPr>
          <a:lstStyle/>
          <a:p>
            <a:r>
              <a:rPr lang="en-AU" b="1" dirty="0"/>
              <a:t>Where there are air molecule expansions/refractions there are troughs</a:t>
            </a:r>
          </a:p>
        </p:txBody>
      </p:sp>
      <p:sp>
        <p:nvSpPr>
          <p:cNvPr id="21" name="TextBox 20">
            <a:extLst>
              <a:ext uri="{FF2B5EF4-FFF2-40B4-BE49-F238E27FC236}">
                <a16:creationId xmlns:a16="http://schemas.microsoft.com/office/drawing/2014/main" id="{F3DC5F5F-A91B-4B94-B70E-9FA700040E13}"/>
              </a:ext>
            </a:extLst>
          </p:cNvPr>
          <p:cNvSpPr txBox="1"/>
          <p:nvPr/>
        </p:nvSpPr>
        <p:spPr>
          <a:xfrm>
            <a:off x="5061947" y="5488752"/>
            <a:ext cx="6830605" cy="646331"/>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Figure 11 (above, right) Air pressure compressions vs sound waves by DOSITS.org</a:t>
            </a:r>
          </a:p>
        </p:txBody>
      </p:sp>
    </p:spTree>
    <p:extLst>
      <p:ext uri="{BB962C8B-B14F-4D97-AF65-F5344CB8AC3E}">
        <p14:creationId xmlns:p14="http://schemas.microsoft.com/office/powerpoint/2010/main" val="388123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a:bodyPr>
          <a:lstStyle/>
          <a:p>
            <a:r>
              <a:rPr lang="en-AU" dirty="0"/>
              <a:t>variables OF STRINGS AND THEIR EFFECT ON PITCH</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33351" y="1492364"/>
            <a:ext cx="11250416" cy="3873271"/>
          </a:xfrm>
        </p:spPr>
        <p:txBody>
          <a:bodyPr>
            <a:normAutofit fontScale="92500" lnSpcReduction="20000"/>
          </a:bodyPr>
          <a:lstStyle/>
          <a:p>
            <a:pPr marL="0" indent="0">
              <a:buNone/>
            </a:pPr>
            <a:r>
              <a:rPr lang="en-AU" sz="1800" dirty="0">
                <a:latin typeface="Calibri" panose="020F0502020204030204" pitchFamily="34" charset="0"/>
                <a:cs typeface="Times New Roman" panose="02020603050405020304" pitchFamily="18" charset="0"/>
              </a:rPr>
              <a:t>Pitch is determined by the frequency of the air compressions caused by the vibrating strings.</a:t>
            </a:r>
          </a:p>
          <a:p>
            <a:pPr marL="0" indent="0">
              <a:buNone/>
            </a:pPr>
            <a:r>
              <a:rPr lang="en-AU" sz="1800" dirty="0">
                <a:latin typeface="Calibri" panose="020F0502020204030204" pitchFamily="34" charset="0"/>
                <a:cs typeface="Times New Roman" panose="02020603050405020304" pitchFamily="18" charset="0"/>
              </a:rPr>
              <a:t>A string that vibrates quickly will cause lots of compressions of air molecules close together; producing a high pitched sound with a sound wave of higher frequency.</a:t>
            </a:r>
          </a:p>
          <a:p>
            <a:pPr marL="0" indent="0">
              <a:buNone/>
            </a:pPr>
            <a:r>
              <a:rPr lang="en-AU" sz="1800" dirty="0">
                <a:latin typeface="Calibri" panose="020F0502020204030204" pitchFamily="34" charset="0"/>
                <a:cs typeface="Times New Roman" panose="02020603050405020304" pitchFamily="18" charset="0"/>
              </a:rPr>
              <a:t>A string that vibrates slowly will produce a low pitched sound with a sound wave of lower frequency.</a:t>
            </a:r>
          </a:p>
          <a:p>
            <a:endParaRPr lang="en-AU" sz="1800" dirty="0">
              <a:latin typeface="Calibri" panose="020F0502020204030204" pitchFamily="34" charset="0"/>
              <a:cs typeface="Times New Roman" panose="02020603050405020304" pitchFamily="18" charset="0"/>
            </a:endParaRPr>
          </a:p>
          <a:p>
            <a:pPr marL="0" indent="0">
              <a:buNone/>
            </a:pPr>
            <a:endParaRPr lang="en-AU" sz="1800" dirty="0">
              <a:latin typeface="Calibri" panose="020F0502020204030204" pitchFamily="34" charset="0"/>
              <a:cs typeface="Times New Roman" panose="02020603050405020304" pitchFamily="18" charset="0"/>
            </a:endParaRPr>
          </a:p>
          <a:p>
            <a:pPr marL="0" indent="0">
              <a:buNone/>
            </a:pPr>
            <a:r>
              <a:rPr lang="en-AU" sz="1800" dirty="0">
                <a:latin typeface="Calibri" panose="020F0502020204030204" pitchFamily="34" charset="0"/>
                <a:cs typeface="Times New Roman" panose="02020603050405020304" pitchFamily="18" charset="0"/>
              </a:rPr>
              <a:t>THERE ARE 3 VARIABLES THAT AFFECT THE PITCH OF THE SOUND AND THUS THE FREQUENCY OF THE WAVE PRODUCED BY THE GUITAR:</a:t>
            </a:r>
          </a:p>
          <a:p>
            <a:pPr marL="0" indent="0">
              <a:buNone/>
            </a:pPr>
            <a:endParaRPr lang="en-AU" sz="1800" dirty="0">
              <a:latin typeface="Calibri" panose="020F0502020204030204" pitchFamily="34" charset="0"/>
              <a:cs typeface="Times New Roman" panose="02020603050405020304" pitchFamily="18" charset="0"/>
            </a:endParaRPr>
          </a:p>
          <a:p>
            <a:r>
              <a:rPr lang="en-AU" sz="1800" dirty="0">
                <a:latin typeface="Calibri" panose="020F0502020204030204" pitchFamily="34" charset="0"/>
                <a:cs typeface="Times New Roman" panose="02020603050405020304" pitchFamily="18" charset="0"/>
              </a:rPr>
              <a:t>The mass of the string</a:t>
            </a:r>
          </a:p>
          <a:p>
            <a:r>
              <a:rPr lang="en-AU" sz="1800" dirty="0">
                <a:latin typeface="Calibri" panose="020F0502020204030204" pitchFamily="34" charset="0"/>
                <a:cs typeface="Times New Roman" panose="02020603050405020304" pitchFamily="18" charset="0"/>
              </a:rPr>
              <a:t>The tension of the string</a:t>
            </a:r>
          </a:p>
          <a:p>
            <a:r>
              <a:rPr lang="en-AU" sz="1800" dirty="0">
                <a:latin typeface="Calibri" panose="020F0502020204030204" pitchFamily="34" charset="0"/>
                <a:cs typeface="Times New Roman" panose="02020603050405020304" pitchFamily="18" charset="0"/>
              </a:rPr>
              <a:t>The length of the string.</a:t>
            </a:r>
          </a:p>
        </p:txBody>
      </p:sp>
    </p:spTree>
    <p:extLst>
      <p:ext uri="{BB962C8B-B14F-4D97-AF65-F5344CB8AC3E}">
        <p14:creationId xmlns:p14="http://schemas.microsoft.com/office/powerpoint/2010/main" val="2081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5418-FEEF-4CF5-87EC-9347C562B3E3}"/>
              </a:ext>
            </a:extLst>
          </p:cNvPr>
          <p:cNvSpPr>
            <a:spLocks noGrp="1"/>
          </p:cNvSpPr>
          <p:nvPr>
            <p:ph type="title"/>
          </p:nvPr>
        </p:nvSpPr>
        <p:spPr>
          <a:xfrm>
            <a:off x="133350" y="144462"/>
            <a:ext cx="12192000" cy="1073150"/>
          </a:xfrm>
        </p:spPr>
        <p:txBody>
          <a:bodyPr>
            <a:normAutofit fontScale="90000"/>
          </a:bodyPr>
          <a:lstStyle/>
          <a:p>
            <a:r>
              <a:rPr lang="en-AU" dirty="0"/>
              <a:t>EQUATION FOR FINDING FREQUENCY OF VIBRATION CAUSED BY STRING</a:t>
            </a:r>
          </a:p>
        </p:txBody>
      </p:sp>
      <p:sp>
        <p:nvSpPr>
          <p:cNvPr id="5" name="Content Placeholder 2">
            <a:extLst>
              <a:ext uri="{FF2B5EF4-FFF2-40B4-BE49-F238E27FC236}">
                <a16:creationId xmlns:a16="http://schemas.microsoft.com/office/drawing/2014/main" id="{F11785E4-FBBC-44EB-AEF4-5D7B4EFDA711}"/>
              </a:ext>
            </a:extLst>
          </p:cNvPr>
          <p:cNvSpPr>
            <a:spLocks noGrp="1"/>
          </p:cNvSpPr>
          <p:nvPr>
            <p:ph idx="1"/>
          </p:nvPr>
        </p:nvSpPr>
        <p:spPr>
          <a:xfrm>
            <a:off x="100012" y="762822"/>
            <a:ext cx="11991975" cy="1174635"/>
          </a:xfrm>
        </p:spPr>
        <p:txBody>
          <a:bodyPr>
            <a:normAutofit/>
          </a:bodyPr>
          <a:lstStyle/>
          <a:p>
            <a:pPr marL="0" indent="0">
              <a:buNone/>
            </a:pPr>
            <a:r>
              <a:rPr lang="en-AU" sz="1800" dirty="0">
                <a:latin typeface="Calibri" panose="020F0502020204030204" pitchFamily="34" charset="0"/>
                <a:cs typeface="Times New Roman" panose="02020603050405020304" pitchFamily="18" charset="0"/>
              </a:rPr>
              <a:t>Found by considering the three factors; Tension, Length and Mass of the string</a:t>
            </a:r>
          </a:p>
        </p:txBody>
      </p:sp>
      <p:sp>
        <p:nvSpPr>
          <p:cNvPr id="6" name="TextBox 5">
            <a:extLst>
              <a:ext uri="{FF2B5EF4-FFF2-40B4-BE49-F238E27FC236}">
                <a16:creationId xmlns:a16="http://schemas.microsoft.com/office/drawing/2014/main" id="{65240883-693F-4E6C-B577-35808CAF6F6E}"/>
              </a:ext>
            </a:extLst>
          </p:cNvPr>
          <p:cNvSpPr txBox="1"/>
          <p:nvPr/>
        </p:nvSpPr>
        <p:spPr>
          <a:xfrm>
            <a:off x="2997992" y="3136612"/>
            <a:ext cx="6196012" cy="584775"/>
          </a:xfrm>
          <a:prstGeom prst="rect">
            <a:avLst/>
          </a:prstGeom>
          <a:noFill/>
        </p:spPr>
        <p:txBody>
          <a:bodyPr wrap="square">
            <a:spAutoFit/>
          </a:bodyPr>
          <a:lstStyle/>
          <a:p>
            <a:r>
              <a:rPr lang="en-AU" sz="3200" b="1" i="0" dirty="0">
                <a:effectLst/>
                <a:latin typeface="Verdana" panose="020B0604030504040204" pitchFamily="34" charset="0"/>
              </a:rPr>
              <a:t>f = (1/2L)*√(T/</a:t>
            </a:r>
            <a:r>
              <a:rPr lang="el-GR" sz="3200" b="1" i="0" dirty="0">
                <a:effectLst/>
                <a:latin typeface="Verdana" panose="020B0604030504040204" pitchFamily="34" charset="0"/>
              </a:rPr>
              <a:t>μ)</a:t>
            </a:r>
            <a:endParaRPr lang="en-AU" sz="3200" dirty="0"/>
          </a:p>
        </p:txBody>
      </p:sp>
      <p:cxnSp>
        <p:nvCxnSpPr>
          <p:cNvPr id="7" name="Straight Arrow Connector 6">
            <a:extLst>
              <a:ext uri="{FF2B5EF4-FFF2-40B4-BE49-F238E27FC236}">
                <a16:creationId xmlns:a16="http://schemas.microsoft.com/office/drawing/2014/main" id="{22D8BDB5-C25C-4776-A371-F0DFB0B0A8C6}"/>
              </a:ext>
            </a:extLst>
          </p:cNvPr>
          <p:cNvCxnSpPr>
            <a:cxnSpLocks/>
          </p:cNvCxnSpPr>
          <p:nvPr/>
        </p:nvCxnSpPr>
        <p:spPr>
          <a:xfrm flipH="1" flipV="1">
            <a:off x="5069536" y="3800546"/>
            <a:ext cx="496377" cy="1049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663BC5F-DCD2-41E9-9E9B-5AB64D280570}"/>
              </a:ext>
            </a:extLst>
          </p:cNvPr>
          <p:cNvCxnSpPr>
            <a:cxnSpLocks/>
          </p:cNvCxnSpPr>
          <p:nvPr/>
        </p:nvCxnSpPr>
        <p:spPr>
          <a:xfrm flipH="1">
            <a:off x="7312392" y="1901392"/>
            <a:ext cx="1263462" cy="125894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13446AC9-BCF7-44CC-9398-2D42A7A6FE01}"/>
              </a:ext>
            </a:extLst>
          </p:cNvPr>
          <p:cNvCxnSpPr>
            <a:cxnSpLocks/>
          </p:cNvCxnSpPr>
          <p:nvPr/>
        </p:nvCxnSpPr>
        <p:spPr>
          <a:xfrm>
            <a:off x="5323283" y="2314842"/>
            <a:ext cx="1145381" cy="8217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11ED2D4B-348C-46AF-8682-038FDB42F439}"/>
              </a:ext>
            </a:extLst>
          </p:cNvPr>
          <p:cNvSpPr txBox="1"/>
          <p:nvPr/>
        </p:nvSpPr>
        <p:spPr>
          <a:xfrm>
            <a:off x="4932778" y="5059690"/>
            <a:ext cx="1724025" cy="646331"/>
          </a:xfrm>
          <a:prstGeom prst="rect">
            <a:avLst/>
          </a:prstGeom>
          <a:noFill/>
        </p:spPr>
        <p:txBody>
          <a:bodyPr wrap="square" rtlCol="0">
            <a:spAutoFit/>
          </a:bodyPr>
          <a:lstStyle/>
          <a:p>
            <a:r>
              <a:rPr lang="en-AU" b="1" dirty="0"/>
              <a:t>String Length </a:t>
            </a:r>
            <a:r>
              <a:rPr lang="en-AU" dirty="0"/>
              <a:t>(cm)</a:t>
            </a:r>
          </a:p>
        </p:txBody>
      </p:sp>
      <p:sp>
        <p:nvSpPr>
          <p:cNvPr id="23" name="TextBox 22">
            <a:extLst>
              <a:ext uri="{FF2B5EF4-FFF2-40B4-BE49-F238E27FC236}">
                <a16:creationId xmlns:a16="http://schemas.microsoft.com/office/drawing/2014/main" id="{1090F9EE-BDCD-4BC2-9CDC-B6772ABB572E}"/>
              </a:ext>
            </a:extLst>
          </p:cNvPr>
          <p:cNvSpPr txBox="1"/>
          <p:nvPr/>
        </p:nvSpPr>
        <p:spPr>
          <a:xfrm>
            <a:off x="4544114" y="1685635"/>
            <a:ext cx="1724025" cy="646331"/>
          </a:xfrm>
          <a:prstGeom prst="rect">
            <a:avLst/>
          </a:prstGeom>
          <a:noFill/>
        </p:spPr>
        <p:txBody>
          <a:bodyPr wrap="square" rtlCol="0">
            <a:spAutoFit/>
          </a:bodyPr>
          <a:lstStyle/>
          <a:p>
            <a:r>
              <a:rPr lang="en-AU" b="1" dirty="0"/>
              <a:t>String Tension </a:t>
            </a:r>
            <a:r>
              <a:rPr lang="en-AU" dirty="0"/>
              <a:t>(N</a:t>
            </a:r>
            <a:r>
              <a:rPr lang="en-AU" b="0" i="0" dirty="0">
                <a:effectLst/>
                <a:latin typeface="Verdana" panose="020B0604030504040204" pitchFamily="34" charset="0"/>
              </a:rPr>
              <a:t>)</a:t>
            </a:r>
            <a:endParaRPr lang="en-AU" b="1" dirty="0"/>
          </a:p>
        </p:txBody>
      </p:sp>
      <p:sp>
        <p:nvSpPr>
          <p:cNvPr id="24" name="TextBox 23">
            <a:extLst>
              <a:ext uri="{FF2B5EF4-FFF2-40B4-BE49-F238E27FC236}">
                <a16:creationId xmlns:a16="http://schemas.microsoft.com/office/drawing/2014/main" id="{32E5BBE7-B1DF-4026-8DCE-9310D5DFE536}"/>
              </a:ext>
            </a:extLst>
          </p:cNvPr>
          <p:cNvSpPr txBox="1"/>
          <p:nvPr/>
        </p:nvSpPr>
        <p:spPr>
          <a:xfrm>
            <a:off x="8717518" y="883681"/>
            <a:ext cx="3232805" cy="2862322"/>
          </a:xfrm>
          <a:prstGeom prst="rect">
            <a:avLst/>
          </a:prstGeom>
          <a:noFill/>
        </p:spPr>
        <p:txBody>
          <a:bodyPr wrap="square" rtlCol="0">
            <a:spAutoFit/>
          </a:bodyPr>
          <a:lstStyle/>
          <a:p>
            <a:r>
              <a:rPr lang="en-AU" b="1" dirty="0"/>
              <a:t>String Mass/Density per unit length (kg/m) or (g/cm)</a:t>
            </a:r>
          </a:p>
          <a:p>
            <a:endParaRPr lang="en-AU" b="1" dirty="0"/>
          </a:p>
          <a:p>
            <a:r>
              <a:rPr lang="el-GR" b="1" i="0" dirty="0">
                <a:effectLst/>
                <a:latin typeface="Verdana" panose="020B0604030504040204" pitchFamily="34" charset="0"/>
              </a:rPr>
              <a:t>μ = </a:t>
            </a:r>
            <a:r>
              <a:rPr lang="en-AU" b="1" i="0" dirty="0">
                <a:effectLst/>
                <a:latin typeface="Verdana" panose="020B0604030504040204" pitchFamily="34" charset="0"/>
              </a:rPr>
              <a:t>m/L</a:t>
            </a:r>
          </a:p>
          <a:p>
            <a:endParaRPr lang="en-AU" b="1" dirty="0">
              <a:latin typeface="Verdana" panose="020B0604030504040204" pitchFamily="34" charset="0"/>
            </a:endParaRPr>
          </a:p>
          <a:p>
            <a:r>
              <a:rPr lang="en-AU" b="1" dirty="0">
                <a:latin typeface="Verdana" panose="020B0604030504040204" pitchFamily="34" charset="0"/>
              </a:rPr>
              <a:t>Where m = mass of the string (g)</a:t>
            </a:r>
          </a:p>
          <a:p>
            <a:endParaRPr lang="en-AU" b="1" dirty="0">
              <a:latin typeface="Verdana" panose="020B0604030504040204" pitchFamily="34" charset="0"/>
            </a:endParaRPr>
          </a:p>
          <a:p>
            <a:r>
              <a:rPr lang="en-AU" b="1" dirty="0">
                <a:latin typeface="Verdana" panose="020B0604030504040204" pitchFamily="34" charset="0"/>
              </a:rPr>
              <a:t>And L = string length (cm)</a:t>
            </a:r>
            <a:endParaRPr lang="en-AU" b="1" dirty="0"/>
          </a:p>
        </p:txBody>
      </p:sp>
      <p:cxnSp>
        <p:nvCxnSpPr>
          <p:cNvPr id="25" name="Straight Arrow Connector 24">
            <a:extLst>
              <a:ext uri="{FF2B5EF4-FFF2-40B4-BE49-F238E27FC236}">
                <a16:creationId xmlns:a16="http://schemas.microsoft.com/office/drawing/2014/main" id="{D7266DED-702E-440A-B844-24D025606666}"/>
              </a:ext>
            </a:extLst>
          </p:cNvPr>
          <p:cNvCxnSpPr>
            <a:cxnSpLocks/>
          </p:cNvCxnSpPr>
          <p:nvPr/>
        </p:nvCxnSpPr>
        <p:spPr>
          <a:xfrm flipV="1">
            <a:off x="1809750" y="3721388"/>
            <a:ext cx="1347061" cy="639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D581D253-8E0C-4C1D-8316-F595A386EEDC}"/>
              </a:ext>
            </a:extLst>
          </p:cNvPr>
          <p:cNvSpPr txBox="1"/>
          <p:nvPr/>
        </p:nvSpPr>
        <p:spPr>
          <a:xfrm>
            <a:off x="947737" y="4383211"/>
            <a:ext cx="1724025" cy="1200329"/>
          </a:xfrm>
          <a:prstGeom prst="rect">
            <a:avLst/>
          </a:prstGeom>
          <a:noFill/>
        </p:spPr>
        <p:txBody>
          <a:bodyPr wrap="square" rtlCol="0">
            <a:spAutoFit/>
          </a:bodyPr>
          <a:lstStyle/>
          <a:p>
            <a:r>
              <a:rPr lang="en-AU" b="1" dirty="0"/>
              <a:t>Frequency of the sound </a:t>
            </a:r>
            <a:r>
              <a:rPr lang="en-AU" dirty="0"/>
              <a:t>(Hz) </a:t>
            </a:r>
            <a:r>
              <a:rPr lang="en-AU" b="1" dirty="0"/>
              <a:t>or cycles per second</a:t>
            </a:r>
          </a:p>
        </p:txBody>
      </p:sp>
    </p:spTree>
    <p:extLst>
      <p:ext uri="{BB962C8B-B14F-4D97-AF65-F5344CB8AC3E}">
        <p14:creationId xmlns:p14="http://schemas.microsoft.com/office/powerpoint/2010/main" val="24567181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DE6F4B32668468C62BF58740B2FC2" ma:contentTypeVersion="35" ma:contentTypeDescription="Create a new document." ma:contentTypeScope="" ma:versionID="be8feb311553ca651c50b8b3855d89a7">
  <xsd:schema xmlns:xsd="http://www.w3.org/2001/XMLSchema" xmlns:xs="http://www.w3.org/2001/XMLSchema" xmlns:p="http://schemas.microsoft.com/office/2006/metadata/properties" xmlns:ns3="9a431a6e-07c2-4f9e-a22d-526445787e26" xmlns:ns4="3eb6d40b-8abe-425b-87d3-85f9e2c80b78" targetNamespace="http://schemas.microsoft.com/office/2006/metadata/properties" ma:root="true" ma:fieldsID="ce5f4b3b470a07e2433cc17bc78892e2" ns3:_="" ns4:_="">
    <xsd:import namespace="9a431a6e-07c2-4f9e-a22d-526445787e26"/>
    <xsd:import namespace="3eb6d40b-8abe-425b-87d3-85f9e2c80b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Location"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431a6e-07c2-4f9e-a22d-526445787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Location" ma:index="38" nillable="true" ma:displayName="Location" ma:internalName="MediaServiceLocation"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b6d40b-8abe-425b-87d3-85f9e2c80b7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9a431a6e-07c2-4f9e-a22d-526445787e26" xsi:nil="true"/>
    <Teachers xmlns="9a431a6e-07c2-4f9e-a22d-526445787e26">
      <UserInfo>
        <DisplayName/>
        <AccountId xsi:nil="true"/>
        <AccountType/>
      </UserInfo>
    </Teachers>
    <Math_Settings xmlns="9a431a6e-07c2-4f9e-a22d-526445787e26" xsi:nil="true"/>
    <Self_Registration_Enabled xmlns="9a431a6e-07c2-4f9e-a22d-526445787e26" xsi:nil="true"/>
    <Teams_Channel_Section_Location xmlns="9a431a6e-07c2-4f9e-a22d-526445787e26" xsi:nil="true"/>
    <AppVersion xmlns="9a431a6e-07c2-4f9e-a22d-526445787e26" xsi:nil="true"/>
    <LMS_Mappings xmlns="9a431a6e-07c2-4f9e-a22d-526445787e26" xsi:nil="true"/>
    <IsNotebookLocked xmlns="9a431a6e-07c2-4f9e-a22d-526445787e26" xsi:nil="true"/>
    <NotebookType xmlns="9a431a6e-07c2-4f9e-a22d-526445787e26" xsi:nil="true"/>
    <FolderType xmlns="9a431a6e-07c2-4f9e-a22d-526445787e26" xsi:nil="true"/>
    <Templates xmlns="9a431a6e-07c2-4f9e-a22d-526445787e26" xsi:nil="true"/>
    <DefaultSectionNames xmlns="9a431a6e-07c2-4f9e-a22d-526445787e26" xsi:nil="true"/>
    <Owner xmlns="9a431a6e-07c2-4f9e-a22d-526445787e26">
      <UserInfo>
        <DisplayName/>
        <AccountId xsi:nil="true"/>
        <AccountType/>
      </UserInfo>
    </Owner>
    <Students xmlns="9a431a6e-07c2-4f9e-a22d-526445787e26">
      <UserInfo>
        <DisplayName/>
        <AccountId xsi:nil="true"/>
        <AccountType/>
      </UserInfo>
    </Students>
    <Student_Groups xmlns="9a431a6e-07c2-4f9e-a22d-526445787e26">
      <UserInfo>
        <DisplayName/>
        <AccountId xsi:nil="true"/>
        <AccountType/>
      </UserInfo>
    </Student_Groups>
    <Is_Collaboration_Space_Locked xmlns="9a431a6e-07c2-4f9e-a22d-526445787e26" xsi:nil="true"/>
    <Invited_Teachers xmlns="9a431a6e-07c2-4f9e-a22d-526445787e26" xsi:nil="true"/>
    <Distribution_Groups xmlns="9a431a6e-07c2-4f9e-a22d-526445787e26" xsi:nil="true"/>
    <Has_Teacher_Only_SectionGroup xmlns="9a431a6e-07c2-4f9e-a22d-526445787e26" xsi:nil="true"/>
    <Invited_Students xmlns="9a431a6e-07c2-4f9e-a22d-526445787e26" xsi:nil="true"/>
    <CultureName xmlns="9a431a6e-07c2-4f9e-a22d-526445787e26" xsi:nil="true"/>
  </documentManagement>
</p:properties>
</file>

<file path=customXml/itemProps1.xml><?xml version="1.0" encoding="utf-8"?>
<ds:datastoreItem xmlns:ds="http://schemas.openxmlformats.org/officeDocument/2006/customXml" ds:itemID="{6BFBB2D2-5438-4D24-A66D-ADCADCC6E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431a6e-07c2-4f9e-a22d-526445787e26"/>
    <ds:schemaRef ds:uri="3eb6d40b-8abe-425b-87d3-85f9e2c80b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62F12F-60C5-4A53-984A-991FBDEB8AD0}">
  <ds:schemaRefs>
    <ds:schemaRef ds:uri="http://schemas.microsoft.com/sharepoint/v3/contenttype/forms"/>
  </ds:schemaRefs>
</ds:datastoreItem>
</file>

<file path=customXml/itemProps3.xml><?xml version="1.0" encoding="utf-8"?>
<ds:datastoreItem xmlns:ds="http://schemas.openxmlformats.org/officeDocument/2006/customXml" ds:itemID="{F177A158-34E9-4FE0-807E-B2F9BD5E7E9E}">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www.w3.org/XML/1998/namespace"/>
    <ds:schemaRef ds:uri="3eb6d40b-8abe-425b-87d3-85f9e2c80b78"/>
    <ds:schemaRef ds:uri="9a431a6e-07c2-4f9e-a22d-526445787e2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1430</TotalTime>
  <Words>1550</Words>
  <Application>Microsoft Office PowerPoint</Application>
  <PresentationFormat>Widescreen</PresentationFormat>
  <Paragraphs>186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Roboto</vt:lpstr>
      <vt:lpstr>Verdana</vt:lpstr>
      <vt:lpstr>Wingdings 3</vt:lpstr>
      <vt:lpstr>Slice</vt:lpstr>
      <vt:lpstr>HOW DO GUITARS Produce sound?</vt:lpstr>
      <vt:lpstr>Anatomy of the guitar</vt:lpstr>
      <vt:lpstr>Resonance</vt:lpstr>
      <vt:lpstr>THE PROCESS – 1. PLUCKING A STRING</vt:lpstr>
      <vt:lpstr>THE PROCESS – 1. PLUCKING A STRING</vt:lpstr>
      <vt:lpstr>THE PROCESS – 2. THE BODY OF THE GUITAR</vt:lpstr>
      <vt:lpstr>THE PROCESS – 3. Production of Sound Waves</vt:lpstr>
      <vt:lpstr>variables OF STRINGS AND THEIR EFFECT ON PITCH</vt:lpstr>
      <vt:lpstr>EQUATION FOR FINDING FREQUENCY OF VIBRATION CAUSED BY STRING</vt:lpstr>
      <vt:lpstr>Thus, the equation for frequency can also be written like this…</vt:lpstr>
      <vt:lpstr>THE IDEAL STRING</vt:lpstr>
      <vt:lpstr>STRING TENSION</vt:lpstr>
      <vt:lpstr>STRING length</vt:lpstr>
      <vt:lpstr>STRING MASS</vt:lpstr>
      <vt:lpstr>SUMMARY ON VARIABLES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GUITARS MAKE MUSIC?</dc:title>
  <dc:creator>Emily Smith</dc:creator>
  <cp:lastModifiedBy>Jacinta Devlin</cp:lastModifiedBy>
  <cp:revision>24</cp:revision>
  <dcterms:created xsi:type="dcterms:W3CDTF">2021-10-11T06:15:14Z</dcterms:created>
  <dcterms:modified xsi:type="dcterms:W3CDTF">2021-10-20T01:32:51Z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0x010100280DE6F4B32668468C62BF58740B2FC2</vt:lpwstr>
  </property>
</Properties>
</file>