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4"/>
    <p:sldMasterId id="2147483672" r:id="rId5"/>
    <p:sldMasterId id="2147483684" r:id="rId6"/>
    <p:sldMasterId id="2147483696" r:id="rId7"/>
  </p:sldMasterIdLst>
  <p:handoutMasterIdLst>
    <p:handoutMasterId r:id="rId16"/>
  </p:handoutMasterIdLst>
  <p:sldIdLst>
    <p:sldId id="272" r:id="rId8"/>
    <p:sldId id="284" r:id="rId9"/>
    <p:sldId id="282" r:id="rId10"/>
    <p:sldId id="285" r:id="rId11"/>
    <p:sldId id="286" r:id="rId12"/>
    <p:sldId id="287" r:id="rId13"/>
    <p:sldId id="289" r:id="rId14"/>
    <p:sldId id="288" r:id="rId15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AB244-B63F-4AC8-8168-8A45A8C06928}" v="2" vWet="4" dt="2022-04-25T23:35:54.115"/>
    <p1510:client id="{82E0D17F-F622-41EE-AA46-5C0C180D65F5}" v="39" dt="2022-04-26T10:28:45.357"/>
    <p1510:client id="{F08A6F85-6098-440F-B5B3-7D4596C12F33}" v="1044" dt="2022-04-25T23:59:37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5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6B561-E605-48C9-8CAF-855EF536C749}" type="datetimeFigureOut">
              <a:rPr lang="en-AU" smtClean="0"/>
              <a:t>28/04/2022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F4427-A72B-430B-9BED-1F5E8B455EC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832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9958"/>
            <a:ext cx="7599488" cy="841715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40146"/>
            <a:ext cx="8229600" cy="3522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1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213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213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6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36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1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9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82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2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0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35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5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9258"/>
            <a:ext cx="82296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5482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482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334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68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3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94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98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3699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70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13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49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7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708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4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1" r:id="rId4"/>
    <p:sldLayoutId id="214748371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7" r:id="rId4"/>
    <p:sldLayoutId id="2147483709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04594B-F8DB-4479-8EB2-878DDCB6CED9}"/>
              </a:ext>
            </a:extLst>
          </p:cNvPr>
          <p:cNvSpPr txBox="1"/>
          <p:nvPr/>
        </p:nvSpPr>
        <p:spPr>
          <a:xfrm>
            <a:off x="667512" y="1999411"/>
            <a:ext cx="749808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3600" b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Year </a:t>
            </a:r>
            <a:r>
              <a:rPr lang="en-AU" sz="3600" b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9</a:t>
            </a:r>
            <a:r>
              <a:rPr lang="en-AU" sz="3600" b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Camps/ Urban Expeditions Program 2022</a:t>
            </a:r>
          </a:p>
          <a:p>
            <a:pPr algn="ctr"/>
            <a:r>
              <a:rPr lang="en-AU" sz="2800" b="1" i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Choose your own adventure!</a:t>
            </a:r>
          </a:p>
          <a:p>
            <a:endParaRPr lang="en-AU" sz="3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280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Week 9 – Term 2</a:t>
            </a:r>
            <a:endParaRPr lang="en-AU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64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5449A-40D1-4510-84F9-B732D151E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93" y="4289813"/>
            <a:ext cx="3506525" cy="2041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FD0601-7BB9-4D9A-A1DB-B514AA3E3882}"/>
              </a:ext>
            </a:extLst>
          </p:cNvPr>
          <p:cNvSpPr txBox="1"/>
          <p:nvPr/>
        </p:nvSpPr>
        <p:spPr>
          <a:xfrm>
            <a:off x="4096512" y="429370"/>
            <a:ext cx="435572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highlight>
                  <a:srgbClr val="FFFF00"/>
                </a:highlight>
              </a:rPr>
              <a:t>Great Ocean Road Hike</a:t>
            </a:r>
          </a:p>
          <a:p>
            <a:endParaRPr lang="en-AU"/>
          </a:p>
          <a:p>
            <a:r>
              <a:rPr lang="en-AU" sz="2400"/>
              <a:t>Mon – Thurs 20</a:t>
            </a:r>
            <a:r>
              <a:rPr lang="en-AU" sz="2400" baseline="30000"/>
              <a:t>th</a:t>
            </a:r>
            <a:r>
              <a:rPr lang="en-AU" sz="2400"/>
              <a:t>- 23</a:t>
            </a:r>
            <a:r>
              <a:rPr lang="en-AU" sz="2400" baseline="30000"/>
              <a:t>rd</a:t>
            </a:r>
            <a:r>
              <a:rPr lang="en-AU" sz="2400"/>
              <a:t> June</a:t>
            </a:r>
          </a:p>
          <a:p>
            <a:r>
              <a:rPr lang="en-AU" sz="2400"/>
              <a:t>Highlights: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/>
              <a:t>Amazing Scenery…</a:t>
            </a:r>
            <a:r>
              <a:rPr lang="en-US" sz="2400"/>
              <a:t>dramatic coastline of soaring cliffs and remote beaches!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Picturesque campsites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Kangaroos, wallabies and koalas, and birdlife.</a:t>
            </a:r>
            <a:endParaRPr lang="en-AU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/>
              <a:t>Camp (Trangia) cooking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/>
              <a:t>10-13km each day</a:t>
            </a:r>
          </a:p>
          <a:p>
            <a:endParaRPr lang="en-AU" sz="2400"/>
          </a:p>
          <a:p>
            <a:endParaRPr lang="en-AU" sz="2400"/>
          </a:p>
          <a:p>
            <a:r>
              <a:rPr lang="en-AU" sz="2400"/>
              <a:t>Approx. Cost $390-</a:t>
            </a:r>
          </a:p>
          <a:p>
            <a:r>
              <a:rPr lang="en-AU" i="1"/>
              <a:t>Includes Tent and Pack hire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77460-2C79-43E8-B9D4-E0381EFC8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14" y="101959"/>
            <a:ext cx="3506525" cy="220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295376-43F9-4F9F-86A1-DB6DE15CD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73" y="4335124"/>
            <a:ext cx="1669407" cy="2170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C00136-38C4-42B7-9AD8-E4AE187BA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80" y="52536"/>
            <a:ext cx="2237790" cy="24256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56E518-8263-4297-B356-E5EECFDA7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72" y="126271"/>
            <a:ext cx="1669407" cy="14119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D4C301-D443-48B1-8E86-B6A57725393F}"/>
              </a:ext>
            </a:extLst>
          </p:cNvPr>
          <p:cNvSpPr txBox="1"/>
          <p:nvPr/>
        </p:nvSpPr>
        <p:spPr>
          <a:xfrm>
            <a:off x="4222144" y="262393"/>
            <a:ext cx="452429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>
                <a:highlight>
                  <a:srgbClr val="FFFF00"/>
                </a:highlight>
              </a:rPr>
              <a:t>Billabong Ranch HBR(Echuca)</a:t>
            </a:r>
          </a:p>
          <a:p>
            <a:endParaRPr lang="en-AU"/>
          </a:p>
          <a:p>
            <a:r>
              <a:rPr lang="en-AU" sz="2800"/>
              <a:t>Mon 20</a:t>
            </a:r>
            <a:r>
              <a:rPr lang="en-AU" sz="2800" baseline="30000"/>
              <a:t>th</a:t>
            </a:r>
            <a:r>
              <a:rPr lang="en-AU" sz="2800"/>
              <a:t>– Wed 22</a:t>
            </a:r>
            <a:r>
              <a:rPr lang="en-AU" sz="2800" baseline="30000"/>
              <a:t>nd</a:t>
            </a:r>
            <a:r>
              <a:rPr lang="en-AU" sz="2800"/>
              <a:t>  June</a:t>
            </a:r>
          </a:p>
          <a:p>
            <a:endParaRPr lang="en-AU" sz="2800"/>
          </a:p>
          <a:p>
            <a:r>
              <a:rPr lang="en-AU" sz="2800"/>
              <a:t>Highlights: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Trail rides each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Camel Rides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Bungee Trampolines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Commando 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Campfire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/>
              <a:t>Stockman show</a:t>
            </a:r>
          </a:p>
          <a:p>
            <a:endParaRPr lang="en-AU" sz="2800"/>
          </a:p>
          <a:p>
            <a:r>
              <a:rPr lang="en-AU" sz="2800"/>
              <a:t>Approx. Cost: $490-</a:t>
            </a:r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81BD86-93DA-4DE1-BAA1-C13B84AF2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72" y="2593222"/>
            <a:ext cx="3527419" cy="16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7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2BE6-5E73-4685-D731-573C69F29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0849" y="346230"/>
            <a:ext cx="5100087" cy="58618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>
                <a:highlight>
                  <a:srgbClr val="FFFF00"/>
                </a:highlight>
              </a:rPr>
              <a:t>Bright and Surrounds Rail Trail Bike Riding Camp</a:t>
            </a:r>
          </a:p>
          <a:p>
            <a:pPr marL="0" indent="0">
              <a:buNone/>
            </a:pPr>
            <a:r>
              <a:rPr lang="en-GB" sz="2400"/>
              <a:t>Mon 20th – Thurs 23rd  June</a:t>
            </a:r>
            <a:endParaRPr lang="en-GB" sz="2400">
              <a:cs typeface="Calibri"/>
            </a:endParaRP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Highlights: </a:t>
            </a:r>
            <a:endParaRPr lang="en-GB" sz="2400"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/>
              <a:t>Riding the rail trails around the high country</a:t>
            </a:r>
          </a:p>
          <a:p>
            <a:pPr marL="0" indent="0">
              <a:buNone/>
            </a:pPr>
            <a:r>
              <a:rPr lang="en-GB" sz="1800"/>
              <a:t>Day 1:Bright and surrounds to </a:t>
            </a:r>
            <a:r>
              <a:rPr lang="en-GB" sz="1800" err="1"/>
              <a:t>Myrtleford</a:t>
            </a:r>
            <a:r>
              <a:rPr lang="en-GB" sz="1800"/>
              <a:t> (25+kms)</a:t>
            </a:r>
            <a:endParaRPr lang="en-GB" sz="1800">
              <a:cs typeface="Calibri"/>
            </a:endParaRPr>
          </a:p>
          <a:p>
            <a:pPr marL="0" indent="0">
              <a:buNone/>
            </a:pPr>
            <a:r>
              <a:rPr lang="en-GB" sz="1800">
                <a:cs typeface="Calibri"/>
              </a:rPr>
              <a:t>Day 2:Myrtleford – Beechworth (50kms )</a:t>
            </a:r>
          </a:p>
          <a:p>
            <a:pPr marL="0" indent="0">
              <a:buNone/>
            </a:pPr>
            <a:r>
              <a:rPr lang="en-GB" sz="1800">
                <a:cs typeface="Calibri"/>
              </a:rPr>
              <a:t>Day 3:Beechworth – Bright (75kms)</a:t>
            </a:r>
          </a:p>
          <a:p>
            <a:pPr marL="0" indent="0">
              <a:buNone/>
            </a:pPr>
            <a:r>
              <a:rPr lang="en-GB" sz="1800">
                <a:cs typeface="Calibri"/>
              </a:rPr>
              <a:t>Day 4: Bright and surrounds (20km)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cs typeface="Calibri"/>
              </a:rPr>
              <a:t>Accommodation in cabins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>
                <a:cs typeface="Calibri"/>
              </a:rPr>
              <a:t>Visit to Old Beechworth Gaol (Ned Kelly)</a:t>
            </a:r>
          </a:p>
          <a:p>
            <a:pPr marL="0" indent="0">
              <a:buNone/>
            </a:pPr>
            <a:r>
              <a:rPr lang="en-GB" sz="2400" err="1">
                <a:cs typeface="Calibri"/>
              </a:rPr>
              <a:t>Approx</a:t>
            </a:r>
            <a:r>
              <a:rPr lang="en-GB" sz="2400">
                <a:cs typeface="Calibri"/>
              </a:rPr>
              <a:t> cost: $550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5AE473-4BCA-454F-A0FC-AEC4D13B6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1618001"/>
            <a:ext cx="2962275" cy="2219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531F5-C534-4D3E-9CEB-50BE5F07B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506" y="3607201"/>
            <a:ext cx="1878718" cy="142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3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sky, outdoor, nature, mountain&#10;&#10;Description automatically generated">
            <a:extLst>
              <a:ext uri="{FF2B5EF4-FFF2-40B4-BE49-F238E27FC236}">
                <a16:creationId xmlns:a16="http://schemas.microsoft.com/office/drawing/2014/main" id="{92E92DB5-BBD6-855E-330D-6E0E9F7DD6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087" y="3816434"/>
            <a:ext cx="2528978" cy="252897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3824-04BA-28CE-B128-22A665384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65961"/>
            <a:ext cx="4038600" cy="5942132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highlight>
                  <a:srgbClr val="FFFF00"/>
                </a:highlight>
                <a:cs typeface="Calibri"/>
              </a:rPr>
              <a:t>Snowy River 5-day Journey </a:t>
            </a:r>
            <a:endParaRPr lang="en-US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Mon 20th  - Fri 24th June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Highlights:</a:t>
            </a:r>
          </a:p>
          <a:p>
            <a:r>
              <a:rPr lang="en-US" sz="2400">
                <a:cs typeface="Calibri"/>
              </a:rPr>
              <a:t>White water rafting. through the Tulloch Ard Gorge.</a:t>
            </a:r>
          </a:p>
          <a:p>
            <a:r>
              <a:rPr lang="en-US" sz="2400">
                <a:cs typeface="Calibri"/>
              </a:rPr>
              <a:t>Guided or self guided rafts</a:t>
            </a:r>
          </a:p>
          <a:p>
            <a:r>
              <a:rPr lang="en-US" sz="2400">
                <a:cs typeface="Calibri"/>
              </a:rPr>
              <a:t>Camping each night by the river.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Approx. cost $1240</a:t>
            </a:r>
          </a:p>
        </p:txBody>
      </p:sp>
      <p:pic>
        <p:nvPicPr>
          <p:cNvPr id="5" name="Picture 5" descr="A picture containing rock, outdoor, mountain, rocky&#10;&#10;Description automatically generated">
            <a:extLst>
              <a:ext uri="{FF2B5EF4-FFF2-40B4-BE49-F238E27FC236}">
                <a16:creationId xmlns:a16="http://schemas.microsoft.com/office/drawing/2014/main" id="{6CB4A197-EF5F-533B-1183-D3291A407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514" y="22098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81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6CB4A197-EF5F-533B-1183-D3291A40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47" y="4176761"/>
            <a:ext cx="7948770" cy="2404378"/>
          </a:xfrm>
          <a:prstGeom prst="rect">
            <a:avLst/>
          </a:prstGeom>
        </p:spPr>
      </p:pic>
      <p:pic>
        <p:nvPicPr>
          <p:cNvPr id="4" name="Picture 4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92E92DB5-BBD6-855E-330D-6E0E9F7DD6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9525" y="1606826"/>
            <a:ext cx="3188235" cy="241044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3824-04BA-28CE-B128-22A665384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4763" y="223151"/>
            <a:ext cx="5494104" cy="2406111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highlight>
                  <a:srgbClr val="FFFF00"/>
                </a:highlight>
                <a:cs typeface="Calibri"/>
              </a:rPr>
              <a:t>Great South-West Walk / Glenelg River Canoe </a:t>
            </a:r>
            <a:endParaRPr lang="en-US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Mon 20th  - Fri 24th June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0C16D-45A9-117A-FE7F-5855F55669F4}"/>
              </a:ext>
            </a:extLst>
          </p:cNvPr>
          <p:cNvSpPr txBox="1"/>
          <p:nvPr/>
        </p:nvSpPr>
        <p:spPr>
          <a:xfrm>
            <a:off x="3868220" y="1804827"/>
            <a:ext cx="4464119" cy="32501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ea typeface="+mn-lt"/>
                <a:cs typeface="+mn-lt"/>
              </a:rPr>
              <a:t>Highlights:</a:t>
            </a:r>
          </a:p>
          <a:p>
            <a:pPr marL="285750" indent="-285750">
              <a:buFont typeface="Arial"/>
              <a:buChar char="•"/>
            </a:pPr>
            <a:r>
              <a:rPr lang="en-AU"/>
              <a:t>Awesome scenery 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Two days canoeing along the Glenelg River</a:t>
            </a:r>
            <a:endParaRPr lang="en-AU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Two days hiking in Lower Glenelg N. P.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Picturesque campsites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Relaxed camping and journeying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AU"/>
              <a:t>Group cooking on </a:t>
            </a:r>
            <a:r>
              <a:rPr lang="en-AU" err="1"/>
              <a:t>Trangias</a:t>
            </a:r>
            <a:endParaRPr lang="en-US" err="1">
              <a:ea typeface="+mn-lt"/>
              <a:cs typeface="+mn-lt"/>
            </a:endParaRPr>
          </a:p>
          <a:p>
            <a:endParaRPr lang="en-AU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US">
              <a:ea typeface="+mn-lt"/>
              <a:cs typeface="+mn-lt"/>
            </a:endParaRPr>
          </a:p>
          <a:p>
            <a:pPr>
              <a:spcBef>
                <a:spcPct val="20000"/>
              </a:spcBef>
            </a:pPr>
            <a:endParaRPr lang="en-US">
              <a:ea typeface="+mn-lt"/>
              <a:cs typeface="+mn-lt"/>
            </a:endParaRPr>
          </a:p>
          <a:p>
            <a:pPr algn="l"/>
            <a:endParaRPr lang="en-GB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734E5-4053-33E7-83E0-87007F49239B}"/>
              </a:ext>
            </a:extLst>
          </p:cNvPr>
          <p:cNvSpPr txBox="1"/>
          <p:nvPr/>
        </p:nvSpPr>
        <p:spPr>
          <a:xfrm>
            <a:off x="6767993" y="374567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Calibri"/>
              </a:rPr>
              <a:t>Approx. cost $660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31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3824-04BA-28CE-B128-22A665384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4763" y="223151"/>
            <a:ext cx="5494104" cy="108513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highlight>
                  <a:srgbClr val="FFFF00"/>
                </a:highlight>
                <a:cs typeface="Calibri"/>
              </a:rPr>
              <a:t>Sea Kayaking </a:t>
            </a:r>
            <a:endParaRPr lang="en-US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Mon 20th  - Fri 24th June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0C16D-45A9-117A-FE7F-5855F55669F4}"/>
              </a:ext>
            </a:extLst>
          </p:cNvPr>
          <p:cNvSpPr txBox="1"/>
          <p:nvPr/>
        </p:nvSpPr>
        <p:spPr>
          <a:xfrm>
            <a:off x="3931500" y="1179934"/>
            <a:ext cx="4464119" cy="4745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ea typeface="+mn-lt"/>
                <a:cs typeface="+mn-lt"/>
              </a:rPr>
              <a:t>Group choice of: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US">
                <a:cs typeface="Calibri"/>
              </a:rPr>
              <a:t>Departing from Paynesville, exploring the Gippsland Lakes  or  departing from Port </a:t>
            </a:r>
            <a:r>
              <a:rPr lang="en-US" err="1">
                <a:cs typeface="Calibri"/>
              </a:rPr>
              <a:t>Welshpool</a:t>
            </a:r>
            <a:r>
              <a:rPr lang="en-US">
                <a:cs typeface="Calibri"/>
              </a:rPr>
              <a:t>, exploring Wilson's Prom</a:t>
            </a:r>
          </a:p>
          <a:p>
            <a:pPr>
              <a:spcBef>
                <a:spcPct val="20000"/>
              </a:spcBef>
            </a:pPr>
            <a:r>
              <a:rPr lang="en-US">
                <a:ea typeface="+mn-lt"/>
                <a:cs typeface="+mn-lt"/>
              </a:rPr>
              <a:t>Highlights:</a:t>
            </a:r>
          </a:p>
          <a:p>
            <a:pPr marL="285750" indent="-285750">
              <a:buFont typeface="Arial"/>
              <a:buChar char="•"/>
            </a:pPr>
            <a:r>
              <a:rPr lang="en-AU">
                <a:ea typeface="+mn-lt"/>
                <a:cs typeface="+mn-lt"/>
              </a:rPr>
              <a:t>Four-day guided sea kayaking tour of secluded marine areas and pristine islands</a:t>
            </a:r>
          </a:p>
          <a:p>
            <a:pPr marL="285750" indent="-285750">
              <a:buFont typeface="Arial"/>
              <a:buChar char="•"/>
            </a:pPr>
            <a:r>
              <a:rPr lang="en-AU">
                <a:ea typeface="+mn-lt"/>
                <a:cs typeface="+mn-lt"/>
              </a:rPr>
              <a:t>Remote and stunning landscape</a:t>
            </a:r>
          </a:p>
          <a:p>
            <a:pPr marL="285750" indent="-285750">
              <a:buFont typeface="Arial"/>
              <a:buChar char="•"/>
            </a:pPr>
            <a:r>
              <a:rPr lang="en-AU">
                <a:ea typeface="+mn-lt"/>
                <a:cs typeface="+mn-lt"/>
              </a:rPr>
              <a:t>Explore some of Australia’s best regions by sea kayak… now that’s an adventure!</a:t>
            </a:r>
            <a:endParaRPr lang="en-AU"/>
          </a:p>
          <a:p>
            <a:pPr marL="285750" indent="-285750">
              <a:buFont typeface="Arial"/>
              <a:buChar char="•"/>
            </a:pPr>
            <a:r>
              <a:rPr lang="en-US"/>
              <a:t>Four nights camping  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AU"/>
              <a:t>Group cooking on </a:t>
            </a:r>
            <a:r>
              <a:rPr lang="en-AU" err="1"/>
              <a:t>Trangias</a:t>
            </a:r>
            <a:endParaRPr lang="en-US">
              <a:ea typeface="+mn-lt"/>
              <a:cs typeface="+mn-lt"/>
            </a:endParaRPr>
          </a:p>
          <a:p>
            <a:endParaRPr lang="en-AU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US">
              <a:ea typeface="+mn-lt"/>
              <a:cs typeface="+mn-lt"/>
            </a:endParaRPr>
          </a:p>
          <a:p>
            <a:pPr>
              <a:spcBef>
                <a:spcPct val="20000"/>
              </a:spcBef>
            </a:pPr>
            <a:endParaRPr lang="en-US">
              <a:ea typeface="+mn-lt"/>
              <a:cs typeface="+mn-lt"/>
            </a:endParaRPr>
          </a:p>
          <a:p>
            <a:pPr algn="l"/>
            <a:endParaRPr lang="en-GB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734E5-4053-33E7-83E0-87007F49239B}"/>
              </a:ext>
            </a:extLst>
          </p:cNvPr>
          <p:cNvSpPr txBox="1"/>
          <p:nvPr/>
        </p:nvSpPr>
        <p:spPr>
          <a:xfrm>
            <a:off x="6641432" y="4592051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Calibri"/>
              </a:rPr>
              <a:t>Approx. cost $825</a:t>
            </a:r>
            <a:endParaRPr lang="en-GB"/>
          </a:p>
        </p:txBody>
      </p:sp>
      <p:pic>
        <p:nvPicPr>
          <p:cNvPr id="9" name="Picture 9" descr="A picture containing water, watercraft, boat&#10;&#10;Description automatically generated">
            <a:extLst>
              <a:ext uri="{FF2B5EF4-FFF2-40B4-BE49-F238E27FC236}">
                <a16:creationId xmlns:a16="http://schemas.microsoft.com/office/drawing/2014/main" id="{37761694-F25E-1860-10D3-F9025331D3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3312" y="1589212"/>
            <a:ext cx="3057757" cy="1794238"/>
          </a:xfr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E647C21-18C1-73E4-EDAC-7EE7700CD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60" y="3615677"/>
            <a:ext cx="2545450" cy="2577090"/>
          </a:xfrm>
          <a:prstGeom prst="rect">
            <a:avLst/>
          </a:prstGeom>
        </p:spPr>
      </p:pic>
      <p:pic>
        <p:nvPicPr>
          <p:cNvPr id="12" name="Picture 12" descr="A picture containing outdoor, water, beach, mountain&#10;&#10;Description automatically generated">
            <a:extLst>
              <a:ext uri="{FF2B5EF4-FFF2-40B4-BE49-F238E27FC236}">
                <a16:creationId xmlns:a16="http://schemas.microsoft.com/office/drawing/2014/main" id="{FF5C63E6-022F-1A8F-7719-D89546E27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863" y="5025165"/>
            <a:ext cx="2157859" cy="818059"/>
          </a:xfrm>
          <a:prstGeom prst="rect">
            <a:avLst/>
          </a:prstGeom>
        </p:spPr>
      </p:pic>
      <p:pic>
        <p:nvPicPr>
          <p:cNvPr id="13" name="Picture 13" descr="A picture containing outdoor, beach, nature, shore&#10;&#10;Description automatically generated">
            <a:extLst>
              <a:ext uri="{FF2B5EF4-FFF2-40B4-BE49-F238E27FC236}">
                <a16:creationId xmlns:a16="http://schemas.microsoft.com/office/drawing/2014/main" id="{FCF8C96F-085F-8094-747B-8A1BEF21E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853" y="5025963"/>
            <a:ext cx="2236958" cy="81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6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3824-04BA-28CE-B128-22A665384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4763" y="223151"/>
            <a:ext cx="5494104" cy="2406111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highlight>
                  <a:srgbClr val="FFFF00"/>
                </a:highlight>
                <a:cs typeface="Calibri"/>
              </a:rPr>
              <a:t>Urban Expeditions</a:t>
            </a:r>
            <a:endParaRPr lang="en-US"/>
          </a:p>
          <a:p>
            <a:pPr marL="0" indent="0">
              <a:buNone/>
            </a:pPr>
            <a:r>
              <a:rPr lang="en-US">
                <a:cs typeface="Calibri"/>
              </a:rPr>
              <a:t>Mon 20th  - Fri 24th June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0C16D-45A9-117A-FE7F-5855F55669F4}"/>
              </a:ext>
            </a:extLst>
          </p:cNvPr>
          <p:cNvSpPr txBox="1"/>
          <p:nvPr/>
        </p:nvSpPr>
        <p:spPr>
          <a:xfrm>
            <a:off x="4676946" y="1502902"/>
            <a:ext cx="4464119" cy="51891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ea typeface="+mn-lt"/>
                <a:cs typeface="+mn-lt"/>
              </a:rPr>
              <a:t>Activities:</a:t>
            </a:r>
          </a:p>
          <a:p>
            <a:pPr marL="285750" indent="-285750">
              <a:buFont typeface="Arial"/>
              <a:buChar char="•"/>
            </a:pPr>
            <a:r>
              <a:rPr lang="en-AU">
                <a:ea typeface="+mn-lt"/>
                <a:cs typeface="+mn-lt"/>
              </a:rPr>
              <a:t>Eureka Skydeck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Fortress Gaming</a:t>
            </a:r>
            <a:endParaRPr lang="en-AU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Old Melbourne </a:t>
            </a:r>
            <a:r>
              <a:rPr lang="en-US" err="1">
                <a:ea typeface="+mn-lt"/>
                <a:cs typeface="+mn-lt"/>
              </a:rPr>
              <a:t>Gaol</a:t>
            </a:r>
            <a:r>
              <a:rPr lang="en-US">
                <a:ea typeface="+mn-lt"/>
                <a:cs typeface="+mn-lt"/>
              </a:rPr>
              <a:t> Tour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Melbourne Street Art Discovery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MCG/Melbourne Sport Museum/Meet an Olympian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Escape room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Rock climbing and bouldering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Hoddle Waddle city discover experience</a:t>
            </a:r>
          </a:p>
          <a:p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Lunch in different city gardens each day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Students use public transport to travel between locations </a:t>
            </a:r>
          </a:p>
          <a:p>
            <a:endParaRPr lang="en-AU">
              <a:cs typeface="Calibri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US">
              <a:cs typeface="Calibri"/>
            </a:endParaRPr>
          </a:p>
          <a:p>
            <a:pPr>
              <a:spcBef>
                <a:spcPct val="20000"/>
              </a:spcBef>
            </a:pPr>
            <a:endParaRPr lang="en-US">
              <a:cs typeface="Calibri"/>
            </a:endParaRPr>
          </a:p>
          <a:p>
            <a:endParaRPr lang="en-GB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734E5-4053-33E7-83E0-87007F49239B}"/>
              </a:ext>
            </a:extLst>
          </p:cNvPr>
          <p:cNvSpPr txBox="1"/>
          <p:nvPr/>
        </p:nvSpPr>
        <p:spPr>
          <a:xfrm>
            <a:off x="6099446" y="5837584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Calibri"/>
              </a:rPr>
              <a:t>Approx. cost $180</a:t>
            </a:r>
            <a:endParaRPr lang="en-GB"/>
          </a:p>
        </p:txBody>
      </p:sp>
      <p:pic>
        <p:nvPicPr>
          <p:cNvPr id="9" name="Picture 9" descr="A picture containing sky, outdoor, city, day&#10;&#10;Description automatically generated">
            <a:extLst>
              <a:ext uri="{FF2B5EF4-FFF2-40B4-BE49-F238E27FC236}">
                <a16:creationId xmlns:a16="http://schemas.microsoft.com/office/drawing/2014/main" id="{99243917-5C4C-C863-A5A1-55174FAF83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0511" y="1583664"/>
            <a:ext cx="3779808" cy="2523159"/>
          </a:xfrm>
        </p:spPr>
      </p:pic>
      <p:pic>
        <p:nvPicPr>
          <p:cNvPr id="10" name="Picture 10" descr="A picture containing building, floor, stone, aisle&#10;&#10;Description automatically generated">
            <a:extLst>
              <a:ext uri="{FF2B5EF4-FFF2-40B4-BE49-F238E27FC236}">
                <a16:creationId xmlns:a16="http://schemas.microsoft.com/office/drawing/2014/main" id="{D30295D2-4C51-0CA3-ACF1-1C8A3118F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85" y="4189210"/>
            <a:ext cx="1914510" cy="1162951"/>
          </a:xfrm>
          <a:prstGeom prst="rect">
            <a:avLst/>
          </a:prstGeom>
        </p:spPr>
      </p:pic>
      <p:pic>
        <p:nvPicPr>
          <p:cNvPr id="11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D22E5542-DFAC-781D-E45B-321C2B636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454" y="5389869"/>
            <a:ext cx="1664163" cy="1082753"/>
          </a:xfrm>
          <a:prstGeom prst="rect">
            <a:avLst/>
          </a:prstGeom>
        </p:spPr>
      </p:pic>
      <p:pic>
        <p:nvPicPr>
          <p:cNvPr id="13" name="Picture 13" descr="A picture containing indoor, stage, scene, ceiling&#10;&#10;Description automatically generated">
            <a:extLst>
              <a:ext uri="{FF2B5EF4-FFF2-40B4-BE49-F238E27FC236}">
                <a16:creationId xmlns:a16="http://schemas.microsoft.com/office/drawing/2014/main" id="{5CBD0A34-95C6-22E4-A210-EE7BC3EA3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54" y="4190661"/>
            <a:ext cx="1659789" cy="1163383"/>
          </a:xfrm>
          <a:prstGeom prst="rect">
            <a:avLst/>
          </a:prstGeom>
        </p:spPr>
      </p:pic>
      <p:pic>
        <p:nvPicPr>
          <p:cNvPr id="14" name="Picture 14" descr="A picture containing scene, way, sidewalk, building&#10;&#10;Description automatically generated">
            <a:extLst>
              <a:ext uri="{FF2B5EF4-FFF2-40B4-BE49-F238E27FC236}">
                <a16:creationId xmlns:a16="http://schemas.microsoft.com/office/drawing/2014/main" id="{52867648-4E58-EAD7-AB66-3BEA195A93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703" b="21239"/>
          <a:stretch/>
        </p:blipFill>
        <p:spPr>
          <a:xfrm>
            <a:off x="606846" y="5388598"/>
            <a:ext cx="1920877" cy="108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183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rban Learning Environments" id="{3A86B6F2-2450-48D3-8952-AA6AE1402AC7}" vid="{55BF6560-F6BE-4E2D-83D1-44A2785589B2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rban Learning Environments" id="{3A86B6F2-2450-48D3-8952-AA6AE1402AC7}" vid="{F3CBCA86-FE26-4FE9-AA94-F646FE34CDB6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rban Learning Environments" id="{3A86B6F2-2450-48D3-8952-AA6AE1402AC7}" vid="{BCD2068E-3E74-4F74-A914-40E02BBBD0B2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rban Learning Environments" id="{3A86B6F2-2450-48D3-8952-AA6AE1402AC7}" vid="{40317DF4-0E1B-4128-92A1-30D2CE782E8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25161262E39C4CA8A8D6D60850E331" ma:contentTypeVersion="33" ma:contentTypeDescription="Create a new document." ma:contentTypeScope="" ma:versionID="cd5a2adbfaff9441e6fb3baaa4a27b2a">
  <xsd:schema xmlns:xsd="http://www.w3.org/2001/XMLSchema" xmlns:xs="http://www.w3.org/2001/XMLSchema" xmlns:p="http://schemas.microsoft.com/office/2006/metadata/properties" xmlns:ns2="95048db7-4440-4923-a507-a9d54a91ddcf" xmlns:ns3="8266352e-9292-47ad-b2fa-539da1631455" targetNamespace="http://schemas.microsoft.com/office/2006/metadata/properties" ma:root="true" ma:fieldsID="bf956b3b196eace6cbaedf7db35b0d78" ns2:_="" ns3:_="">
    <xsd:import namespace="95048db7-4440-4923-a507-a9d54a91ddcf"/>
    <xsd:import namespace="8266352e-9292-47ad-b2fa-539da16314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48db7-4440-4923-a507-a9d54a91dd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FolderType" ma:index="17" nillable="true" ma:displayName="Folder Type" ma:internalName="FolderType">
      <xsd:simpleType>
        <xsd:restriction base="dms:Text"/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Owner" ma:index="2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2" nillable="true" ma:displayName="Math Settings" ma:internalName="Math_Settings">
      <xsd:simpleType>
        <xsd:restriction base="dms:Text"/>
      </xsd:simple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66352e-9292-47ad-b2fa-539da1631455" elementFormDefault="qualified">
    <xsd:import namespace="http://schemas.microsoft.com/office/2006/documentManagement/types"/>
    <xsd:import namespace="http://schemas.microsoft.com/office/infopath/2007/PartnerControls"/>
    <xsd:element name="SharedWithUsers" ma:index="3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95048db7-4440-4923-a507-a9d54a91ddcf">
      <UserInfo>
        <DisplayName/>
        <AccountId xsi:nil="true"/>
        <AccountType/>
      </UserInfo>
    </Owner>
    <Distribution_Groups xmlns="95048db7-4440-4923-a507-a9d54a91ddcf" xsi:nil="true"/>
    <Math_Settings xmlns="95048db7-4440-4923-a507-a9d54a91ddcf" xsi:nil="true"/>
    <Is_Collaboration_Space_Locked xmlns="95048db7-4440-4923-a507-a9d54a91ddcf" xsi:nil="true"/>
    <Teams_Channel_Section_Location xmlns="95048db7-4440-4923-a507-a9d54a91ddcf" xsi:nil="true"/>
    <LMS_Mappings xmlns="95048db7-4440-4923-a507-a9d54a91ddcf" xsi:nil="true"/>
    <NotebookType xmlns="95048db7-4440-4923-a507-a9d54a91ddcf" xsi:nil="true"/>
    <DefaultSectionNames xmlns="95048db7-4440-4923-a507-a9d54a91ddcf" xsi:nil="true"/>
    <Invited_Teachers xmlns="95048db7-4440-4923-a507-a9d54a91ddcf" xsi:nil="true"/>
    <IsNotebookLocked xmlns="95048db7-4440-4923-a507-a9d54a91ddcf" xsi:nil="true"/>
    <FolderType xmlns="95048db7-4440-4923-a507-a9d54a91ddcf" xsi:nil="true"/>
    <Teachers xmlns="95048db7-4440-4923-a507-a9d54a91ddcf">
      <UserInfo>
        <DisplayName/>
        <AccountId xsi:nil="true"/>
        <AccountType/>
      </UserInfo>
    </Teachers>
    <Students xmlns="95048db7-4440-4923-a507-a9d54a91ddcf">
      <UserInfo>
        <DisplayName/>
        <AccountId xsi:nil="true"/>
        <AccountType/>
      </UserInfo>
    </Students>
    <Templates xmlns="95048db7-4440-4923-a507-a9d54a91ddcf" xsi:nil="true"/>
    <Self_Registration_Enabled xmlns="95048db7-4440-4923-a507-a9d54a91ddcf" xsi:nil="true"/>
    <TeamsChannelId xmlns="95048db7-4440-4923-a507-a9d54a91ddcf" xsi:nil="true"/>
    <CultureName xmlns="95048db7-4440-4923-a507-a9d54a91ddcf" xsi:nil="true"/>
    <Student_Groups xmlns="95048db7-4440-4923-a507-a9d54a91ddcf">
      <UserInfo>
        <DisplayName/>
        <AccountId xsi:nil="true"/>
        <AccountType/>
      </UserInfo>
    </Student_Groups>
    <Invited_Students xmlns="95048db7-4440-4923-a507-a9d54a91ddcf" xsi:nil="true"/>
    <Has_Teacher_Only_SectionGroup xmlns="95048db7-4440-4923-a507-a9d54a91ddcf" xsi:nil="true"/>
    <AppVersion xmlns="95048db7-4440-4923-a507-a9d54a91ddcf" xsi:nil="true"/>
  </documentManagement>
</p:properties>
</file>

<file path=customXml/itemProps1.xml><?xml version="1.0" encoding="utf-8"?>
<ds:datastoreItem xmlns:ds="http://schemas.openxmlformats.org/officeDocument/2006/customXml" ds:itemID="{4AE2B288-08C0-4741-B017-269E6A8D5D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E16D6F-5427-4007-B9A9-C941261E9BA7}">
  <ds:schemaRefs>
    <ds:schemaRef ds:uri="8266352e-9292-47ad-b2fa-539da1631455"/>
    <ds:schemaRef ds:uri="95048db7-4440-4923-a507-a9d54a91dd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6A7FDF-FFAE-411A-8C1D-0EA512074563}">
  <ds:schemaRefs>
    <ds:schemaRef ds:uri="8266352e-9292-47ad-b2fa-539da1631455"/>
    <ds:schemaRef ds:uri="95048db7-4440-4923-a507-a9d54a91ddc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 Learning Environments</Template>
  <TotalTime>0</TotalTime>
  <Words>409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Segoe UI</vt:lpstr>
      <vt:lpstr>Times New Roman</vt:lpstr>
      <vt:lpstr>Wingdings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Chaves, Debby M</dc:creator>
  <cp:lastModifiedBy>Peter Bartlett</cp:lastModifiedBy>
  <cp:revision>2</cp:revision>
  <cp:lastPrinted>2020-01-27T21:14:33Z</cp:lastPrinted>
  <dcterms:created xsi:type="dcterms:W3CDTF">2019-01-28T03:53:49Z</dcterms:created>
  <dcterms:modified xsi:type="dcterms:W3CDTF">2022-04-28T05:38:47Z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0x0101005825161262E39C4CA8A8D6D60850E331</vt:lpwstr>
  </property>
</Properties>
</file>