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11963" cy="9942513"/>
  <p:embeddedFontLst>
    <p:embeddedFont>
      <p:font typeface="Questrial" panose="020B060402020202020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omic Sans MS" panose="030F0702030302020204" pitchFamily="66" charset="0"/>
      <p:regular r:id="rId40"/>
      <p:bold r:id="rId41"/>
      <p:italic r:id="rId42"/>
      <p:boldItalic r:id="rId43"/>
    </p:embeddedFont>
    <p:embeddedFont>
      <p:font typeface="Arial Narrow" panose="020B060602020203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8536" y="0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43662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" name="Google Shape;237;p3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7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262ddad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5262ddad28_0_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g5262ddad28_0_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1f464eb8a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11f464eb8aa_0_1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62" name="Google Shape;262;g11f464eb8aa_0_1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f464eb8a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11f464eb8aa_0_77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69" name="Google Shape;269;g11f464eb8aa_0_77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1f464eb8aa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g11f464eb8aa_0_113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76" name="Google Shape;276;g11f464eb8aa_0_113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1f464eb8aa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g11f464eb8aa_0_34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83" name="Google Shape;283;g11f464eb8aa_0_34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1f464eb8a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g11f464eb8aa_0_14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91" name="Google Shape;291;g11f464eb8aa_0_14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1f464eb8a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g11f464eb8aa_0_8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99" name="Google Shape;299;g11f464eb8aa_0_8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1f464eb8a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g11f464eb8aa_0_45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08" name="Google Shape;308;g11f464eb8aa_0_45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1f464eb8a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g11f464eb8aa_0_4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15" name="Google Shape;315;g11f464eb8aa_0_4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1f464eb8a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g11f464eb8aa_0_5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23" name="Google Shape;323;g11f464eb8aa_0_5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f464eb8a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11f464eb8aa_0_95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31" name="Google Shape;331;g11f464eb8aa_0_95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1f464eb8a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g11f464eb8aa_0_89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39" name="Google Shape;339;g11f464eb8aa_0_89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1f464eb8a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11f464eb8aa_0_107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47" name="Google Shape;347;g11f464eb8aa_0_107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1f464eb8a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g11f464eb8aa_0_125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55" name="Google Shape;355;g11f464eb8aa_0_125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1f464eb8aa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g11f464eb8aa_0_71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62" name="Google Shape;362;g11f464eb8aa_0_71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1f464eb8a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11f464eb8aa_0_83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70" name="Google Shape;370;g11f464eb8aa_0_83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1f464eb8aa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11f464eb8aa_0_101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77" name="Google Shape;377;g11f464eb8aa_0_101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1f464eb8aa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g11f464eb8aa_0_142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85" name="Google Shape;385;g11f464eb8aa_0_142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1f464eb8aa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g11f464eb8aa_0_148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93" name="Google Shape;393;g11f464eb8aa_0_148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1f464eb8aa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11f464eb8aa_0_16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00" name="Google Shape;400;g11f464eb8aa_0_16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1f464eb8aa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g11f464eb8aa_0_166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08" name="Google Shape;408;g11f464eb8aa_0_166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1f464eb8aa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g11f464eb8aa_0_192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15" name="Google Shape;415;g11f464eb8aa_0_192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1f464eb8aa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g11f464eb8aa_0_186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22" name="Google Shape;422;g11f464eb8aa_0_186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1f464eb8aa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g11f464eb8aa_0_216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29" name="Google Shape;429;g11f464eb8aa_0_216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1f464eb8aa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11f464eb8aa_0_198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36" name="Google Shape;436;g11f464eb8aa_0_198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1f464eb8aa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11f464eb8aa_0_21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43" name="Google Shape;443;g11f464eb8aa_0_21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20662d55d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g120662d55d8_0_7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50" name="Google Shape;450;g120662d55d8_0_7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1f464eb8aa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6" name="Google Shape;456;g11f464eb8aa_0_222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7" name="Google Shape;457;g11f464eb8aa_0_222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20662d55d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g120662d55d8_0_13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64" name="Google Shape;464;g120662d55d8_0_13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1f464eb8aa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g11f464eb8aa_0_230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b="1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71" name="Google Shape;471;g11f464eb8aa_0_230:notes"/>
          <p:cNvSpPr txBox="1">
            <a:spLocks noGrp="1"/>
          </p:cNvSpPr>
          <p:nvPr>
            <p:ph type="sldNum" idx="12"/>
          </p:nvPr>
        </p:nvSpPr>
        <p:spPr>
          <a:xfrm>
            <a:off x="3858536" y="9443662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2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59" name="Google Shape;59;p2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5" name="Google Shape;65;p2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6" name="Google Shape;66;p2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8" name="Google Shape;68;p2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9" name="Google Shape;69;p2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2" name="Google Shape;72;p2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4" name="Google Shape;74;p2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7" name="Google Shape;77;p2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0" name="Google Shape;80;p2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2" name="Google Shape;82;p2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4" name="Google Shape;84;p2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6" name="Google Shape;86;p2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0" name="Google Shape;90;p2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1" name="Google Shape;91;p2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3" name="Google Shape;93;p2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4" name="Google Shape;94;p2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6" name="Google Shape;96;p2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8" name="Google Shape;98;p2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1" name="Google Shape;101;p2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3" name="Google Shape;103;p2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6" name="Google Shape;106;p2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7" name="Google Shape;107;p2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0" name="Google Shape;110;p2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2" name="Google Shape;112;p2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EC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"/>
          <p:cNvSpPr txBox="1"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Questrial"/>
              <a:buNone/>
              <a:defRPr sz="4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" name="Google Shape;114;p2"/>
          <p:cNvSpPr txBox="1"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5" name="Google Shape;115;p2"/>
          <p:cNvSpPr txBox="1">
            <a:spLocks noGrp="1"/>
          </p:cNvSpPr>
          <p:nvPr>
            <p:ph type="dt" idx="10"/>
          </p:nvPr>
        </p:nvSpPr>
        <p:spPr>
          <a:xfrm>
            <a:off x="5801052" y="541020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6" name="Google Shape;116;p2"/>
          <p:cNvSpPr txBox="1">
            <a:spLocks noGrp="1"/>
          </p:cNvSpPr>
          <p:nvPr>
            <p:ph type="ftr" idx="11"/>
          </p:nvPr>
        </p:nvSpPr>
        <p:spPr>
          <a:xfrm>
            <a:off x="1900237" y="5410202"/>
            <a:ext cx="38436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7" name="Google Shape;117;p2"/>
          <p:cNvSpPr txBox="1">
            <a:spLocks noGrp="1"/>
          </p:cNvSpPr>
          <p:nvPr>
            <p:ph type="sldNum" idx="12"/>
          </p:nvPr>
        </p:nvSpPr>
        <p:spPr>
          <a:xfrm>
            <a:off x="7915603" y="5410200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0" name="Google Shape;120;p3"/>
          <p:cNvSpPr txBox="1"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888A9C"/>
              </a:buClr>
              <a:buSzPts val="2250"/>
              <a:buFont typeface="Arial"/>
              <a:buNone/>
              <a:defRPr sz="18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250"/>
              <a:buFont typeface="Arial"/>
              <a:buNone/>
              <a:defRPr sz="18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250"/>
              <a:buFont typeface="Arial"/>
              <a:buNone/>
              <a:defRPr sz="18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A9C"/>
              </a:buClr>
              <a:buSzPts val="2000"/>
              <a:buFont typeface="Arial"/>
              <a:buNone/>
              <a:defRPr sz="160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6" name="Google Shape;126;p4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7" name="Google Shape;127;p4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856058" y="2249486"/>
            <a:ext cx="3658792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2"/>
          </p:nvPr>
        </p:nvSpPr>
        <p:spPr>
          <a:xfrm>
            <a:off x="4629151" y="2249486"/>
            <a:ext cx="3656408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9" name="Google Shape;139;p6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0" name="Google Shape;140;p6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7"/>
          <p:cNvSpPr txBox="1"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4" name="Google Shape;144;p7"/>
          <p:cNvSpPr txBox="1">
            <a:spLocks noGrp="1"/>
          </p:cNvSpPr>
          <p:nvPr>
            <p:ph type="body" idx="2"/>
          </p:nvPr>
        </p:nvSpPr>
        <p:spPr>
          <a:xfrm>
            <a:off x="856058" y="3073398"/>
            <a:ext cx="3658793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body" idx="3"/>
          </p:nvPr>
        </p:nvSpPr>
        <p:spPr>
          <a:xfrm>
            <a:off x="4851992" y="2249485"/>
            <a:ext cx="343356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4"/>
          </p:nvPr>
        </p:nvSpPr>
        <p:spPr>
          <a:xfrm>
            <a:off x="4629150" y="3073398"/>
            <a:ext cx="3656408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2" name="Google Shape;152;p8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3" name="Google Shape;153;p8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body" idx="1"/>
          </p:nvPr>
        </p:nvSpPr>
        <p:spPr>
          <a:xfrm>
            <a:off x="3867150" y="592666"/>
            <a:ext cx="4418407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body" idx="2"/>
          </p:nvPr>
        </p:nvSpPr>
        <p:spPr>
          <a:xfrm>
            <a:off x="860029" y="2249486"/>
            <a:ext cx="2892028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1" name="Google Shape;161;p9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" name="Google Shape;164;p10"/>
          <p:cNvSpPr>
            <a:spLocks noGrp="1"/>
          </p:cNvSpPr>
          <p:nvPr>
            <p:ph type="pic" idx="2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noFill/>
          <a:ln w="19050" cap="sq" cmpd="sng">
            <a:solidFill>
              <a:srgbClr val="FFFF66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5" name="Google Shape;165;p10"/>
          <p:cNvSpPr txBox="1">
            <a:spLocks noGrp="1"/>
          </p:cNvSpPr>
          <p:nvPr>
            <p:ph type="body" idx="1"/>
          </p:nvPr>
        </p:nvSpPr>
        <p:spPr>
          <a:xfrm>
            <a:off x="856059" y="2249486"/>
            <a:ext cx="3753964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6" name="Google Shape;166;p10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7" name="Google Shape;167;p10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8" name="Google Shape;168;p10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1" name="Google Shape;171;p11"/>
          <p:cNvSpPr>
            <a:spLocks noGrp="1"/>
          </p:cNvSpPr>
          <p:nvPr>
            <p:ph type="pic" idx="2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noFill/>
          <a:ln w="19050" cap="sq" cmpd="sng">
            <a:solidFill>
              <a:srgbClr val="FFFF66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2" name="Google Shape;172;p11"/>
          <p:cNvSpPr txBox="1">
            <a:spLocks noGrp="1"/>
          </p:cNvSpPr>
          <p:nvPr>
            <p:ph type="body" idx="1"/>
          </p:nvPr>
        </p:nvSpPr>
        <p:spPr>
          <a:xfrm>
            <a:off x="856024" y="5124020"/>
            <a:ext cx="7433144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3" name="Google Shape;173;p11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4" name="Google Shape;174;p11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5" name="Google Shape;175;p11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8" name="Google Shape;178;p12"/>
          <p:cNvSpPr txBox="1">
            <a:spLocks noGrp="1"/>
          </p:cNvSpPr>
          <p:nvPr>
            <p:ph type="body" idx="1"/>
          </p:nvPr>
        </p:nvSpPr>
        <p:spPr>
          <a:xfrm>
            <a:off x="856058" y="4419600"/>
            <a:ext cx="7428344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9" name="Google Shape;179;p12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0" name="Google Shape;180;p12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1" name="Google Shape;181;p12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"/>
          <p:cNvSpPr txBox="1"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body" idx="1"/>
          </p:nvPr>
        </p:nvSpPr>
        <p:spPr>
          <a:xfrm>
            <a:off x="1290484" y="3365557"/>
            <a:ext cx="6564224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body" idx="2"/>
          </p:nvPr>
        </p:nvSpPr>
        <p:spPr>
          <a:xfrm>
            <a:off x="856058" y="4309919"/>
            <a:ext cx="74295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13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Questrial"/>
              <a:buNone/>
            </a:pPr>
            <a:r>
              <a:rPr lang="en-US" sz="8000" b="0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“</a:t>
            </a:r>
            <a:endParaRPr/>
          </a:p>
        </p:txBody>
      </p:sp>
      <p:sp>
        <p:nvSpPr>
          <p:cNvPr id="190" name="Google Shape;190;p13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Questrial"/>
              <a:buNone/>
            </a:pPr>
            <a:r>
              <a:rPr lang="en-US" sz="8000" b="0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3" name="Google Shape;193;p14"/>
          <p:cNvSpPr txBox="1">
            <a:spLocks noGrp="1"/>
          </p:cNvSpPr>
          <p:nvPr>
            <p:ph type="body" idx="1"/>
          </p:nvPr>
        </p:nvSpPr>
        <p:spPr>
          <a:xfrm>
            <a:off x="856023" y="4657655"/>
            <a:ext cx="7428379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4" name="Google Shape;194;p14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5" name="Google Shape;195;p14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6" name="Google Shape;196;p14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"/>
          <p:cNvSpPr txBox="1"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9" name="Google Shape;199;p15"/>
          <p:cNvSpPr txBox="1"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0" name="Google Shape;200;p15"/>
          <p:cNvSpPr txBox="1">
            <a:spLocks noGrp="1"/>
          </p:cNvSpPr>
          <p:nvPr>
            <p:ph type="body" idx="2"/>
          </p:nvPr>
        </p:nvSpPr>
        <p:spPr>
          <a:xfrm>
            <a:off x="856059" y="3360263"/>
            <a:ext cx="2396432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1" name="Google Shape;201;p15"/>
          <p:cNvSpPr txBox="1">
            <a:spLocks noGrp="1"/>
          </p:cNvSpPr>
          <p:nvPr>
            <p:ph type="body" idx="3"/>
          </p:nvPr>
        </p:nvSpPr>
        <p:spPr>
          <a:xfrm>
            <a:off x="3386075" y="2677635"/>
            <a:ext cx="238828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2" name="Google Shape;202;p15"/>
          <p:cNvSpPr txBox="1">
            <a:spLocks noGrp="1"/>
          </p:cNvSpPr>
          <p:nvPr>
            <p:ph type="body" idx="4"/>
          </p:nvPr>
        </p:nvSpPr>
        <p:spPr>
          <a:xfrm>
            <a:off x="3386075" y="3363435"/>
            <a:ext cx="238895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3" name="Google Shape;203;p15"/>
          <p:cNvSpPr txBox="1">
            <a:spLocks noGrp="1"/>
          </p:cNvSpPr>
          <p:nvPr>
            <p:ph type="body" idx="5"/>
          </p:nvPr>
        </p:nvSpPr>
        <p:spPr>
          <a:xfrm>
            <a:off x="5889332" y="2674463"/>
            <a:ext cx="2396226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body" idx="6"/>
          </p:nvPr>
        </p:nvSpPr>
        <p:spPr>
          <a:xfrm>
            <a:off x="5889332" y="3360263"/>
            <a:ext cx="2396226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5" name="Google Shape;205;p15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6" name="Google Shape;206;p15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 txBox="1"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0" name="Google Shape;210;p16"/>
          <p:cNvSpPr txBox="1"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1" name="Google Shape;211;p16"/>
          <p:cNvSpPr>
            <a:spLocks noGrp="1"/>
          </p:cNvSpPr>
          <p:nvPr>
            <p:ph type="pic" idx="2"/>
          </p:nvPr>
        </p:nvSpPr>
        <p:spPr>
          <a:xfrm>
            <a:off x="856060" y="2666998"/>
            <a:ext cx="239643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FFF66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body" idx="3"/>
          </p:nvPr>
        </p:nvSpPr>
        <p:spPr>
          <a:xfrm>
            <a:off x="856060" y="4980859"/>
            <a:ext cx="239643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body" idx="4"/>
          </p:nvPr>
        </p:nvSpPr>
        <p:spPr>
          <a:xfrm>
            <a:off x="3366790" y="4404596"/>
            <a:ext cx="24003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4" name="Google Shape;214;p16"/>
          <p:cNvSpPr>
            <a:spLocks noGrp="1"/>
          </p:cNvSpPr>
          <p:nvPr>
            <p:ph type="pic" idx="5"/>
          </p:nvPr>
        </p:nvSpPr>
        <p:spPr>
          <a:xfrm>
            <a:off x="3366790" y="2666998"/>
            <a:ext cx="2399205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FFF66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5" name="Google Shape;215;p16"/>
          <p:cNvSpPr txBox="1">
            <a:spLocks noGrp="1"/>
          </p:cNvSpPr>
          <p:nvPr>
            <p:ph type="body" idx="6"/>
          </p:nvPr>
        </p:nvSpPr>
        <p:spPr>
          <a:xfrm>
            <a:off x="3365695" y="4980857"/>
            <a:ext cx="24003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6" name="Google Shape;216;p16"/>
          <p:cNvSpPr txBox="1">
            <a:spLocks noGrp="1"/>
          </p:cNvSpPr>
          <p:nvPr>
            <p:ph type="body" idx="7"/>
          </p:nvPr>
        </p:nvSpPr>
        <p:spPr>
          <a:xfrm>
            <a:off x="5889426" y="4404595"/>
            <a:ext cx="239305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7" name="Google Shape;217;p16"/>
          <p:cNvSpPr>
            <a:spLocks noGrp="1"/>
          </p:cNvSpPr>
          <p:nvPr>
            <p:ph type="pic" idx="8"/>
          </p:nvPr>
        </p:nvSpPr>
        <p:spPr>
          <a:xfrm>
            <a:off x="5889332" y="2666998"/>
            <a:ext cx="2396227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FFF66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8" name="Google Shape;218;p16"/>
          <p:cNvSpPr txBox="1">
            <a:spLocks noGrp="1"/>
          </p:cNvSpPr>
          <p:nvPr>
            <p:ph type="body" idx="9"/>
          </p:nvPr>
        </p:nvSpPr>
        <p:spPr>
          <a:xfrm>
            <a:off x="5889332" y="4980855"/>
            <a:ext cx="2396226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9" name="Google Shape;219;p16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0" name="Google Shape;220;p16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1" name="Google Shape;221;p16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body" idx="1"/>
          </p:nvPr>
        </p:nvSpPr>
        <p:spPr>
          <a:xfrm rot="5400000">
            <a:off x="2799953" y="305595"/>
            <a:ext cx="3541714" cy="742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5" name="Google Shape;225;p17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6" name="Google Shape;226;p17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7" name="Google Shape;227;p17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"/>
          <p:cNvSpPr txBox="1">
            <a:spLocks noGrp="1"/>
          </p:cNvSpPr>
          <p:nvPr>
            <p:ph type="title"/>
          </p:nvPr>
        </p:nvSpPr>
        <p:spPr>
          <a:xfrm rot="5400000">
            <a:off x="4942880" y="2448522"/>
            <a:ext cx="5181601" cy="150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0" name="Google Shape;230;p18"/>
          <p:cNvSpPr txBox="1">
            <a:spLocks noGrp="1"/>
          </p:cNvSpPr>
          <p:nvPr>
            <p:ph type="body" idx="1"/>
          </p:nvPr>
        </p:nvSpPr>
        <p:spPr>
          <a:xfrm rot="5400000">
            <a:off x="1170978" y="294679"/>
            <a:ext cx="5181601" cy="5811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1" name="Google Shape;231;p18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2" name="Google Shape;232;p18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3" name="Google Shape;233;p18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FAFF"/>
            </a:gs>
            <a:gs pos="100000">
              <a:srgbClr val="0B59C7"/>
            </a:gs>
          </a:gsLst>
          <a:lin ang="504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\\DROBO-FS\QuickDrops\JB\PPTX NG\Droplets\LightingOverlay.png"/>
          <p:cNvPicPr preferRelativeResize="0"/>
          <p:nvPr/>
        </p:nvPicPr>
        <p:blipFill rotWithShape="1">
          <a:blip r:embed="rId19">
            <a:alphaModFix amt="30000"/>
          </a:blip>
          <a:srcRect/>
          <a:stretch/>
        </p:blipFill>
        <p:spPr>
          <a:xfrm>
            <a:off x="1" y="-1"/>
            <a:ext cx="9144002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12" name="Google Shape;12;p1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13" name="Google Shape;13;p1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7" name="Google Shape;17;p1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1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0" name="Google Shape;20;p1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1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4" name="Google Shape;24;p1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5" name="Google Shape;25;p1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6" name="Google Shape;26;p1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1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8" name="Google Shape;28;p1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1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1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1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3" name="Google Shape;33;p1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1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1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6" name="Google Shape;36;p1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1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1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9" name="Google Shape;39;p1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EC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40;p1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</p:grpSpPr>
          <p:sp>
            <p:nvSpPr>
              <p:cNvPr id="41" name="Google Shape;41;p1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2" name="Google Shape;42;p1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1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1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1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1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7" name="Google Shape;47;p1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1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9" name="Google Shape;49;p1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1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FFFF00">
                      <a:alpha val="80000"/>
                    </a:srgbClr>
                  </a:gs>
                  <a:gs pos="100000">
                    <a:srgbClr val="FFFEC1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" name="Google Shape;51;p1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3" name="Google Shape;53;p1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4" name="Google Shape;54;p1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A9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maadmin@arm.catholic.edu.au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>
            <a:spLocks noGrp="1"/>
          </p:cNvSpPr>
          <p:nvPr>
            <p:ph type="ctrTitle"/>
          </p:nvPr>
        </p:nvSpPr>
        <p:spPr>
          <a:xfrm>
            <a:off x="1828800" y="1925876"/>
            <a:ext cx="6593700" cy="21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C89"/>
              </a:buClr>
              <a:buSzPts val="7200"/>
              <a:buFont typeface="Questrial"/>
              <a:buNone/>
            </a:pPr>
            <a:r>
              <a:rPr lang="en-US" sz="7200" b="0" i="0" u="none" strike="noStrike" cap="none">
                <a:solidFill>
                  <a:srgbClr val="002C89"/>
                </a:solidFill>
                <a:latin typeface="Questrial"/>
                <a:ea typeface="Questrial"/>
                <a:cs typeface="Questrial"/>
                <a:sym typeface="Questrial"/>
              </a:rPr>
              <a:t>WELCOME</a:t>
            </a:r>
            <a:endParaRPr sz="7200">
              <a:solidFill>
                <a:srgbClr val="002C89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C89"/>
              </a:buClr>
              <a:buSzPts val="7200"/>
              <a:buFont typeface="Questrial"/>
              <a:buNone/>
            </a:pPr>
            <a:r>
              <a:rPr lang="en-US" sz="7200">
                <a:solidFill>
                  <a:srgbClr val="002C89"/>
                </a:solidFill>
              </a:rPr>
              <a:t>PARENTS</a:t>
            </a:r>
            <a:endParaRPr sz="7200">
              <a:solidFill>
                <a:srgbClr val="002C89"/>
              </a:solidFill>
            </a:endParaRPr>
          </a:p>
        </p:txBody>
      </p:sp>
      <p:sp>
        <p:nvSpPr>
          <p:cNvPr id="240" name="Google Shape;240;p19"/>
          <p:cNvSpPr txBox="1">
            <a:spLocks noGrp="1"/>
          </p:cNvSpPr>
          <p:nvPr>
            <p:ph type="subTitle" idx="1"/>
          </p:nvPr>
        </p:nvSpPr>
        <p:spPr>
          <a:xfrm>
            <a:off x="1828800" y="4254500"/>
            <a:ext cx="6400800" cy="93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C89"/>
              </a:buClr>
              <a:buSzPts val="2500"/>
              <a:buFont typeface="Arial"/>
              <a:buNone/>
            </a:pPr>
            <a:r>
              <a:rPr lang="en-US" sz="2000" b="1" i="0" u="none" strike="noStrike" cap="none">
                <a:solidFill>
                  <a:srgbClr val="002C89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sz="2000" b="1" i="0" u="none" strike="noStrike" cap="none">
              <a:solidFill>
                <a:srgbClr val="002C89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41" name="Google Shape;24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7188" y="4653925"/>
            <a:ext cx="2422112" cy="19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650" y="473525"/>
            <a:ext cx="153862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"/>
          <p:cNvSpPr/>
          <p:nvPr/>
        </p:nvSpPr>
        <p:spPr>
          <a:xfrm>
            <a:off x="762000" y="446250"/>
            <a:ext cx="7763400" cy="51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C89"/>
              </a:buClr>
              <a:buSzPts val="3600"/>
              <a:buFont typeface="Calibri"/>
              <a:buNone/>
            </a:pPr>
            <a:r>
              <a:rPr lang="en-US" sz="3600" b="1" i="0" u="none" strike="noStrike" cap="none">
                <a:solidFill>
                  <a:srgbClr val="002C89"/>
                </a:solidFill>
                <a:latin typeface="Calibri"/>
                <a:ea typeface="Calibri"/>
                <a:cs typeface="Calibri"/>
                <a:sym typeface="Calibri"/>
              </a:rPr>
              <a:t>Acknowledgement of Country</a:t>
            </a:r>
            <a:endParaRPr sz="1400" b="0" i="0" u="none" strike="noStrike" cap="none">
              <a:solidFill>
                <a:srgbClr val="002C8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C89"/>
              </a:buClr>
              <a:buSzPts val="3200"/>
              <a:buFont typeface="Calibri"/>
              <a:buNone/>
            </a:pPr>
            <a:r>
              <a:rPr lang="en-US" sz="3200" b="0" i="0" u="none" strike="noStrike" cap="none">
                <a:solidFill>
                  <a:srgbClr val="002C89"/>
                </a:solidFill>
                <a:latin typeface="Calibri"/>
                <a:ea typeface="Calibri"/>
                <a:cs typeface="Calibri"/>
                <a:sym typeface="Calibri"/>
              </a:rPr>
              <a:t>We would like to acknowledge the traditional custodians of this land , the Anaiwan people and pay our respects to the Elders both past, present and future, for they hold the memories, the traditions, the culture and the hopes of indigenous Australia.</a:t>
            </a:r>
            <a:endParaRPr sz="1200" b="0" i="0" u="none" strike="noStrike" cap="none">
              <a:solidFill>
                <a:srgbClr val="002C8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est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20" descr="Aboriginal Flag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5013" y="4876275"/>
            <a:ext cx="2517366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0"/>
          <p:cNvSpPr/>
          <p:nvPr/>
        </p:nvSpPr>
        <p:spPr>
          <a:xfrm>
            <a:off x="0" y="33432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est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"/>
          <p:cNvSpPr txBox="1">
            <a:spLocks noGrp="1"/>
          </p:cNvSpPr>
          <p:nvPr>
            <p:ph type="title"/>
          </p:nvPr>
        </p:nvSpPr>
        <p:spPr>
          <a:xfrm>
            <a:off x="568036" y="228600"/>
            <a:ext cx="8347500" cy="9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estrial"/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PRAYER</a:t>
            </a:r>
            <a:endParaRPr sz="54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568025" y="1134000"/>
            <a:ext cx="7722600" cy="52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begin today knowing we are loved by God.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thank you God for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 that you have given to us, our school, 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family and our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friends.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we always share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talents and gifts with others. 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our hearts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respond to those in need.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we always act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justly and love tenderly.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we learn more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Jesus and become 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His Light in our world.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Amen.</a:t>
            </a:r>
            <a:endParaRPr sz="22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800">
              <a:solidFill>
                <a:srgbClr val="002C89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C89"/>
                </a:solidFill>
                <a:latin typeface="Questrial"/>
                <a:ea typeface="Questrial"/>
                <a:cs typeface="Questrial"/>
                <a:sym typeface="Questrial"/>
              </a:rPr>
              <a:t> </a:t>
            </a:r>
            <a:endParaRPr/>
          </a:p>
        </p:txBody>
      </p:sp>
      <p:pic>
        <p:nvPicPr>
          <p:cNvPr id="258" name="Google Shape;2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8300" y="4490700"/>
            <a:ext cx="2303800" cy="17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2"/>
          <p:cNvSpPr txBox="1">
            <a:spLocks noGrp="1"/>
          </p:cNvSpPr>
          <p:nvPr>
            <p:ph type="title"/>
          </p:nvPr>
        </p:nvSpPr>
        <p:spPr>
          <a:xfrm>
            <a:off x="856050" y="375775"/>
            <a:ext cx="7429500" cy="9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</a:pPr>
            <a:r>
              <a:rPr lang="en-US" b="1"/>
              <a:t>AGENDA</a:t>
            </a:r>
            <a:endParaRPr sz="36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265" name="Google Shape;265;p22"/>
          <p:cNvSpPr txBox="1">
            <a:spLocks noGrp="1"/>
          </p:cNvSpPr>
          <p:nvPr>
            <p:ph type="body" idx="1"/>
          </p:nvPr>
        </p:nvSpPr>
        <p:spPr>
          <a:xfrm>
            <a:off x="856050" y="1479525"/>
            <a:ext cx="7716300" cy="46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Introduce Staff 2022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CSO AIP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School 2022 AIP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School Goals,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Student Expectations,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Attendance,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Reading for Homework,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Partnership &amp; Communication.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3"/>
          <p:cNvSpPr txBox="1">
            <a:spLocks noGrp="1"/>
          </p:cNvSpPr>
          <p:nvPr>
            <p:ph type="body" idx="1"/>
          </p:nvPr>
        </p:nvSpPr>
        <p:spPr>
          <a:xfrm>
            <a:off x="678600" y="1080375"/>
            <a:ext cx="8269800" cy="55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 Kindergarten</a:t>
            </a:r>
            <a:r>
              <a:rPr lang="en-US"/>
              <a:t>   Jessie Simpson, Shani Marshall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1   </a:t>
            </a:r>
            <a:r>
              <a:rPr lang="en-US"/>
              <a:t>Dorote Sluma, Emma Johnson, Madeleine Murtagh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2   </a:t>
            </a:r>
            <a:r>
              <a:rPr lang="en-US"/>
              <a:t>Carrie Fittler, Hayley Burton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3</a:t>
            </a:r>
            <a:r>
              <a:rPr lang="en-US"/>
              <a:t>   Cathy Ross, Lucy Harman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4   </a:t>
            </a:r>
            <a:r>
              <a:rPr lang="en-US"/>
              <a:t>Tabitha Dowse, Emily Adams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5   </a:t>
            </a:r>
            <a:r>
              <a:rPr lang="en-US"/>
              <a:t>Darren Lester, Natalia Mayes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Year 6   </a:t>
            </a:r>
            <a:r>
              <a:rPr lang="en-US"/>
              <a:t>Marcel Garraud, Kelly Walters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RFF</a:t>
            </a:r>
            <a:r>
              <a:rPr lang="en-US"/>
              <a:t>   Sara McNeal, Leesa Bible, Madeleine Murtagh, Dale   Cane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3"/>
          <p:cNvSpPr txBox="1">
            <a:spLocks noGrp="1"/>
          </p:cNvSpPr>
          <p:nvPr>
            <p:ph type="title"/>
          </p:nvPr>
        </p:nvSpPr>
        <p:spPr>
          <a:xfrm>
            <a:off x="856050" y="281825"/>
            <a:ext cx="7429500" cy="9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2022 Staff</a:t>
            </a:r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"/>
          <p:cNvSpPr txBox="1">
            <a:spLocks noGrp="1"/>
          </p:cNvSpPr>
          <p:nvPr>
            <p:ph type="body" idx="1"/>
          </p:nvPr>
        </p:nvSpPr>
        <p:spPr>
          <a:xfrm>
            <a:off x="856050" y="1198675"/>
            <a:ext cx="7622400" cy="54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Leadership</a:t>
            </a:r>
            <a:r>
              <a:rPr lang="en-US" sz="2100"/>
              <a:t>   Belinda Burton, Louise Reinke, Dale Cane, Catherine Stephen, Jessica Scully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CSO Leadership   </a:t>
            </a:r>
            <a:r>
              <a:rPr lang="en-US" sz="2100"/>
              <a:t>Justin Matthews, Kristy Curry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Office</a:t>
            </a:r>
            <a:r>
              <a:rPr lang="en-US" sz="2100"/>
              <a:t>   Barb Hoskin, Penny Patricks, Judi Hansen, Rebecca McCann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Education Assistants</a:t>
            </a:r>
            <a:r>
              <a:rPr lang="en-US" sz="2100"/>
              <a:t>   Jodi Troon, Jenny Teege, Felicity Turnbull, Joshua Cane, Phoebe Biddle, Gen Tavener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Aboriginal Educational Assistants   </a:t>
            </a:r>
            <a:r>
              <a:rPr lang="en-US" sz="2100"/>
              <a:t>Elizabeth Stahlhut, Emma Widders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Canteen  </a:t>
            </a:r>
            <a:r>
              <a:rPr lang="en-US" sz="2100"/>
              <a:t>Jodie Kratz, Sonja Symons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 b="1"/>
              <a:t>Grounds </a:t>
            </a:r>
            <a:r>
              <a:rPr lang="en-US" sz="2100"/>
              <a:t>  im Murray</a:t>
            </a:r>
            <a:endParaRPr sz="2100"/>
          </a:p>
        </p:txBody>
      </p:sp>
      <p:sp>
        <p:nvSpPr>
          <p:cNvPr id="279" name="Google Shape;279;p24"/>
          <p:cNvSpPr txBox="1">
            <a:spLocks noGrp="1"/>
          </p:cNvSpPr>
          <p:nvPr>
            <p:ph type="title"/>
          </p:nvPr>
        </p:nvSpPr>
        <p:spPr>
          <a:xfrm>
            <a:off x="856050" y="353700"/>
            <a:ext cx="7429500" cy="9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2022 Staff</a:t>
            </a:r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"/>
          <p:cNvSpPr txBox="1">
            <a:spLocks noGrp="1"/>
          </p:cNvSpPr>
          <p:nvPr>
            <p:ph type="body" idx="1"/>
          </p:nvPr>
        </p:nvSpPr>
        <p:spPr>
          <a:xfrm>
            <a:off x="822025" y="328800"/>
            <a:ext cx="7773900" cy="62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86" name="Google Shape;286;p25"/>
          <p:cNvSpPr txBox="1">
            <a:spLocks noGrp="1"/>
          </p:cNvSpPr>
          <p:nvPr>
            <p:ph type="body" idx="1"/>
          </p:nvPr>
        </p:nvSpPr>
        <p:spPr>
          <a:xfrm>
            <a:off x="563675" y="328800"/>
            <a:ext cx="7773900" cy="62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287" name="Google Shape;2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3650" y="147625"/>
            <a:ext cx="4686300" cy="65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 txBox="1">
            <a:spLocks noGrp="1"/>
          </p:cNvSpPr>
          <p:nvPr>
            <p:ph type="title"/>
          </p:nvPr>
        </p:nvSpPr>
        <p:spPr>
          <a:xfrm>
            <a:off x="856050" y="618522"/>
            <a:ext cx="7429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</a:pPr>
            <a:endParaRPr sz="36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4" name="Google Shape;294;p26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5" name="Google Shape;29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288" y="371475"/>
            <a:ext cx="7896225" cy="64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7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estrial"/>
              <a:buNone/>
            </a:pPr>
            <a:endParaRPr sz="36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2" name="Google Shape;302;p27"/>
          <p:cNvSpPr txBox="1">
            <a:spLocks noGrp="1"/>
          </p:cNvSpPr>
          <p:nvPr>
            <p:ph type="body" idx="1"/>
          </p:nvPr>
        </p:nvSpPr>
        <p:spPr>
          <a:xfrm>
            <a:off x="690550" y="2249472"/>
            <a:ext cx="7595100" cy="43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50" y="140925"/>
            <a:ext cx="8111151" cy="53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550" y="5455475"/>
            <a:ext cx="8111150" cy="177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"/>
          <p:cNvSpPr txBox="1">
            <a:spLocks noGrp="1"/>
          </p:cNvSpPr>
          <p:nvPr>
            <p:ph type="subTitle" idx="1"/>
          </p:nvPr>
        </p:nvSpPr>
        <p:spPr>
          <a:xfrm>
            <a:off x="1376375" y="2066650"/>
            <a:ext cx="7125600" cy="3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r>
              <a:rPr lang="en-US" sz="3600">
                <a:solidFill>
                  <a:schemeClr val="dk1"/>
                </a:solidFill>
              </a:rPr>
              <a:t>Continue to embed the LWLW framework language and behaviours for staff and students in a Christ-centred learning environment .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311" name="Google Shape;311;p28"/>
          <p:cNvSpPr txBox="1">
            <a:spLocks noGrp="1"/>
          </p:cNvSpPr>
          <p:nvPr>
            <p:ph type="ctrTitle"/>
          </p:nvPr>
        </p:nvSpPr>
        <p:spPr>
          <a:xfrm>
            <a:off x="1376375" y="563675"/>
            <a:ext cx="6984900" cy="134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r>
              <a:rPr lang="en-US" b="1"/>
              <a:t>GOAL</a:t>
            </a:r>
            <a:r>
              <a:rPr lang="en-US"/>
              <a:t> - </a:t>
            </a:r>
            <a:r>
              <a:rPr lang="en-US" sz="4000" i="1"/>
              <a:t>A Christ Centered Inclusive Learning Community</a:t>
            </a:r>
            <a:endParaRPr sz="4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>
            <a:spLocks noGrp="1"/>
          </p:cNvSpPr>
          <p:nvPr>
            <p:ph type="title"/>
          </p:nvPr>
        </p:nvSpPr>
        <p:spPr>
          <a:xfrm>
            <a:off x="3640377" y="618525"/>
            <a:ext cx="1949400" cy="14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9"/>
          <p:cNvSpPr txBox="1">
            <a:spLocks noGrp="1"/>
          </p:cNvSpPr>
          <p:nvPr>
            <p:ph type="body" idx="1"/>
          </p:nvPr>
        </p:nvSpPr>
        <p:spPr>
          <a:xfrm>
            <a:off x="2278175" y="2249475"/>
            <a:ext cx="45798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9" name="Google Shape;3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8163" y="219063"/>
            <a:ext cx="4943475" cy="66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6" name="Google Shape;326;p30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 am Safe,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 am valued, respected &amp; cared for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 am a learner</a:t>
            </a:r>
            <a:endParaRPr b="1"/>
          </a:p>
        </p:txBody>
      </p:sp>
      <p:pic>
        <p:nvPicPr>
          <p:cNvPr id="327" name="Google Shape;32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25" y="2249475"/>
            <a:ext cx="8773274" cy="32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1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34" name="Google Shape;334;p31"/>
          <p:cNvSpPr txBox="1">
            <a:spLocks noGrp="1"/>
          </p:cNvSpPr>
          <p:nvPr>
            <p:ph type="title"/>
          </p:nvPr>
        </p:nvSpPr>
        <p:spPr>
          <a:xfrm>
            <a:off x="3522952" y="501100"/>
            <a:ext cx="2278200" cy="14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6050" y="290500"/>
            <a:ext cx="4572000" cy="627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42" name="Google Shape;342;p32"/>
          <p:cNvSpPr txBox="1">
            <a:spLocks noGrp="1"/>
          </p:cNvSpPr>
          <p:nvPr>
            <p:ph type="title"/>
          </p:nvPr>
        </p:nvSpPr>
        <p:spPr>
          <a:xfrm>
            <a:off x="4016153" y="618525"/>
            <a:ext cx="1714500" cy="14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3" name="Google Shape;3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6850" y="257175"/>
            <a:ext cx="447675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50" name="Google Shape;350;p33"/>
          <p:cNvSpPr txBox="1">
            <a:spLocks noGrp="1"/>
          </p:cNvSpPr>
          <p:nvPr>
            <p:ph type="title"/>
          </p:nvPr>
        </p:nvSpPr>
        <p:spPr>
          <a:xfrm>
            <a:off x="856050" y="618523"/>
            <a:ext cx="7429500" cy="11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GOAL - </a:t>
            </a:r>
            <a:r>
              <a:rPr lang="en-US" sz="4000" i="1"/>
              <a:t>Strong Teams that Enhance Teaching &amp; Learning </a:t>
            </a:r>
            <a:endParaRPr sz="4000" i="1"/>
          </a:p>
        </p:txBody>
      </p:sp>
      <p:pic>
        <p:nvPicPr>
          <p:cNvPr id="351" name="Google Shape;3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00" y="2462875"/>
            <a:ext cx="8266400" cy="303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4"/>
          <p:cNvSpPr txBox="1">
            <a:spLocks noGrp="1"/>
          </p:cNvSpPr>
          <p:nvPr>
            <p:ph type="body" idx="1"/>
          </p:nvPr>
        </p:nvSpPr>
        <p:spPr>
          <a:xfrm>
            <a:off x="856050" y="1761525"/>
            <a:ext cx="7429500" cy="45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● Gradual Release of Responsibility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● Worthwhile Lesson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● Uninterrupted Literacy Block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● Big Write /VCOP (Writing)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● High Impact Strategies, eg </a:t>
            </a:r>
            <a:r>
              <a:rPr lang="en-US" sz="3000" i="1"/>
              <a:t>Differentiated</a:t>
            </a:r>
            <a:endParaRPr sz="30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i="1"/>
              <a:t>Instruction, The Third Teacher</a:t>
            </a:r>
            <a:endParaRPr sz="30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4"/>
          <p:cNvSpPr txBox="1">
            <a:spLocks noGrp="1"/>
          </p:cNvSpPr>
          <p:nvPr>
            <p:ph type="title"/>
          </p:nvPr>
        </p:nvSpPr>
        <p:spPr>
          <a:xfrm>
            <a:off x="856050" y="618523"/>
            <a:ext cx="74295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</a:t>
            </a:r>
            <a:r>
              <a:rPr lang="en-US" sz="4600"/>
              <a:t>IMPROVING PEDAGOGY</a:t>
            </a:r>
            <a:endParaRPr sz="4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5"/>
          <p:cNvSpPr txBox="1">
            <a:spLocks noGrp="1"/>
          </p:cNvSpPr>
          <p:nvPr>
            <p:ph type="body" idx="1"/>
          </p:nvPr>
        </p:nvSpPr>
        <p:spPr>
          <a:xfrm>
            <a:off x="856049" y="2097222"/>
            <a:ext cx="7904400" cy="43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65" name="Google Shape;365;p35"/>
          <p:cNvSpPr txBox="1">
            <a:spLocks noGrp="1"/>
          </p:cNvSpPr>
          <p:nvPr>
            <p:ph type="title"/>
          </p:nvPr>
        </p:nvSpPr>
        <p:spPr>
          <a:xfrm>
            <a:off x="856050" y="618522"/>
            <a:ext cx="7429500" cy="88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6" name="Google Shape;3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725" y="618525"/>
            <a:ext cx="7904399" cy="5481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6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LI &amp; SC focus students' engagement on the What? Why? and How? of learning.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Using the 5 questions the students can articulate the LI &amp; SC.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What are you learning?         How are you going?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How do you know?                   How can you improve?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Where can you go for help?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6"/>
          <p:cNvSpPr txBox="1">
            <a:spLocks noGrp="1"/>
          </p:cNvSpPr>
          <p:nvPr>
            <p:ph type="title"/>
          </p:nvPr>
        </p:nvSpPr>
        <p:spPr>
          <a:xfrm>
            <a:off x="856050" y="618525"/>
            <a:ext cx="7429500" cy="10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/>
              <a:t>Learning Intentions &amp; Success Criteria</a:t>
            </a:r>
            <a:endParaRPr sz="3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7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80" name="Google Shape;380;p37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r>
              <a:rPr lang="en-US" sz="4600" b="1"/>
              <a:t>GOAL -</a:t>
            </a:r>
            <a:r>
              <a:rPr lang="en-US" sz="4000" i="1"/>
              <a:t>Excellence in Stewardship and Governance</a:t>
            </a:r>
            <a:endParaRPr sz="4000" i="1"/>
          </a:p>
        </p:txBody>
      </p:sp>
      <p:pic>
        <p:nvPicPr>
          <p:cNvPr id="381" name="Google Shape;38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049" y="2257425"/>
            <a:ext cx="7429500" cy="3999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8"/>
          <p:cNvSpPr txBox="1">
            <a:spLocks noGrp="1"/>
          </p:cNvSpPr>
          <p:nvPr>
            <p:ph type="title"/>
          </p:nvPr>
        </p:nvSpPr>
        <p:spPr>
          <a:xfrm>
            <a:off x="4227525" y="618525"/>
            <a:ext cx="1479600" cy="10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/>
          </a:p>
        </p:txBody>
      </p:sp>
      <p:pic>
        <p:nvPicPr>
          <p:cNvPr id="389" name="Google Shape;38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63" y="407175"/>
            <a:ext cx="8792063" cy="54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9"/>
          <p:cNvSpPr txBox="1">
            <a:spLocks noGrp="1"/>
          </p:cNvSpPr>
          <p:nvPr>
            <p:ph type="body" idx="1"/>
          </p:nvPr>
        </p:nvSpPr>
        <p:spPr>
          <a:xfrm>
            <a:off x="856050" y="1945400"/>
            <a:ext cx="7429500" cy="44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A consistent approach to learning,</a:t>
            </a:r>
            <a:endParaRPr sz="39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being safe and respectful.</a:t>
            </a:r>
            <a:endParaRPr sz="39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5 Steps</a:t>
            </a:r>
            <a:endParaRPr sz="4500"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3335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600" b="1"/>
          </a:p>
        </p:txBody>
      </p:sp>
      <p:sp>
        <p:nvSpPr>
          <p:cNvPr id="396" name="Google Shape;396;p39"/>
          <p:cNvSpPr txBox="1">
            <a:spLocks noGrp="1"/>
          </p:cNvSpPr>
          <p:nvPr>
            <p:ph type="title"/>
          </p:nvPr>
        </p:nvSpPr>
        <p:spPr>
          <a:xfrm>
            <a:off x="856050" y="446250"/>
            <a:ext cx="7429500" cy="9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/>
              <a:t> </a:t>
            </a:r>
            <a:endParaRPr sz="3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Well Being Expectations</a:t>
            </a:r>
            <a:r>
              <a:rPr lang="en-US" sz="3800" b="1"/>
              <a:t> </a:t>
            </a:r>
            <a:endParaRPr sz="3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0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4838175" y="618650"/>
            <a:ext cx="704700" cy="10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404" name="Google Shape;40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76" y="140925"/>
            <a:ext cx="3342337" cy="6247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1" name="Google Shape;41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0100" y="786774"/>
            <a:ext cx="4303825" cy="560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82600" algn="l" rtl="0">
              <a:spcBef>
                <a:spcPts val="1000"/>
              </a:spcBef>
              <a:spcAft>
                <a:spcPts val="0"/>
              </a:spcAft>
              <a:buSzPts val="4000"/>
              <a:buChar char="•"/>
            </a:pPr>
            <a:r>
              <a:rPr lang="en-US" sz="4000"/>
              <a:t> Attendance = 90% of the time</a:t>
            </a:r>
            <a:endParaRPr sz="4000"/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/>
              <a:t>A Multi-Tiered System of Support for Academic, Wellbeing and Positive Behaviour Support</a:t>
            </a:r>
            <a:endParaRPr sz="4000"/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/>
              <a:t>Partnership home &amp; school</a:t>
            </a:r>
            <a:endParaRPr sz="4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42"/>
          <p:cNvSpPr txBox="1">
            <a:spLocks noGrp="1"/>
          </p:cNvSpPr>
          <p:nvPr>
            <p:ph type="title"/>
          </p:nvPr>
        </p:nvSpPr>
        <p:spPr>
          <a:xfrm>
            <a:off x="856050" y="373350"/>
            <a:ext cx="7429500" cy="12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/>
              <a:t>  </a:t>
            </a:r>
            <a:r>
              <a:rPr lang="en-US" sz="4800" b="1"/>
              <a:t> </a:t>
            </a:r>
            <a:r>
              <a:rPr lang="en-US" sz="4400" b="1"/>
              <a:t>2022  A Successful Year               </a:t>
            </a:r>
            <a:endParaRPr sz="44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/>
              <a:t>           Student Success</a:t>
            </a:r>
            <a:r>
              <a:rPr lang="en-US" sz="4800" b="1"/>
              <a:t> </a:t>
            </a:r>
            <a:endParaRPr sz="4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3"/>
          <p:cNvSpPr txBox="1">
            <a:spLocks noGrp="1"/>
          </p:cNvSpPr>
          <p:nvPr>
            <p:ph type="body" idx="1"/>
          </p:nvPr>
        </p:nvSpPr>
        <p:spPr>
          <a:xfrm>
            <a:off x="857250" y="587150"/>
            <a:ext cx="7429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5" name="Google Shape;42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8" y="609600"/>
            <a:ext cx="9077325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4"/>
          <p:cNvSpPr txBox="1">
            <a:spLocks noGrp="1"/>
          </p:cNvSpPr>
          <p:nvPr>
            <p:ph type="body" idx="1"/>
          </p:nvPr>
        </p:nvSpPr>
        <p:spPr>
          <a:xfrm>
            <a:off x="857250" y="1021825"/>
            <a:ext cx="7429500" cy="5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 b="1"/>
              <a:t>Respect</a:t>
            </a:r>
            <a:r>
              <a:rPr lang="en-US" sz="3000"/>
              <a:t> - learning, fellow students, adults, property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 b="1"/>
              <a:t>Manners - </a:t>
            </a:r>
            <a:r>
              <a:rPr lang="en-US" sz="3000"/>
              <a:t>speak politely and have outstanding manners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 b="1"/>
              <a:t>Pride </a:t>
            </a:r>
            <a:r>
              <a:rPr lang="en-US" sz="3000"/>
              <a:t>- Uniform is to be worn with pride. Correct uniform everyday. Pride in student presentation for learning, hair, jewellery, classroom equipment…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 b="1"/>
              <a:t>Homework </a:t>
            </a:r>
            <a:r>
              <a:rPr lang="en-US" sz="3000"/>
              <a:t>- Reading for homework</a:t>
            </a:r>
            <a:endParaRPr sz="3000"/>
          </a:p>
        </p:txBody>
      </p:sp>
      <p:sp>
        <p:nvSpPr>
          <p:cNvPr id="432" name="Google Shape;432;p44"/>
          <p:cNvSpPr txBox="1">
            <a:spLocks noGrp="1"/>
          </p:cNvSpPr>
          <p:nvPr>
            <p:ph type="title"/>
          </p:nvPr>
        </p:nvSpPr>
        <p:spPr>
          <a:xfrm>
            <a:off x="856050" y="137550"/>
            <a:ext cx="7429500" cy="10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 </a:t>
            </a:r>
            <a:r>
              <a:rPr lang="en-US" sz="4500" b="1"/>
              <a:t>Home &amp; School Partnership</a:t>
            </a:r>
            <a:endParaRPr sz="45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5"/>
          <p:cNvSpPr txBox="1">
            <a:spLocks noGrp="1"/>
          </p:cNvSpPr>
          <p:nvPr>
            <p:ph type="body" idx="1"/>
          </p:nvPr>
        </p:nvSpPr>
        <p:spPr>
          <a:xfrm>
            <a:off x="857250" y="1290350"/>
            <a:ext cx="7429500" cy="52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25450" algn="l" rtl="0">
              <a:spcBef>
                <a:spcPts val="1000"/>
              </a:spcBef>
              <a:spcAft>
                <a:spcPts val="0"/>
              </a:spcAft>
              <a:buSzPts val="3100"/>
              <a:buChar char="•"/>
            </a:pPr>
            <a:r>
              <a:rPr lang="en-US" sz="3100"/>
              <a:t>Regular, consistent reading can increase your child’s vocabulary. </a:t>
            </a:r>
            <a:endParaRPr sz="31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100"/>
              <a:t>A strong vocabulary often leads to a higher level of academic success. Your children will amaze you with their growing conversational skills!</a:t>
            </a:r>
            <a:endParaRPr sz="31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100"/>
              <a:t>Reading exercises your child’s comprehensions abilities.</a:t>
            </a:r>
            <a:r>
              <a:rPr lang="en-US" sz="3000"/>
              <a:t> </a:t>
            </a:r>
            <a:endParaRPr sz="30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 i="1"/>
          </a:p>
        </p:txBody>
      </p:sp>
      <p:sp>
        <p:nvSpPr>
          <p:cNvPr id="439" name="Google Shape;439;p45"/>
          <p:cNvSpPr txBox="1">
            <a:spLocks noGrp="1"/>
          </p:cNvSpPr>
          <p:nvPr>
            <p:ph type="title"/>
          </p:nvPr>
        </p:nvSpPr>
        <p:spPr>
          <a:xfrm>
            <a:off x="856050" y="275100"/>
            <a:ext cx="7429500" cy="11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Reading for Homework</a:t>
            </a:r>
            <a:endParaRPr sz="4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6"/>
          <p:cNvSpPr txBox="1">
            <a:spLocks noGrp="1"/>
          </p:cNvSpPr>
          <p:nvPr>
            <p:ph type="body" idx="1"/>
          </p:nvPr>
        </p:nvSpPr>
        <p:spPr>
          <a:xfrm>
            <a:off x="856050" y="1644050"/>
            <a:ext cx="7429500" cy="46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25450" algn="l" rtl="0">
              <a:spcBef>
                <a:spcPts val="1000"/>
              </a:spcBef>
              <a:spcAft>
                <a:spcPts val="0"/>
              </a:spcAft>
              <a:buSzPts val="3100"/>
              <a:buChar char="•"/>
            </a:pPr>
            <a:r>
              <a:rPr lang="en-US" sz="3100"/>
              <a:t>It stimulates your imagination and your memory. It helps to recall information.</a:t>
            </a:r>
            <a:endParaRPr sz="31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100"/>
          </a:p>
          <a:p>
            <a:pPr marL="457200" lvl="0" indent="-425450" algn="l" rtl="0">
              <a:spcBef>
                <a:spcPts val="1000"/>
              </a:spcBef>
              <a:spcAft>
                <a:spcPts val="0"/>
              </a:spcAft>
              <a:buSzPts val="3100"/>
              <a:buChar char="•"/>
            </a:pPr>
            <a:r>
              <a:rPr lang="en-US" sz="3100"/>
              <a:t>What’s really important in this entire process is raising your children with a love of books so they are interested and keen to read.</a:t>
            </a:r>
            <a:endParaRPr sz="3100"/>
          </a:p>
        </p:txBody>
      </p:sp>
      <p:sp>
        <p:nvSpPr>
          <p:cNvPr id="446" name="Google Shape;446;p46"/>
          <p:cNvSpPr txBox="1">
            <a:spLocks noGrp="1"/>
          </p:cNvSpPr>
          <p:nvPr>
            <p:ph type="title"/>
          </p:nvPr>
        </p:nvSpPr>
        <p:spPr>
          <a:xfrm>
            <a:off x="856050" y="353700"/>
            <a:ext cx="7429500" cy="10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Reading for Homework</a:t>
            </a:r>
            <a:endParaRPr sz="4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7"/>
          <p:cNvSpPr txBox="1">
            <a:spLocks noGrp="1"/>
          </p:cNvSpPr>
          <p:nvPr>
            <p:ph type="body" idx="1"/>
          </p:nvPr>
        </p:nvSpPr>
        <p:spPr>
          <a:xfrm>
            <a:off x="856050" y="1336225"/>
            <a:ext cx="7429500" cy="52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44500" algn="l" rtl="0">
              <a:spcBef>
                <a:spcPts val="100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Talk Homework - Cold Writes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Tricky Words - Sight words, spelling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Times Tables - Year 3-6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Reading Eggs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PM Online Readers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Maths Seeds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en-US" sz="3400"/>
              <a:t>Mathletics </a:t>
            </a:r>
            <a:endParaRPr sz="3400"/>
          </a:p>
        </p:txBody>
      </p:sp>
      <p:sp>
        <p:nvSpPr>
          <p:cNvPr id="453" name="Google Shape;453;p47"/>
          <p:cNvSpPr txBox="1">
            <a:spLocks noGrp="1"/>
          </p:cNvSpPr>
          <p:nvPr>
            <p:ph type="title"/>
          </p:nvPr>
        </p:nvSpPr>
        <p:spPr>
          <a:xfrm>
            <a:off x="856050" y="373350"/>
            <a:ext cx="7429500" cy="108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 Homework</a:t>
            </a:r>
            <a:endParaRPr sz="4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8"/>
          <p:cNvSpPr txBox="1">
            <a:spLocks noGrp="1"/>
          </p:cNvSpPr>
          <p:nvPr>
            <p:ph type="body" idx="1"/>
          </p:nvPr>
        </p:nvSpPr>
        <p:spPr>
          <a:xfrm>
            <a:off x="856050" y="1221300"/>
            <a:ext cx="7429500" cy="54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8150" algn="l" rtl="0"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Newsletter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Compass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Email </a:t>
            </a:r>
            <a:r>
              <a:rPr lang="en-US" sz="3300" u="sng">
                <a:solidFill>
                  <a:schemeClr val="hlink"/>
                </a:solidFill>
                <a:hlinkClick r:id="rId3"/>
              </a:rPr>
              <a:t>smaadmin@arm.catholic.edu.au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Phone the school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Call into the Office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Write a note</a:t>
            </a:r>
            <a:endParaRPr sz="3300"/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Parent Teacher Interviews</a:t>
            </a:r>
            <a:endParaRPr sz="3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300" i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460" name="Google Shape;460;p48"/>
          <p:cNvSpPr txBox="1">
            <a:spLocks noGrp="1"/>
          </p:cNvSpPr>
          <p:nvPr>
            <p:ph type="title"/>
          </p:nvPr>
        </p:nvSpPr>
        <p:spPr>
          <a:xfrm>
            <a:off x="856050" y="328800"/>
            <a:ext cx="7429500" cy="103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Communication</a:t>
            </a:r>
            <a:endParaRPr sz="4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9"/>
          <p:cNvSpPr txBox="1">
            <a:spLocks noGrp="1"/>
          </p:cNvSpPr>
          <p:nvPr>
            <p:ph type="body" idx="1"/>
          </p:nvPr>
        </p:nvSpPr>
        <p:spPr>
          <a:xfrm>
            <a:off x="856050" y="1061100"/>
            <a:ext cx="7429500" cy="56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8150" algn="l" rtl="0"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P &amp; F - </a:t>
            </a:r>
            <a:r>
              <a:rPr lang="en-US" sz="3300" i="1"/>
              <a:t>Joanne  Ward </a:t>
            </a:r>
            <a:endParaRPr sz="3300" i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i="1"/>
              <a:t>P &amp; F Welcome Sausage Sizzle 7th April 5:30pm, </a:t>
            </a:r>
            <a:r>
              <a:rPr lang="en-US" i="1"/>
              <a:t>Term 2 Disco, Quiz Night…</a:t>
            </a:r>
            <a:endParaRPr i="1"/>
          </a:p>
          <a:p>
            <a:pPr marL="457200" lvl="0" indent="-438150" algn="l" rtl="0"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School Advisory Council - </a:t>
            </a:r>
            <a:r>
              <a:rPr lang="en-US" sz="3300" i="1"/>
              <a:t>Pilar Brown </a:t>
            </a:r>
            <a:endParaRPr sz="3300" i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i="1"/>
              <a:t>Building Maintenance Storme Damage, flooring Roofing.  ICT Upgradien Phones Boards in Classrooms</a:t>
            </a:r>
            <a:endParaRPr i="1"/>
          </a:p>
          <a:p>
            <a:pPr marL="457200" lvl="0" indent="-438150" algn="l" rtl="0"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Catholic Parents NSW - </a:t>
            </a:r>
            <a:r>
              <a:rPr lang="en-US" sz="3300" i="1"/>
              <a:t>Kristy Curry</a:t>
            </a:r>
            <a:endParaRPr sz="3300" i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300"/>
          </a:p>
        </p:txBody>
      </p:sp>
      <p:sp>
        <p:nvSpPr>
          <p:cNvPr id="467" name="Google Shape;467;p49"/>
          <p:cNvSpPr txBox="1">
            <a:spLocks noGrp="1"/>
          </p:cNvSpPr>
          <p:nvPr>
            <p:ph type="title"/>
          </p:nvPr>
        </p:nvSpPr>
        <p:spPr>
          <a:xfrm>
            <a:off x="856050" y="235800"/>
            <a:ext cx="7429500" cy="8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Communication</a:t>
            </a:r>
            <a:endParaRPr sz="4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0"/>
          <p:cNvSpPr txBox="1">
            <a:spLocks noGrp="1"/>
          </p:cNvSpPr>
          <p:nvPr>
            <p:ph type="body" idx="1"/>
          </p:nvPr>
        </p:nvSpPr>
        <p:spPr>
          <a:xfrm>
            <a:off x="856050" y="2113775"/>
            <a:ext cx="7429500" cy="3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474" name="Google Shape;474;p50"/>
          <p:cNvSpPr txBox="1">
            <a:spLocks noGrp="1"/>
          </p:cNvSpPr>
          <p:nvPr>
            <p:ph type="title"/>
          </p:nvPr>
        </p:nvSpPr>
        <p:spPr>
          <a:xfrm>
            <a:off x="574200" y="563700"/>
            <a:ext cx="7429500" cy="39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/>
              <a:t>Questions ?</a:t>
            </a:r>
            <a:endParaRPr sz="5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/>
              <a:t>Tea &amp; Coffee</a:t>
            </a:r>
            <a:endParaRPr sz="5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cuit">
  <a:themeElements>
    <a:clrScheme name="St Mary's">
      <a:dk1>
        <a:srgbClr val="002060"/>
      </a:dk1>
      <a:lt1>
        <a:srgbClr val="61AAE4"/>
      </a:lt1>
      <a:dk2>
        <a:srgbClr val="FFFF00"/>
      </a:dk2>
      <a:lt2>
        <a:srgbClr val="FFFF99"/>
      </a:lt2>
      <a:accent1>
        <a:srgbClr val="1F75B9"/>
      </a:accent1>
      <a:accent2>
        <a:srgbClr val="5C9BCA"/>
      </a:accent2>
      <a:accent3>
        <a:srgbClr val="9FCBEF"/>
      </a:accent3>
      <a:accent4>
        <a:srgbClr val="1C6CAC"/>
      </a:accent4>
      <a:accent5>
        <a:srgbClr val="0E3554"/>
      </a:accent5>
      <a:accent6>
        <a:srgbClr val="FFC000"/>
      </a:accent6>
      <a:hlink>
        <a:srgbClr val="078357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798</Words>
  <Application>Microsoft Office PowerPoint</Application>
  <PresentationFormat>On-screen Show (4:3)</PresentationFormat>
  <Paragraphs>254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Questrial</vt:lpstr>
      <vt:lpstr>Calibri</vt:lpstr>
      <vt:lpstr>Comic Sans MS</vt:lpstr>
      <vt:lpstr>Arial Narrow</vt:lpstr>
      <vt:lpstr>Circuit</vt:lpstr>
      <vt:lpstr>WELCOME PARENTS</vt:lpstr>
      <vt:lpstr>PowerPoint Presentation</vt:lpstr>
      <vt:lpstr>PRAYER</vt:lpstr>
      <vt:lpstr>AGENDA</vt:lpstr>
      <vt:lpstr>2022 Staff</vt:lpstr>
      <vt:lpstr>2022 Staff</vt:lpstr>
      <vt:lpstr>PowerPoint Presentation</vt:lpstr>
      <vt:lpstr>PowerPoint Presentation</vt:lpstr>
      <vt:lpstr>PowerPoint Presentation</vt:lpstr>
      <vt:lpstr> GOAL - A Christ Centered Inclusive Learning Community</vt:lpstr>
      <vt:lpstr>PowerPoint Presentation</vt:lpstr>
      <vt:lpstr>I am Safe, I am valued, respected &amp; cared for I am a learner</vt:lpstr>
      <vt:lpstr>PowerPoint Presentation</vt:lpstr>
      <vt:lpstr>PowerPoint Presentation</vt:lpstr>
      <vt:lpstr>GOAL - Strong Teams that Enhance Teaching &amp; Learning </vt:lpstr>
      <vt:lpstr>    IMPROVING PEDAGOGY</vt:lpstr>
      <vt:lpstr>PowerPoint Presentation</vt:lpstr>
      <vt:lpstr>Learning Intentions &amp; Success Criteria</vt:lpstr>
      <vt:lpstr> GOAL -Excellence in Stewardship and Governance</vt:lpstr>
      <vt:lpstr>PowerPoint Presentation</vt:lpstr>
      <vt:lpstr>  Well Being Expectations </vt:lpstr>
      <vt:lpstr> </vt:lpstr>
      <vt:lpstr>PowerPoint Presentation</vt:lpstr>
      <vt:lpstr>   2022  A Successful Year                           Student Success </vt:lpstr>
      <vt:lpstr>PowerPoint Presentation</vt:lpstr>
      <vt:lpstr> Home &amp; School Partnership</vt:lpstr>
      <vt:lpstr>Reading for Homework</vt:lpstr>
      <vt:lpstr>Reading for Homework</vt:lpstr>
      <vt:lpstr> Homework</vt:lpstr>
      <vt:lpstr>Communication</vt:lpstr>
      <vt:lpstr>Communication</vt:lpstr>
      <vt:lpstr>Questions ?  Tea &amp; Coffee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PARENTS</dc:title>
  <dc:creator>Belinda Burton</dc:creator>
  <cp:lastModifiedBy>Belinda Burton</cp:lastModifiedBy>
  <cp:revision>2</cp:revision>
  <dcterms:modified xsi:type="dcterms:W3CDTF">2022-03-31T10:57:59Z</dcterms:modified>
</cp:coreProperties>
</file>