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73" r:id="rId4"/>
    <p:sldMasterId id="2147483792" r:id="rId5"/>
    <p:sldMasterId id="2147483807" r:id="rId6"/>
  </p:sldMasterIdLst>
  <p:notesMasterIdLst>
    <p:notesMasterId r:id="rId28"/>
  </p:notesMasterIdLst>
  <p:sldIdLst>
    <p:sldId id="5609" r:id="rId7"/>
    <p:sldId id="257" r:id="rId8"/>
    <p:sldId id="5529" r:id="rId9"/>
    <p:sldId id="5530" r:id="rId10"/>
    <p:sldId id="3425" r:id="rId11"/>
    <p:sldId id="3585" r:id="rId12"/>
    <p:sldId id="3587" r:id="rId13"/>
    <p:sldId id="6170" r:id="rId14"/>
    <p:sldId id="6346" r:id="rId15"/>
    <p:sldId id="6374" r:id="rId16"/>
    <p:sldId id="6184" r:id="rId17"/>
    <p:sldId id="6185" r:id="rId18"/>
    <p:sldId id="6249" r:id="rId19"/>
    <p:sldId id="6271" r:id="rId20"/>
    <p:sldId id="6273" r:id="rId21"/>
    <p:sldId id="6306" r:id="rId22"/>
    <p:sldId id="6311" r:id="rId23"/>
    <p:sldId id="3633" r:id="rId24"/>
    <p:sldId id="5814" r:id="rId25"/>
    <p:sldId id="3655" r:id="rId26"/>
    <p:sldId id="258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BD" id="{50B7E2BD-C29F-5746-87A7-EAFC2087983F}">
          <p14:sldIdLst>
            <p14:sldId id="5609"/>
            <p14:sldId id="257"/>
          </p14:sldIdLst>
        </p14:section>
        <p14:section name="Topic 1 - Whole numbers and quantity" id="{87A4ACDD-BC75-4C4C-A85F-3BE8E5637E3A}">
          <p14:sldIdLst/>
        </p14:section>
        <p14:section name="I can write numbers using the abbreviation K and vice versa (e.g. $25K = $25 000)" id="{A9D5D201-A87B-4A11-BA0C-D5B91A8B773E}">
          <p14:sldIdLst>
            <p14:sldId id="5529"/>
            <p14:sldId id="5530"/>
          </p14:sldIdLst>
        </p14:section>
        <p14:section name="Topic 2 - Addition &amp; Subtraction" id="{CDAEAFD3-1C1E-474C-8B52-68A4B5F03DFD}">
          <p14:sldIdLst/>
        </p14:section>
        <p14:section name="Topic 3 - Multiplication &amp; Division facts" id="{B71B3D88-118F-4CAB-BA38-8AB346A10B93}">
          <p14:sldIdLst/>
        </p14:section>
        <p14:section name="I can recall interleaved multiplication and division facts" id="{19C2F28C-1C81-4D03-954F-CCC5EFD208CF}">
          <p14:sldIdLst>
            <p14:sldId id="3425"/>
          </p14:sldIdLst>
        </p14:section>
        <p14:section name="Topic 4 - Applying Multiplication &amp; Division facts" id="{0713A6D7-0703-4366-A3F0-91EB5ED3D873}">
          <p14:sldIdLst/>
        </p14:section>
        <p14:section name="I can multiply and divide by powers of 10" id="{8AE7731D-BDB7-4731-8A04-2A7114730A0B}">
          <p14:sldIdLst>
            <p14:sldId id="3585"/>
            <p14:sldId id="3587"/>
          </p14:sldIdLst>
        </p14:section>
        <p14:section name="I can write and solve equations for word problems that involve finding an unknown number (e.g. I’m thinking of a number. I multiply it by 5 and the answer is 30. What was the original number?)" id="{16C1B8EC-E7F4-4BE0-BBDC-726CEAC5FED6}">
          <p14:sldIdLst>
            <p14:sldId id="6170"/>
          </p14:sldIdLst>
        </p14:section>
        <p14:section name="I can use bar modelling to solve word problems that involve multiplication and division" id="{ED424B61-9E62-4292-8014-DD66A5911D62}">
          <p14:sldIdLst>
            <p14:sldId id="6346"/>
          </p14:sldIdLst>
        </p14:section>
        <p14:section name="Topic 5 - Working with fractions" id="{68602652-0575-4BC8-9C9F-B9C59E155D15}">
          <p14:sldIdLst/>
        </p14:section>
        <p14:section name="I can use bar modelling to solve word problems that involve fractions" id="{84F65832-6EAA-4185-A46D-DC86C945BD19}">
          <p14:sldIdLst>
            <p14:sldId id="6374"/>
          </p14:sldIdLst>
        </p14:section>
        <p14:section name="Topic 6 - Converting between improper fractions and mixed numerals" id="{A38AD2E6-B7F9-4F85-8D06-6E0132C2DBD8}">
          <p14:sldIdLst/>
        </p14:section>
        <p14:section name="I can convert mixed numerals to improper fractions and vice versa" id="{3F9B6067-97E9-418E-A616-937060F9C45C}">
          <p14:sldIdLst>
            <p14:sldId id="6184"/>
            <p14:sldId id="6185"/>
          </p14:sldIdLst>
        </p14:section>
        <p14:section name="Topic 7 - Adding &amp; subtracting fractions" id="{2E60330C-A8B5-478B-904B-40AF25A94331}">
          <p14:sldIdLst/>
        </p14:section>
        <p14:section name="Topic 8 - Decimals" id="{8C515841-A8A2-46EC-B910-39476E1CA9EE}">
          <p14:sldIdLst/>
        </p14:section>
        <p14:section name="I can recall the decimal equivalent of 1/2, 1/5, 2/5, 3/5, 4/5, 1/4, 2/4 and 3/4" id="{998D0EFC-4616-4336-98DC-5745432371EF}">
          <p14:sldIdLst/>
        </p14:section>
        <p14:section name="Topic 9 - Units of measure" id="{A17FF3B7-43CF-4FF6-A1AF-34F0015B3D83}">
          <p14:sldIdLst/>
        </p14:section>
        <p14:section name="Topic 10 - Perimeter and area" id="{CE8F876E-D3FB-4159-9093-50350EAD2AA3}">
          <p14:sldIdLst/>
        </p14:section>
        <p14:section name="I can calculate the cost of fencing a perimeter when given length, width and price per metre" id="{62564384-CE21-4DAB-A241-EA28807D0271}">
          <p14:sldIdLst>
            <p14:sldId id="6249"/>
          </p14:sldIdLst>
        </p14:section>
        <p14:section name="I can calculate a rectangle’s unknown side when given the length of one side and the area" id="{279BAD51-136D-4C1C-BD5B-D40CDE9C3F21}">
          <p14:sldIdLst>
            <p14:sldId id="6271"/>
          </p14:sldIdLst>
        </p14:section>
        <p14:section name="I can calculate the cost of covering an area when given length, width and price per square metre" id="{033FEDD6-4735-4284-8855-EAC09E14700B}">
          <p14:sldIdLst>
            <p14:sldId id="6273"/>
          </p14:sldIdLst>
        </p14:section>
        <p14:section name="Topic 11 - Time" id="{08B71953-3C0A-4481-8A9F-50106B4A7CEC}">
          <p14:sldIdLst/>
        </p14:section>
        <p14:section name="Topic 12 - Shape and angle" id="{BB2B1AC7-4BE5-49F2-A930-183642589237}">
          <p14:sldIdLst/>
        </p14:section>
        <p14:section name="Topic 13 - Using a grid coordinate system" id="{5E00F430-83B8-4AFD-9812-7D1CB445B07C}">
          <p14:sldIdLst/>
        </p14:section>
        <p14:section name="I can draw shapes using coordinates on a coordinate plane" id="{5E4C231B-FCA8-4D76-B1CB-4BF886E4DD16}">
          <p14:sldIdLst>
            <p14:sldId id="6306"/>
          </p14:sldIdLst>
        </p14:section>
        <p14:section name="Topic 14 - Chance" id="{8849B901-49D9-4A14-AA06-E17D2D449BDE}">
          <p14:sldIdLst/>
        </p14:section>
        <p14:section name="I can answer probability questions for coins, dice, spinners and items in a bag/container" id="{75D56517-C4DD-4138-A763-27A93C68E9BE}">
          <p14:sldIdLst>
            <p14:sldId id="6311"/>
            <p14:sldId id="3633"/>
          </p14:sldIdLst>
        </p14:section>
        <p14:section name="Topic 15 - Data" id="{6854BEFD-C897-4588-8EDD-50F4D9192DEF}">
          <p14:sldIdLst/>
        </p14:section>
        <p14:section name="I can match a data display to a different data display that shows the same data and describe which display would be better to answer given questions and why" id="{B65FB291-DA65-4F86-8DED-466D8821F34F}">
          <p14:sldIdLst>
            <p14:sldId id="5814"/>
            <p14:sldId id="3655"/>
          </p14:sldIdLst>
        </p14:section>
        <p14:section name="Untitled Section" id="{A28BCD34-755A-4C13-9A75-16B3CC19D581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01" roundtripDataSignature="AMtx7mihdU4TlRbzzcmWoa6IaVKIVnXlV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3B1B35-BE5D-EA5A-40C3-0C072A04E827}" name="Sue Davis" initials="SD" userId="S::sue.davis@ochreeducation.onmicrosoft.com::a95692ad-b0d5-49ef-a862-55722715d9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7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8127B-3A7C-5349-A763-961040ECCB60}" v="12" dt="2023-07-12T03:14:29.801"/>
  </p1510:revLst>
</p1510:revInfo>
</file>

<file path=ppt/tableStyles.xml><?xml version="1.0" encoding="utf-8"?>
<a:tblStyleLst xmlns:a="http://schemas.openxmlformats.org/drawingml/2006/main" def="{A1681DF9-13CD-4E2C-A9A6-FA6EC06AA73E}">
  <a:tblStyle styleId="{A1681DF9-13CD-4E2C-A9A6-FA6EC06AA7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CCF5D80-6F79-464C-9B3A-5880791C4BD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9FCE296-1B59-4816-A5FF-EEDB332299C8}" styleName="Table_2">
    <a:wholeTbl>
      <a:tcTxStyle b="off" i="off">
        <a:font>
          <a:latin typeface="Sassoon Infant Std"/>
          <a:ea typeface="Sassoon Infant Std"/>
          <a:cs typeface="Sassoon Infant Std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7E9"/>
          </a:solidFill>
        </a:fill>
      </a:tcStyle>
    </a:wholeTbl>
    <a:band1H>
      <a:tcTxStyle b="off" i="off"/>
      <a:tcStyle>
        <a:tcBdr/>
        <a:fill>
          <a:solidFill>
            <a:srgbClr val="CBCCD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BCCD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Sassoon Infant Std"/>
          <a:ea typeface="Sassoon Infant Std"/>
          <a:cs typeface="Sassoon Infant Std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Sassoon Infant Std"/>
          <a:ea typeface="Sassoon Infant Std"/>
          <a:cs typeface="Sassoon Infant Std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Sassoon Infant Std"/>
          <a:ea typeface="Sassoon Infant Std"/>
          <a:cs typeface="Sassoon Infant Std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Sassoon Infant Std"/>
          <a:ea typeface="Sassoon Infant Std"/>
          <a:cs typeface="Sassoon Infant Std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55" autoAdjust="0"/>
    <p:restoredTop sz="94694"/>
  </p:normalViewPr>
  <p:slideViewPr>
    <p:cSldViewPr snapToGrid="0">
      <p:cViewPr varScale="1">
        <p:scale>
          <a:sx n="138" d="100"/>
          <a:sy n="138" d="100"/>
        </p:scale>
        <p:origin x="486" y="120"/>
      </p:cViewPr>
      <p:guideLst>
        <p:guide orient="horz" pos="2595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1005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00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0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1002" Type="http://schemas.openxmlformats.org/officeDocument/2006/relationships/presProps" Target="presProps.xml"/><Relationship Id="rId1007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1006" Type="http://schemas.microsoft.com/office/2015/10/relationships/revisionInfo" Target="revisionInfo.xml"/><Relationship Id="rId8" Type="http://schemas.openxmlformats.org/officeDocument/2006/relationships/slide" Target="slides/slide2.xml"/><Relationship Id="rId1001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Favourite sport in year 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Soccer</c:v>
                </c:pt>
                <c:pt idx="1">
                  <c:v>Tennis</c:v>
                </c:pt>
                <c:pt idx="2">
                  <c:v>Netball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15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9-BB48-A294-ED17ADF3FA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Soccer</c:v>
                </c:pt>
                <c:pt idx="1">
                  <c:v>Tennis</c:v>
                </c:pt>
                <c:pt idx="2">
                  <c:v>Netball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B319-BB48-A294-ED17ADF3FA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Soccer</c:v>
                </c:pt>
                <c:pt idx="1">
                  <c:v>Tennis</c:v>
                </c:pt>
                <c:pt idx="2">
                  <c:v>Netball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319-BB48-A294-ED17ADF3F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69"/>
        <c:axId val="1580189343"/>
        <c:axId val="1250697391"/>
      </c:barChart>
      <c:catAx>
        <c:axId val="158018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0697391"/>
        <c:crosses val="autoZero"/>
        <c:auto val="1"/>
        <c:lblAlgn val="ctr"/>
        <c:lblOffset val="100"/>
        <c:noMultiLvlLbl val="0"/>
      </c:catAx>
      <c:valAx>
        <c:axId val="1250697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0189343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89771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4707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4311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Give students 1-2 minutes to answer as many questions as they can. </a:t>
            </a: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r>
              <a:rPr lang="en-GB"/>
              <a:t>Ask students to chin their whiteboards, scan over the answers.</a:t>
            </a:r>
            <a:br>
              <a:rPr lang="en-GB"/>
            </a:br>
            <a:br>
              <a:rPr lang="en-GB"/>
            </a:br>
            <a:r>
              <a:rPr lang="en-GB"/>
              <a:t>Recite answers to the first ten as number sentences together “three 5s are 15,  eight 5s are 40” etc. </a:t>
            </a:r>
            <a:br>
              <a:rPr lang="en-GB"/>
            </a:br>
            <a:br>
              <a:rPr lang="en-GB"/>
            </a:b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6" name="Google Shape;326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1468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13a6f331d38_0_10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800" b="0" i="0" u="none" strike="noStrike" baseline="0">
                <a:solidFill>
                  <a:srgbClr val="000000"/>
                </a:solidFill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758" name="Google Shape;758;g13a6f331d38_0_1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1141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13a6f331d38_0_10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800" b="0" i="0" u="none" strike="noStrike" baseline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58" name="Google Shape;758;g13a6f331d38_0_1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0130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13a6f331d38_0_10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g13a6f331d38_0_1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3804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D491D0-8E1B-49C7-849B-A28568D94497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5104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3203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9159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0373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7593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7824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73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1" name="Google Shape;4731;p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2" name="Google Shape;4732;p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066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1" name="Google Shape;4731;p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2" name="Google Shape;4732;p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723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ctrTitle"/>
          </p:nvPr>
        </p:nvSpPr>
        <p:spPr>
          <a:xfrm>
            <a:off x="458975" y="1438150"/>
            <a:ext cx="8226000" cy="18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sz="3400"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458975" y="445025"/>
            <a:ext cx="8226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2"/>
          </p:nvPr>
        </p:nvSpPr>
        <p:spPr>
          <a:xfrm>
            <a:off x="458975" y="4105475"/>
            <a:ext cx="39510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3796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slide with three elements 1">
  <p:cSld name="Comparison slide with three elements 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2200"/>
              <a:buNone/>
              <a:defRPr>
                <a:solidFill>
                  <a:srgbClr val="4B324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subTitle" idx="1"/>
          </p:nvPr>
        </p:nvSpPr>
        <p:spPr>
          <a:xfrm>
            <a:off x="458975" y="1882125"/>
            <a:ext cx="2585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2"/>
          </p:nvPr>
        </p:nvSpPr>
        <p:spPr>
          <a:xfrm>
            <a:off x="458975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428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428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3"/>
          </p:nvPr>
        </p:nvSpPr>
        <p:spPr>
          <a:xfrm>
            <a:off x="3279300" y="1882125"/>
            <a:ext cx="2585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4"/>
          </p:nvPr>
        </p:nvSpPr>
        <p:spPr>
          <a:xfrm>
            <a:off x="3279300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428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428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Google Shape;78;p18"/>
          <p:cNvSpPr txBox="1">
            <a:spLocks noGrp="1"/>
          </p:cNvSpPr>
          <p:nvPr>
            <p:ph type="subTitle" idx="5"/>
          </p:nvPr>
        </p:nvSpPr>
        <p:spPr>
          <a:xfrm>
            <a:off x="6099625" y="1882125"/>
            <a:ext cx="2585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6"/>
          </p:nvPr>
        </p:nvSpPr>
        <p:spPr>
          <a:xfrm>
            <a:off x="6099625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428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428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  <a:defRPr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27BED151-C4C6-7864-5EEE-82C36EE7571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7262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458975" y="446400"/>
            <a:ext cx="62322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458975" y="1438150"/>
            <a:ext cx="3951000" cy="29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428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000"/>
            </a:lvl1pPr>
            <a:lvl2pPr marL="914378" lvl="1" indent="-3428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2000"/>
            </a:lvl2pPr>
            <a:lvl3pPr marL="1371566" lvl="2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 sz="1800"/>
            </a:lvl3pPr>
            <a:lvl4pPr marL="1828754" lvl="3" indent="-3301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4pPr>
            <a:lvl5pPr marL="2285943" lvl="4" indent="-3301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D59121F-BC05-CE58-67CF-D459E9BCCF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5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1_Section header">
    <p:bg>
      <p:bgPr>
        <a:solidFill>
          <a:srgbClr val="41ACD0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458975" y="1438150"/>
            <a:ext cx="8226000" cy="31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sz="3400"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A51A8EDD-AA13-43A2-A9D2-EE0AF4A278A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bg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117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ultiple choice options">
  <p:cSld name="Multiple choice optio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ubTitle" idx="1"/>
          </p:nvPr>
        </p:nvSpPr>
        <p:spPr>
          <a:xfrm>
            <a:off x="458975" y="1438150"/>
            <a:ext cx="3128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458975" y="2070075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378" lvl="1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566" lvl="2" indent="-3174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754" lvl="3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3"/>
          </p:nvPr>
        </p:nvSpPr>
        <p:spPr>
          <a:xfrm>
            <a:off x="4734000" y="1438150"/>
            <a:ext cx="3128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4"/>
          </p:nvPr>
        </p:nvSpPr>
        <p:spPr>
          <a:xfrm>
            <a:off x="4734000" y="2070075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378" lvl="1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566" lvl="2" indent="-3174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22"/>
          <p:cNvSpPr txBox="1">
            <a:spLocks noGrp="1"/>
          </p:cNvSpPr>
          <p:nvPr>
            <p:ph type="subTitle" idx="5"/>
          </p:nvPr>
        </p:nvSpPr>
        <p:spPr>
          <a:xfrm>
            <a:off x="458975" y="2952375"/>
            <a:ext cx="3128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body" idx="6"/>
          </p:nvPr>
        </p:nvSpPr>
        <p:spPr>
          <a:xfrm>
            <a:off x="458975" y="3584300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378" lvl="1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566" lvl="2" indent="-3174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Google Shape;99;p22"/>
          <p:cNvSpPr txBox="1">
            <a:spLocks noGrp="1"/>
          </p:cNvSpPr>
          <p:nvPr>
            <p:ph type="subTitle" idx="7"/>
          </p:nvPr>
        </p:nvSpPr>
        <p:spPr>
          <a:xfrm>
            <a:off x="4734000" y="2952375"/>
            <a:ext cx="3128400" cy="45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body" idx="8"/>
          </p:nvPr>
        </p:nvSpPr>
        <p:spPr>
          <a:xfrm>
            <a:off x="4734000" y="3584300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378" lvl="1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566" lvl="2" indent="-3174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1BF153F-A1C6-7D76-85CA-5D26D648F8E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99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slide with three elements 2">
  <p:cSld name="Comparison slide with three elements 2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subTitle" idx="1"/>
          </p:nvPr>
        </p:nvSpPr>
        <p:spPr>
          <a:xfrm>
            <a:off x="458975" y="1882125"/>
            <a:ext cx="2585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2"/>
          </p:nvPr>
        </p:nvSpPr>
        <p:spPr>
          <a:xfrm>
            <a:off x="458975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174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754" lvl="3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04793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5" name="Google Shape;115;p25"/>
          <p:cNvSpPr txBox="1">
            <a:spLocks noGrp="1"/>
          </p:cNvSpPr>
          <p:nvPr>
            <p:ph type="subTitle" idx="3"/>
          </p:nvPr>
        </p:nvSpPr>
        <p:spPr>
          <a:xfrm>
            <a:off x="3279300" y="1882125"/>
            <a:ext cx="2585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body" idx="4"/>
          </p:nvPr>
        </p:nvSpPr>
        <p:spPr>
          <a:xfrm>
            <a:off x="3279300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174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754" lvl="3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04793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7" name="Google Shape;117;p25"/>
          <p:cNvSpPr txBox="1">
            <a:spLocks noGrp="1"/>
          </p:cNvSpPr>
          <p:nvPr>
            <p:ph type="subTitle" idx="5"/>
          </p:nvPr>
        </p:nvSpPr>
        <p:spPr>
          <a:xfrm>
            <a:off x="6099625" y="1882125"/>
            <a:ext cx="2585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6"/>
          </p:nvPr>
        </p:nvSpPr>
        <p:spPr>
          <a:xfrm>
            <a:off x="6099625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174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754" lvl="3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04793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F509335-FE4D-C980-D27B-1576149D874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5634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slide with three elements 2 1">
  <p:cSld name="Comparison slide with three elements 2 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subTitle" idx="1"/>
          </p:nvPr>
        </p:nvSpPr>
        <p:spPr>
          <a:xfrm>
            <a:off x="4910200" y="1438275"/>
            <a:ext cx="34446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2"/>
          </p:nvPr>
        </p:nvSpPr>
        <p:spPr>
          <a:xfrm>
            <a:off x="563675" y="2204525"/>
            <a:ext cx="34446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174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754" lvl="3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04793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Google Shape;124;p26"/>
          <p:cNvSpPr txBox="1">
            <a:spLocks noGrp="1"/>
          </p:cNvSpPr>
          <p:nvPr>
            <p:ph type="subTitle" idx="3"/>
          </p:nvPr>
        </p:nvSpPr>
        <p:spPr>
          <a:xfrm>
            <a:off x="563675" y="1438275"/>
            <a:ext cx="34446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body" idx="4"/>
          </p:nvPr>
        </p:nvSpPr>
        <p:spPr>
          <a:xfrm>
            <a:off x="4910200" y="2204525"/>
            <a:ext cx="34446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189" lvl="0" indent="-31749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566" lvl="2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754" lvl="3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5943" lvl="4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132" lvl="5" indent="-317492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320" lvl="6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509" lvl="7" indent="-30479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697" lvl="8" indent="-304793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E5D5CEB0-7FC8-986D-73FB-FA2FEA9C0F3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7569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ting tasks">
  <p:cSld name="Setting task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ubTitle" idx="1"/>
          </p:nvPr>
        </p:nvSpPr>
        <p:spPr>
          <a:xfrm>
            <a:off x="458975" y="1438150"/>
            <a:ext cx="3128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subTitle" idx="2"/>
          </p:nvPr>
        </p:nvSpPr>
        <p:spPr>
          <a:xfrm>
            <a:off x="5555725" y="2671200"/>
            <a:ext cx="3129300" cy="39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body" idx="3"/>
          </p:nvPr>
        </p:nvSpPr>
        <p:spPr>
          <a:xfrm>
            <a:off x="458975" y="2070075"/>
            <a:ext cx="3951000" cy="5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378" lvl="1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566" lvl="2" indent="-3174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1" name="Google Shape;131;p27"/>
          <p:cNvSpPr txBox="1">
            <a:spLocks noGrp="1"/>
          </p:cNvSpPr>
          <p:nvPr>
            <p:ph type="subTitle" idx="4"/>
          </p:nvPr>
        </p:nvSpPr>
        <p:spPr>
          <a:xfrm>
            <a:off x="458975" y="2671200"/>
            <a:ext cx="3128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body" idx="5"/>
          </p:nvPr>
        </p:nvSpPr>
        <p:spPr>
          <a:xfrm>
            <a:off x="458975" y="3303125"/>
            <a:ext cx="3951000" cy="5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378" lvl="1" indent="-3301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566" lvl="2" indent="-31749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754" lvl="3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132" lvl="5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3" name="Google Shape;133;p27"/>
          <p:cNvSpPr txBox="1">
            <a:spLocks noGrp="1"/>
          </p:cNvSpPr>
          <p:nvPr>
            <p:ph type="subTitle" idx="6"/>
          </p:nvPr>
        </p:nvSpPr>
        <p:spPr>
          <a:xfrm>
            <a:off x="5555725" y="3177725"/>
            <a:ext cx="3129300" cy="39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ubTitle" idx="7"/>
          </p:nvPr>
        </p:nvSpPr>
        <p:spPr>
          <a:xfrm>
            <a:off x="5555725" y="3684250"/>
            <a:ext cx="3129300" cy="39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06DA03D3-0022-6FC1-93E3-6FEE72CD40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5549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slide">
  <p:cSld name="Table slide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aphicFrame>
        <p:nvGraphicFramePr>
          <p:cNvPr id="139" name="Google Shape;139;p28"/>
          <p:cNvGraphicFramePr/>
          <p:nvPr/>
        </p:nvGraphicFramePr>
        <p:xfrm>
          <a:off x="952501" y="1615700"/>
          <a:ext cx="7239000" cy="120006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0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3A784545-D7E3-2AF4-AEE9-398924A4F0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13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458788" y="1438276"/>
            <a:ext cx="8249306" cy="2955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189" lvl="0" indent="-304793" algn="l" rtl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/>
            </a:lvl1pPr>
            <a:lvl2pPr marL="914378" lvl="1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2pPr>
            <a:lvl3pPr marL="1371566" lvl="2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3pPr>
            <a:lvl4pPr marL="1828754" lvl="3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4pPr>
            <a:lvl5pPr marL="2285943" lvl="4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5pPr>
            <a:lvl6pPr marL="2743132" lvl="5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6pPr>
            <a:lvl7pPr marL="3200320" lvl="6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7pPr>
            <a:lvl8pPr marL="3657509" lvl="7" indent="-304793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8pPr>
            <a:lvl9pPr marL="4114697" lvl="8" indent="-304793" algn="l" rtl="0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SzPts val="12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A86EF6E2-42FE-F966-2FE6-A01FF2AD4FB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Google Shape;127;p27">
            <a:extLst>
              <a:ext uri="{FF2B5EF4-FFF2-40B4-BE49-F238E27FC236}">
                <a16:creationId xmlns:a16="http://schemas.microsoft.com/office/drawing/2014/main" id="{EDE01BB0-F6E0-C49F-6476-7A97FED46F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974" y="445025"/>
            <a:ext cx="7796025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286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orked example">
  <p:cSld name="worked exam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subTitle" idx="1"/>
          </p:nvPr>
        </p:nvSpPr>
        <p:spPr>
          <a:xfrm>
            <a:off x="458800" y="1394375"/>
            <a:ext cx="3363000" cy="4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ubTitle" idx="2"/>
          </p:nvPr>
        </p:nvSpPr>
        <p:spPr>
          <a:xfrm>
            <a:off x="5266400" y="1394375"/>
            <a:ext cx="3363000" cy="4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" name="Google Shape;70;p17">
            <a:extLst>
              <a:ext uri="{FF2B5EF4-FFF2-40B4-BE49-F238E27FC236}">
                <a16:creationId xmlns:a16="http://schemas.microsoft.com/office/drawing/2014/main" id="{8C4005F8-8A3F-AC4D-1AC0-BA788D72103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0815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8974" y="445025"/>
            <a:ext cx="7760465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8975" y="1438275"/>
            <a:ext cx="8226000" cy="29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330192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378" lvl="1" indent="-33019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566" lvl="2" indent="-31749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754" lvl="3" indent="-317492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5943" lvl="4" indent="-317492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5pPr>
            <a:lvl6pPr marL="2743132" lvl="5" indent="-317492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320" lvl="6" indent="-317492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509" lvl="7" indent="-317492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697" lvl="8" indent="-317492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5226F28E-844A-253B-C47D-53A71203D5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9712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6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Google Shape;21;p369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78926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3A24A-C0F9-86D5-7E32-0D1E567A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75" y="445025"/>
            <a:ext cx="7822506" cy="536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Google Shape;70;p17">
            <a:extLst>
              <a:ext uri="{FF2B5EF4-FFF2-40B4-BE49-F238E27FC236}">
                <a16:creationId xmlns:a16="http://schemas.microsoft.com/office/drawing/2014/main" id="{6485BC69-E3C3-1C4C-AF8D-9A06C3CB552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132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ctrTitle"/>
          </p:nvPr>
        </p:nvSpPr>
        <p:spPr>
          <a:xfrm>
            <a:off x="458975" y="1438150"/>
            <a:ext cx="8226000" cy="18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sz="3400"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Poppins"/>
              <a:buNone/>
              <a:defRPr sz="5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458975" y="445025"/>
            <a:ext cx="8226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None/>
              <a:defRPr sz="29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2"/>
          </p:nvPr>
        </p:nvSpPr>
        <p:spPr>
          <a:xfrm>
            <a:off x="458975" y="4105475"/>
            <a:ext cx="39510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4605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bg>
      <p:bgPr>
        <a:solidFill>
          <a:srgbClr val="41ACD0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458975" y="1438150"/>
            <a:ext cx="8226000" cy="31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sz="3400" b="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3800"/>
              <a:buFont typeface="Arial"/>
              <a:buNone/>
              <a:defRPr sz="3800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A51A8EDD-AA13-43A2-A9D2-EE0AF4A278A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bg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3418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ultiple choice options">
  <p:cSld name="Multiple choice optio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ubTitle" idx="1"/>
          </p:nvPr>
        </p:nvSpPr>
        <p:spPr>
          <a:xfrm>
            <a:off x="458975" y="1438150"/>
            <a:ext cx="3128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458975" y="2070075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3"/>
          </p:nvPr>
        </p:nvSpPr>
        <p:spPr>
          <a:xfrm>
            <a:off x="4734000" y="1438150"/>
            <a:ext cx="3128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4"/>
          </p:nvPr>
        </p:nvSpPr>
        <p:spPr>
          <a:xfrm>
            <a:off x="4734000" y="2070075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60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800" lvl="3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200" lvl="5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400" lvl="6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600" lvl="7" indent="-3175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800" lvl="8" indent="-3175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22"/>
          <p:cNvSpPr txBox="1">
            <a:spLocks noGrp="1"/>
          </p:cNvSpPr>
          <p:nvPr>
            <p:ph type="subTitle" idx="5"/>
          </p:nvPr>
        </p:nvSpPr>
        <p:spPr>
          <a:xfrm>
            <a:off x="458975" y="2952375"/>
            <a:ext cx="3128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body" idx="6"/>
          </p:nvPr>
        </p:nvSpPr>
        <p:spPr>
          <a:xfrm>
            <a:off x="458975" y="3584300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800" lvl="3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200" lvl="5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400" lvl="6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600" lvl="7" indent="-3175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800" lvl="8" indent="-3175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Google Shape;99;p22"/>
          <p:cNvSpPr txBox="1">
            <a:spLocks noGrp="1"/>
          </p:cNvSpPr>
          <p:nvPr>
            <p:ph type="subTitle" idx="7"/>
          </p:nvPr>
        </p:nvSpPr>
        <p:spPr>
          <a:xfrm>
            <a:off x="4734000" y="2952375"/>
            <a:ext cx="3128400" cy="45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body" idx="8"/>
          </p:nvPr>
        </p:nvSpPr>
        <p:spPr>
          <a:xfrm>
            <a:off x="4734000" y="3584300"/>
            <a:ext cx="3951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60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800" lvl="3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200" lvl="5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400" lvl="6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600" lvl="7" indent="-3175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800" lvl="8" indent="-3175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1BF153F-A1C6-7D76-85CA-5D26D648F8E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079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3A24A-C0F9-86D5-7E32-0D1E567A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75" y="445025"/>
            <a:ext cx="7822506" cy="536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Google Shape;70;p17">
            <a:extLst>
              <a:ext uri="{FF2B5EF4-FFF2-40B4-BE49-F238E27FC236}">
                <a16:creationId xmlns:a16="http://schemas.microsoft.com/office/drawing/2014/main" id="{6485BC69-E3C3-1C4C-AF8D-9A06C3CB552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5391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slide with three elements 2">
  <p:cSld name="Comparison slide with three elements 2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subTitle" idx="1"/>
          </p:nvPr>
        </p:nvSpPr>
        <p:spPr>
          <a:xfrm>
            <a:off x="458975" y="1882125"/>
            <a:ext cx="2585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2"/>
          </p:nvPr>
        </p:nvSpPr>
        <p:spPr>
          <a:xfrm>
            <a:off x="458975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800" lvl="3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5" name="Google Shape;115;p25"/>
          <p:cNvSpPr txBox="1">
            <a:spLocks noGrp="1"/>
          </p:cNvSpPr>
          <p:nvPr>
            <p:ph type="subTitle" idx="3"/>
          </p:nvPr>
        </p:nvSpPr>
        <p:spPr>
          <a:xfrm>
            <a:off x="3279300" y="1882125"/>
            <a:ext cx="25854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body" idx="4"/>
          </p:nvPr>
        </p:nvSpPr>
        <p:spPr>
          <a:xfrm>
            <a:off x="3279300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800" lvl="3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7" name="Google Shape;117;p25"/>
          <p:cNvSpPr txBox="1">
            <a:spLocks noGrp="1"/>
          </p:cNvSpPr>
          <p:nvPr>
            <p:ph type="subTitle" idx="5"/>
          </p:nvPr>
        </p:nvSpPr>
        <p:spPr>
          <a:xfrm>
            <a:off x="6099625" y="1882125"/>
            <a:ext cx="2585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6"/>
          </p:nvPr>
        </p:nvSpPr>
        <p:spPr>
          <a:xfrm>
            <a:off x="6099625" y="2492625"/>
            <a:ext cx="25854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800" lvl="3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F509335-FE4D-C980-D27B-1576149D874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23092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slide with three elements 2 1">
  <p:cSld name="Comparison slide with three elements 2 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subTitle" idx="1"/>
          </p:nvPr>
        </p:nvSpPr>
        <p:spPr>
          <a:xfrm>
            <a:off x="4910200" y="1438275"/>
            <a:ext cx="34446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2"/>
          </p:nvPr>
        </p:nvSpPr>
        <p:spPr>
          <a:xfrm>
            <a:off x="563675" y="2204525"/>
            <a:ext cx="34446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800" lvl="3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Google Shape;124;p26"/>
          <p:cNvSpPr txBox="1">
            <a:spLocks noGrp="1"/>
          </p:cNvSpPr>
          <p:nvPr>
            <p:ph type="subTitle" idx="3"/>
          </p:nvPr>
        </p:nvSpPr>
        <p:spPr>
          <a:xfrm>
            <a:off x="563675" y="1438275"/>
            <a:ext cx="3444600" cy="45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body" idx="4"/>
          </p:nvPr>
        </p:nvSpPr>
        <p:spPr>
          <a:xfrm>
            <a:off x="4910200" y="2204525"/>
            <a:ext cx="3444600" cy="19266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2pPr>
            <a:lvl3pPr marL="1371600" lvl="2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 sz="1400"/>
            </a:lvl3pPr>
            <a:lvl4pPr marL="1828800" lvl="3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Poppins"/>
              <a:buChar char="–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E5D5CEB0-7FC8-986D-73FB-FA2FEA9C0F3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8152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ting tasks">
  <p:cSld name="Setting task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ubTitle" idx="1"/>
          </p:nvPr>
        </p:nvSpPr>
        <p:spPr>
          <a:xfrm>
            <a:off x="458975" y="1438150"/>
            <a:ext cx="3128400" cy="45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900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7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subTitle" idx="2"/>
          </p:nvPr>
        </p:nvSpPr>
        <p:spPr>
          <a:xfrm>
            <a:off x="5555725" y="2671200"/>
            <a:ext cx="3129300" cy="39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body" idx="3"/>
          </p:nvPr>
        </p:nvSpPr>
        <p:spPr>
          <a:xfrm>
            <a:off x="458975" y="2070075"/>
            <a:ext cx="3951000" cy="5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60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–"/>
              <a:defRPr/>
            </a:lvl3pPr>
            <a:lvl4pPr marL="1828800" lvl="3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200" lvl="5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400" lvl="6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600" lvl="7" indent="-3175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800" lvl="8" indent="-3175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1" name="Google Shape;131;p27"/>
          <p:cNvSpPr txBox="1">
            <a:spLocks noGrp="1"/>
          </p:cNvSpPr>
          <p:nvPr>
            <p:ph type="subTitle" idx="4"/>
          </p:nvPr>
        </p:nvSpPr>
        <p:spPr>
          <a:xfrm>
            <a:off x="458975" y="2671200"/>
            <a:ext cx="3128400" cy="45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body" idx="5"/>
          </p:nvPr>
        </p:nvSpPr>
        <p:spPr>
          <a:xfrm>
            <a:off x="458975" y="3303125"/>
            <a:ext cx="3951000" cy="5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/>
            </a:lvl2pPr>
            <a:lvl3pPr marL="137160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5pPr>
            <a:lvl6pPr marL="2743200" lvl="5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6pPr>
            <a:lvl7pPr marL="3200400" lvl="6" indent="-3175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Char char="–"/>
              <a:defRPr/>
            </a:lvl7pPr>
            <a:lvl8pPr marL="3657600" lvl="7" indent="-3175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8pPr>
            <a:lvl9pPr marL="4114800" lvl="8" indent="-3175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3" name="Google Shape;133;p27"/>
          <p:cNvSpPr txBox="1">
            <a:spLocks noGrp="1"/>
          </p:cNvSpPr>
          <p:nvPr>
            <p:ph type="subTitle" idx="6"/>
          </p:nvPr>
        </p:nvSpPr>
        <p:spPr>
          <a:xfrm>
            <a:off x="5555725" y="3177725"/>
            <a:ext cx="3129300" cy="39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ubTitle" idx="7"/>
          </p:nvPr>
        </p:nvSpPr>
        <p:spPr>
          <a:xfrm>
            <a:off x="5555725" y="3684250"/>
            <a:ext cx="3129300" cy="39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0000" rIns="91425" bIns="91425" anchor="t" anchorCtr="0">
            <a:noAutofit/>
          </a:bodyPr>
          <a:lstStyle>
            <a:lvl1pPr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1">
                <a:solidFill>
                  <a:schemeClr val="lt1"/>
                </a:solidFill>
              </a:defRPr>
            </a:lvl1pPr>
            <a:lvl2pPr lvl="1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06DA03D3-0022-6FC1-93E3-6FEE72CD40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685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slide">
  <p:cSld name="Table slide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aphicFrame>
        <p:nvGraphicFramePr>
          <p:cNvPr id="139" name="Google Shape;139;p28"/>
          <p:cNvGraphicFramePr/>
          <p:nvPr/>
        </p:nvGraphicFramePr>
        <p:xfrm>
          <a:off x="952500" y="1615700"/>
          <a:ext cx="7239000" cy="118863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lt1"/>
                          </a:solidFill>
                        </a:rPr>
                        <a:t>Heading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3A784545-D7E3-2AF4-AEE9-398924A4F0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5664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458788" y="462567"/>
            <a:ext cx="8272200" cy="573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458788" y="1438275"/>
            <a:ext cx="8249306" cy="2955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04800" algn="l" rtl="0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2pPr>
            <a:lvl3pPr marL="1371600" lvl="2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3pPr>
            <a:lvl4pPr marL="1828800" lvl="3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4pPr>
            <a:lvl5pPr marL="2286000" lvl="4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5pPr>
            <a:lvl6pPr marL="2743200" lvl="5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6pPr>
            <a:lvl7pPr marL="3200400" lvl="6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7pPr>
            <a:lvl8pPr marL="3657600" lvl="7" indent="-304800" algn="l" rtl="0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8pPr>
            <a:lvl9pPr marL="4114800" lvl="8" indent="-304800" algn="l" rtl="0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SzPts val="1200"/>
              <a:buChar char="–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A86EF6E2-42FE-F966-2FE6-A01FF2AD4FB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48465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orked example">
  <p:cSld name="worked exam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subTitle" idx="1"/>
          </p:nvPr>
        </p:nvSpPr>
        <p:spPr>
          <a:xfrm>
            <a:off x="458800" y="1394375"/>
            <a:ext cx="3363000" cy="4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ubTitle" idx="2"/>
          </p:nvPr>
        </p:nvSpPr>
        <p:spPr>
          <a:xfrm>
            <a:off x="5266400" y="1394375"/>
            <a:ext cx="3363000" cy="4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" name="Google Shape;70;p17">
            <a:extLst>
              <a:ext uri="{FF2B5EF4-FFF2-40B4-BE49-F238E27FC236}">
                <a16:creationId xmlns:a16="http://schemas.microsoft.com/office/drawing/2014/main" id="{8C4005F8-8A3F-AC4D-1AC0-BA788D72103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5776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dt" idx="10"/>
          </p:nvPr>
        </p:nvSpPr>
        <p:spPr>
          <a:xfrm>
            <a:off x="6615793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" name="Google Shape;93;p242">
            <a:extLst>
              <a:ext uri="{FF2B5EF4-FFF2-40B4-BE49-F238E27FC236}">
                <a16:creationId xmlns:a16="http://schemas.microsoft.com/office/drawing/2014/main" id="{51A2AB26-694A-913D-B0CC-5EEED0A6CDA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26829" cy="13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21655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5"/>
          <p:cNvSpPr txBox="1">
            <a:spLocks noGrp="1"/>
          </p:cNvSpPr>
          <p:nvPr>
            <p:ph type="title"/>
          </p:nvPr>
        </p:nvSpPr>
        <p:spPr>
          <a:xfrm>
            <a:off x="458975" y="446400"/>
            <a:ext cx="62322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p235"/>
          <p:cNvSpPr txBox="1">
            <a:spLocks noGrp="1"/>
          </p:cNvSpPr>
          <p:nvPr>
            <p:ph type="body" idx="1"/>
          </p:nvPr>
        </p:nvSpPr>
        <p:spPr>
          <a:xfrm>
            <a:off x="458975" y="1438150"/>
            <a:ext cx="3951000" cy="29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000"/>
            </a:lvl1pPr>
            <a:lvl2pPr marL="914400" lvl="1" indent="-3429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2000"/>
            </a:lvl2pPr>
            <a:lvl3pPr marL="1371600" lvl="2" indent="-330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 sz="1800"/>
            </a:lvl3pPr>
            <a:lvl4pPr marL="1828800" lvl="3" indent="-330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4pPr>
            <a:lvl5pPr marL="2286000" lvl="4" indent="-330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5pPr>
            <a:lvl6pPr marL="2743200" lvl="5" indent="-3175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5" name="Google Shape;45;p235"/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06509" cy="16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9470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3"/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231909" cy="15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/>
          </a:p>
        </p:txBody>
      </p:sp>
    </p:spTree>
    <p:extLst>
      <p:ext uri="{BB962C8B-B14F-4D97-AF65-F5344CB8AC3E}">
        <p14:creationId xmlns:p14="http://schemas.microsoft.com/office/powerpoint/2010/main" val="42523261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18"/>
          <p:cNvSpPr txBox="1">
            <a:spLocks noGrp="1"/>
          </p:cNvSpPr>
          <p:nvPr>
            <p:ph type="title"/>
          </p:nvPr>
        </p:nvSpPr>
        <p:spPr>
          <a:xfrm>
            <a:off x="458788" y="446088"/>
            <a:ext cx="82722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18"/>
          <p:cNvSpPr txBox="1">
            <a:spLocks noGrp="1"/>
          </p:cNvSpPr>
          <p:nvPr>
            <p:ph type="body" idx="1"/>
          </p:nvPr>
        </p:nvSpPr>
        <p:spPr>
          <a:xfrm>
            <a:off x="458788" y="1457295"/>
            <a:ext cx="8272200" cy="27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1pPr>
            <a:lvl2pPr marL="914400" lvl="1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2pPr>
            <a:lvl3pPr marL="1371600" lvl="2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3pPr>
            <a:lvl4pPr marL="1828800" lvl="3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4pPr>
            <a:lvl5pPr marL="2286000" lvl="4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5pPr>
            <a:lvl6pPr marL="2743200" lvl="5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6pPr>
            <a:lvl7pPr marL="3200400" lvl="6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7pPr>
            <a:lvl8pPr marL="3657600" lvl="7" indent="-30480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SzPts val="1200"/>
              <a:buChar char="–"/>
              <a:defRPr/>
            </a:lvl8pPr>
            <a:lvl9pPr marL="4114800" lvl="8" indent="-304800" algn="l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SzPts val="1200"/>
              <a:buChar char="–"/>
              <a:defRPr/>
            </a:lvl9pPr>
          </a:lstStyle>
          <a:p>
            <a:endParaRPr/>
          </a:p>
        </p:txBody>
      </p:sp>
      <p:sp>
        <p:nvSpPr>
          <p:cNvPr id="15" name="Google Shape;15;p218"/>
          <p:cNvSpPr txBox="1"/>
          <p:nvPr/>
        </p:nvSpPr>
        <p:spPr>
          <a:xfrm>
            <a:off x="458787" y="4765964"/>
            <a:ext cx="524885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1040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458975" y="446400"/>
            <a:ext cx="62322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458975" y="1438150"/>
            <a:ext cx="3951000" cy="29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000"/>
            </a:lvl1pPr>
            <a:lvl2pPr marL="914400" lvl="1" indent="-3429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2000"/>
            </a:lvl2pPr>
            <a:lvl3pPr marL="1371600" lvl="2" indent="-330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–"/>
              <a:defRPr sz="1800"/>
            </a:lvl3pPr>
            <a:lvl4pPr marL="1828800" lvl="3" indent="-330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4pPr>
            <a:lvl5pPr marL="2286000" lvl="4" indent="-330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800"/>
            </a:lvl5pPr>
            <a:lvl6pPr marL="2743200" lvl="5" indent="-3175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400"/>
              <a:buFont typeface="Poppins"/>
              <a:buChar char="–"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458971" y="4793325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278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458974" y="445025"/>
            <a:ext cx="8090665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459000" y="1438275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D9CBAC2-E06B-B655-9C73-1EF7C4DD1B3A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458972" y="4793326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477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6" r:id="rId2"/>
    <p:sldLayoutId id="2147483777" r:id="rId3"/>
    <p:sldLayoutId id="2147483779" r:id="rId4"/>
    <p:sldLayoutId id="2147483780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0" r:id="rId13"/>
    <p:sldLayoutId id="214748379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9">
          <p15:clr>
            <a:srgbClr val="EA4335"/>
          </p15:clr>
        </p15:guide>
        <p15:guide id="2" pos="5471">
          <p15:clr>
            <a:srgbClr val="EA4335"/>
          </p15:clr>
        </p15:guide>
        <p15:guide id="3" orient="horz" pos="281">
          <p15:clr>
            <a:srgbClr val="EA4335"/>
          </p15:clr>
        </p15:guide>
        <p15:guide id="4" orient="horz" pos="906">
          <p15:clr>
            <a:srgbClr val="EA4335"/>
          </p15:clr>
        </p15:guide>
        <p15:guide id="5" orient="horz" pos="2784">
          <p15:clr>
            <a:srgbClr val="EA4335"/>
          </p15:clr>
        </p15:guide>
        <p15:guide id="6" orient="horz" pos="3020">
          <p15:clr>
            <a:srgbClr val="EA4335"/>
          </p15:clr>
        </p15:guide>
        <p15:guide id="7" orient="horz" pos="693">
          <p15:clr>
            <a:srgbClr val="EA4335"/>
          </p15:clr>
        </p15:guide>
        <p15:guide id="8" pos="2778">
          <p15:clr>
            <a:srgbClr val="EA4335"/>
          </p15:clr>
        </p15:guide>
        <p15:guide id="9" pos="2982">
          <p15:clr>
            <a:srgbClr val="EA4335"/>
          </p15:clr>
        </p15:guide>
        <p15:guide id="19" pos="385">
          <p15:clr>
            <a:srgbClr val="EA4335"/>
          </p15:clr>
        </p15:guide>
        <p15:guide id="20" pos="7295">
          <p15:clr>
            <a:srgbClr val="EA4335"/>
          </p15:clr>
        </p15:guide>
        <p15:guide id="21" orient="horz" pos="375">
          <p15:clr>
            <a:srgbClr val="EA4335"/>
          </p15:clr>
        </p15:guide>
        <p15:guide id="22" orient="horz" pos="1208">
          <p15:clr>
            <a:srgbClr val="EA4335"/>
          </p15:clr>
        </p15:guide>
        <p15:guide id="23" orient="horz" pos="3712">
          <p15:clr>
            <a:srgbClr val="EA4335"/>
          </p15:clr>
        </p15:guide>
        <p15:guide id="24" orient="horz" pos="4027">
          <p15:clr>
            <a:srgbClr val="EA4335"/>
          </p15:clr>
        </p15:guide>
        <p15:guide id="25" orient="horz" pos="924">
          <p15:clr>
            <a:srgbClr val="EA4335"/>
          </p15:clr>
        </p15:guide>
        <p15:guide id="26" pos="3704">
          <p15:clr>
            <a:srgbClr val="EA4335"/>
          </p15:clr>
        </p15:guide>
        <p15:guide id="27" pos="3976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459000" y="1438275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Google Shape;70;p17">
            <a:extLst>
              <a:ext uri="{FF2B5EF4-FFF2-40B4-BE49-F238E27FC236}">
                <a16:creationId xmlns:a16="http://schemas.microsoft.com/office/drawing/2014/main" id="{1D9CBAC2-E06B-B655-9C73-1EF7C4DD1B3A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458971" y="4793325"/>
            <a:ext cx="250477" cy="15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+mn-lt"/>
                <a:ea typeface="Montserrat Medium"/>
                <a:cs typeface="Montserrat Medium"/>
                <a:sym typeface="Montserrat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B324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00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61353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4" r:id="rId11"/>
    <p:sldLayoutId id="2147483805" r:id="rId12"/>
    <p:sldLayoutId id="214748380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9">
          <p15:clr>
            <a:srgbClr val="EA4335"/>
          </p15:clr>
        </p15:guide>
        <p15:guide id="2" pos="5471">
          <p15:clr>
            <a:srgbClr val="EA4335"/>
          </p15:clr>
        </p15:guide>
        <p15:guide id="3" orient="horz" pos="281">
          <p15:clr>
            <a:srgbClr val="EA4335"/>
          </p15:clr>
        </p15:guide>
        <p15:guide id="4" orient="horz" pos="906">
          <p15:clr>
            <a:srgbClr val="EA4335"/>
          </p15:clr>
        </p15:guide>
        <p15:guide id="5" orient="horz" pos="2784">
          <p15:clr>
            <a:srgbClr val="EA4335"/>
          </p15:clr>
        </p15:guide>
        <p15:guide id="6" orient="horz" pos="3020">
          <p15:clr>
            <a:srgbClr val="EA4335"/>
          </p15:clr>
        </p15:guide>
        <p15:guide id="7" orient="horz" pos="693">
          <p15:clr>
            <a:srgbClr val="EA4335"/>
          </p15:clr>
        </p15:guide>
        <p15:guide id="8" pos="2778">
          <p15:clr>
            <a:srgbClr val="EA4335"/>
          </p15:clr>
        </p15:guide>
        <p15:guide id="9" pos="2982">
          <p15:clr>
            <a:srgbClr val="EA4335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6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 Medium"/>
              <a:buNone/>
              <a:defRPr sz="28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7" name="Google Shape;7;p216"/>
          <p:cNvSpPr txBox="1">
            <a:spLocks noGrp="1"/>
          </p:cNvSpPr>
          <p:nvPr>
            <p:ph type="body" idx="1"/>
          </p:nvPr>
        </p:nvSpPr>
        <p:spPr>
          <a:xfrm>
            <a:off x="459000" y="1438275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7051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9">
          <p15:clr>
            <a:srgbClr val="EA4335"/>
          </p15:clr>
        </p15:guide>
        <p15:guide id="2" pos="5471">
          <p15:clr>
            <a:srgbClr val="EA4335"/>
          </p15:clr>
        </p15:guide>
        <p15:guide id="3" orient="horz" pos="281">
          <p15:clr>
            <a:srgbClr val="EA4335"/>
          </p15:clr>
        </p15:guide>
        <p15:guide id="4" orient="horz" pos="906">
          <p15:clr>
            <a:srgbClr val="EA4335"/>
          </p15:clr>
        </p15:guide>
        <p15:guide id="5" orient="horz" pos="2784">
          <p15:clr>
            <a:srgbClr val="EA4335"/>
          </p15:clr>
        </p15:guide>
        <p15:guide id="6" orient="horz" pos="3020">
          <p15:clr>
            <a:srgbClr val="EA4335"/>
          </p15:clr>
        </p15:guide>
        <p15:guide id="7" orient="horz" pos="693">
          <p15:clr>
            <a:srgbClr val="EA4335"/>
          </p15:clr>
        </p15:guide>
        <p15:guide id="8" pos="2778">
          <p15:clr>
            <a:srgbClr val="EA4335"/>
          </p15:clr>
        </p15:guide>
        <p15:guide id="9" pos="2982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11.png"/><Relationship Id="rId4" Type="http://schemas.openxmlformats.org/officeDocument/2006/relationships/image" Target="../media/image140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32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chart" Target="../charts/chart1.xml"/><Relationship Id="rId9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6DE9B-F55F-32DF-1961-F2A7A6759E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975" y="1438150"/>
            <a:ext cx="8226000" cy="1797776"/>
          </a:xfrm>
        </p:spPr>
        <p:txBody>
          <a:bodyPr/>
          <a:lstStyle/>
          <a:p>
            <a:r>
              <a:rPr lang="en-AU" b="1" dirty="0"/>
              <a:t>Year 5 Daily Review</a:t>
            </a:r>
            <a:br>
              <a:rPr lang="en-AU" b="1" dirty="0"/>
            </a:br>
            <a:r>
              <a:rPr lang="en-AU" b="1" dirty="0"/>
              <a:t>Term 3 Lesson 30</a:t>
            </a:r>
          </a:p>
        </p:txBody>
      </p:sp>
      <p:pic>
        <p:nvPicPr>
          <p:cNvPr id="1029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8B4B132-CD69-B421-C23B-F13EAAF8C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19600"/>
            <a:ext cx="2275117" cy="38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6045F723-148B-9F5B-881D-FE022BF19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780" y="4336340"/>
            <a:ext cx="1618592" cy="54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09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Means of participation</a:t>
            </a:r>
            <a:endParaRPr/>
          </a:p>
        </p:txBody>
      </p:sp>
      <p:sp>
        <p:nvSpPr>
          <p:cNvPr id="406" name="Google Shape;406;p2"/>
          <p:cNvSpPr txBox="1">
            <a:spLocks noGrp="1"/>
          </p:cNvSpPr>
          <p:nvPr>
            <p:ph type="body" idx="4294967295"/>
          </p:nvPr>
        </p:nvSpPr>
        <p:spPr>
          <a:xfrm>
            <a:off x="1129996" y="1263980"/>
            <a:ext cx="3444875" cy="336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GB" sz="1400">
                <a:solidFill>
                  <a:schemeClr val="dk1"/>
                </a:solidFill>
              </a:rPr>
              <a:t>Choral response - students give the answer verbally in unison</a:t>
            </a:r>
            <a:endParaRPr sz="1400">
              <a:solidFill>
                <a:schemeClr val="dk1"/>
              </a:solidFill>
            </a:endParaRPr>
          </a:p>
          <a:p>
            <a:pPr marL="14605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lang="en-GB"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GB" sz="1400">
                <a:solidFill>
                  <a:schemeClr val="dk1"/>
                </a:solidFill>
              </a:rPr>
              <a:t>Mini-whiteboard - students write their answer on a mini-whiteboard before showing it to the teacher.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lang="en-GB" sz="1400"/>
          </a:p>
          <a:p>
            <a:pPr marL="0" indent="0">
              <a:lnSpc>
                <a:spcPct val="125000"/>
              </a:lnSpc>
              <a:spcBef>
                <a:spcPts val="1200"/>
              </a:spcBef>
              <a:buSzPts val="1300"/>
              <a:buNone/>
            </a:pPr>
            <a:r>
              <a:rPr lang="en-GB" sz="1400"/>
              <a:t>Pair share - Students discuss with the person next to them.</a:t>
            </a:r>
          </a:p>
          <a:p>
            <a:pPr marL="114300" indent="0">
              <a:buNone/>
            </a:pPr>
            <a:br>
              <a:rPr lang="en-GB" sz="1400"/>
            </a:br>
            <a:endParaRPr lang="en-GB" sz="1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lang="en-GB" sz="1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sz="1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endParaRPr sz="1400"/>
          </a:p>
        </p:txBody>
      </p:sp>
      <p:pic>
        <p:nvPicPr>
          <p:cNvPr id="409" name="Google Shape;409;p2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788" y="2425230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" descr="Ic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788" y="1301543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"/>
          <p:cNvSpPr txBox="1"/>
          <p:nvPr/>
        </p:nvSpPr>
        <p:spPr>
          <a:xfrm>
            <a:off x="544035" y="4835857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02DBEF4-A01C-5439-B375-DDE8050DF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72732"/>
            <a:ext cx="1119337" cy="53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309BD7D-A1BC-4E21-873D-996300011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9524"/>
            <a:ext cx="1038112" cy="53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80521424-770E-1D80-00E8-FEAF6942F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6316"/>
            <a:ext cx="1038909" cy="53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A8FFCE-CA0F-6CC4-881A-D89614701443}"/>
              </a:ext>
            </a:extLst>
          </p:cNvPr>
          <p:cNvSpPr txBox="1"/>
          <p:nvPr/>
        </p:nvSpPr>
        <p:spPr>
          <a:xfrm>
            <a:off x="5888767" y="1301543"/>
            <a:ext cx="279644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chemeClr val="dk1"/>
                </a:solidFill>
              </a:rPr>
              <a:t>At the expected level for the lesson; nearly all students should be able to do these questions.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br>
              <a:rPr lang="en-GB">
                <a:solidFill>
                  <a:schemeClr val="dk1"/>
                </a:solidFill>
              </a:rPr>
            </a:br>
            <a:endParaRPr lang="en-GB">
              <a:solidFill>
                <a:schemeClr val="dk1"/>
              </a:solidFill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chemeClr val="dk1"/>
                </a:solidFill>
              </a:rPr>
              <a:t>A small increase in difficulty from the expected level, eg larger numbers or a more complex calculation.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chemeClr val="dk1"/>
              </a:solidFill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chemeClr val="dk1"/>
              </a:solidFill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chemeClr val="dk1"/>
                </a:solidFill>
              </a:rPr>
              <a:t>Extension - increased difficulty; suitable for a small number of students.</a:t>
            </a:r>
          </a:p>
          <a:p>
            <a:endParaRPr lang="en-AU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7B7A1A-C49E-C874-DD97-9090471E1DC0}"/>
              </a:ext>
            </a:extLst>
          </p:cNvPr>
          <p:cNvGrpSpPr/>
          <p:nvPr/>
        </p:nvGrpSpPr>
        <p:grpSpPr>
          <a:xfrm>
            <a:off x="359912" y="3560588"/>
            <a:ext cx="774259" cy="762066"/>
            <a:chOff x="4516784" y="3298754"/>
            <a:chExt cx="774259" cy="76206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271D686-F6FA-2480-0070-B0E9FF716958}"/>
                </a:ext>
              </a:extLst>
            </p:cNvPr>
            <p:cNvSpPr/>
            <p:nvPr/>
          </p:nvSpPr>
          <p:spPr>
            <a:xfrm>
              <a:off x="4586410" y="3298754"/>
              <a:ext cx="700823" cy="674079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11" descr="A picture containing sketch, black, circle&#10;&#10;Description automatically generated">
              <a:extLst>
                <a:ext uri="{FF2B5EF4-FFF2-40B4-BE49-F238E27FC236}">
                  <a16:creationId xmlns:a16="http://schemas.microsoft.com/office/drawing/2014/main" id="{A1040EBD-3FA8-E5BF-BB4C-C08C034B1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16784" y="3298754"/>
              <a:ext cx="774259" cy="7620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Google Shape;1331;p48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8" y="1031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15;p46">
            <a:extLst>
              <a:ext uri="{FF2B5EF4-FFF2-40B4-BE49-F238E27FC236}">
                <a16:creationId xmlns:a16="http://schemas.microsoft.com/office/drawing/2014/main" id="{C43BB461-367B-DB0C-C4B7-822310F037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788" y="446088"/>
            <a:ext cx="8272200" cy="760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/>
          <a:p>
            <a:pPr>
              <a:buClr>
                <a:schemeClr val="lt1"/>
              </a:buClr>
              <a:buSzPts val="2100"/>
            </a:pPr>
            <a:r>
              <a:rPr lang="en-GB"/>
              <a:t>Write this abbreviation as a number</a:t>
            </a:r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EF5A4-B283-4E53-481E-4B9257D2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3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Montserrat Medium"/>
              <a:sym typeface="Montserrat Medium"/>
            </a:endParaRPr>
          </a:p>
        </p:txBody>
      </p:sp>
      <p:sp>
        <p:nvSpPr>
          <p:cNvPr id="3" name="Google Shape;1317;p46">
            <a:extLst>
              <a:ext uri="{FF2B5EF4-FFF2-40B4-BE49-F238E27FC236}">
                <a16:creationId xmlns:a16="http://schemas.microsoft.com/office/drawing/2014/main" id="{1EFE010F-AD53-1CD1-C518-511E1FC28E7B}"/>
              </a:ext>
            </a:extLst>
          </p:cNvPr>
          <p:cNvSpPr txBox="1"/>
          <p:nvPr/>
        </p:nvSpPr>
        <p:spPr>
          <a:xfrm>
            <a:off x="834803" y="2349949"/>
            <a:ext cx="4762692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tabLst/>
              <a:defRPr/>
            </a:pPr>
            <a:r>
              <a:rPr kumimoji="0" lang="en-GB" sz="4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$7K</a:t>
            </a:r>
          </a:p>
        </p:txBody>
      </p:sp>
      <p:sp>
        <p:nvSpPr>
          <p:cNvPr id="4" name="Google Shape;1317;p46">
            <a:extLst>
              <a:ext uri="{FF2B5EF4-FFF2-40B4-BE49-F238E27FC236}">
                <a16:creationId xmlns:a16="http://schemas.microsoft.com/office/drawing/2014/main" id="{428C2C10-86F8-0965-8E2E-EE19879DF5A5}"/>
              </a:ext>
            </a:extLst>
          </p:cNvPr>
          <p:cNvSpPr txBox="1"/>
          <p:nvPr/>
        </p:nvSpPr>
        <p:spPr>
          <a:xfrm>
            <a:off x="5597495" y="2313281"/>
            <a:ext cx="326075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tabLst/>
              <a:defRPr/>
            </a:pPr>
            <a:r>
              <a:rPr kumimoji="0" lang="en-GB" sz="5000" b="1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$7000</a:t>
            </a:r>
          </a:p>
        </p:txBody>
      </p:sp>
    </p:spTree>
    <p:extLst>
      <p:ext uri="{BB962C8B-B14F-4D97-AF65-F5344CB8AC3E}">
        <p14:creationId xmlns:p14="http://schemas.microsoft.com/office/powerpoint/2010/main" val="333323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Google Shape;1331;p48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8" y="103147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15;p46">
            <a:extLst>
              <a:ext uri="{FF2B5EF4-FFF2-40B4-BE49-F238E27FC236}">
                <a16:creationId xmlns:a16="http://schemas.microsoft.com/office/drawing/2014/main" id="{C43BB461-367B-DB0C-C4B7-822310F037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788" y="446088"/>
            <a:ext cx="8272200" cy="760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rmAutofit/>
          </a:bodyPr>
          <a:lstStyle/>
          <a:p>
            <a:pPr>
              <a:buClr>
                <a:schemeClr val="lt1"/>
              </a:buClr>
              <a:buSzPts val="2100"/>
            </a:pPr>
            <a:r>
              <a:rPr lang="en-GB"/>
              <a:t>Write this number using the abbreviation (K)</a:t>
            </a:r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EF5A4-B283-4E53-481E-4B9257D2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4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Montserrat Medium"/>
              <a:sym typeface="Montserrat Medium"/>
            </a:endParaRPr>
          </a:p>
        </p:txBody>
      </p:sp>
      <p:sp>
        <p:nvSpPr>
          <p:cNvPr id="3" name="Google Shape;1317;p46">
            <a:extLst>
              <a:ext uri="{FF2B5EF4-FFF2-40B4-BE49-F238E27FC236}">
                <a16:creationId xmlns:a16="http://schemas.microsoft.com/office/drawing/2014/main" id="{1EFE010F-AD53-1CD1-C518-511E1FC28E7B}"/>
              </a:ext>
            </a:extLst>
          </p:cNvPr>
          <p:cNvSpPr txBox="1"/>
          <p:nvPr/>
        </p:nvSpPr>
        <p:spPr>
          <a:xfrm>
            <a:off x="834803" y="2349949"/>
            <a:ext cx="4762692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tabLst/>
              <a:defRPr/>
            </a:pPr>
            <a:r>
              <a:rPr kumimoji="0" lang="en-GB" sz="4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10 000</a:t>
            </a:r>
          </a:p>
        </p:txBody>
      </p:sp>
      <p:sp>
        <p:nvSpPr>
          <p:cNvPr id="4" name="Google Shape;1317;p46">
            <a:extLst>
              <a:ext uri="{FF2B5EF4-FFF2-40B4-BE49-F238E27FC236}">
                <a16:creationId xmlns:a16="http://schemas.microsoft.com/office/drawing/2014/main" id="{428C2C10-86F8-0965-8E2E-EE19879DF5A5}"/>
              </a:ext>
            </a:extLst>
          </p:cNvPr>
          <p:cNvSpPr txBox="1"/>
          <p:nvPr/>
        </p:nvSpPr>
        <p:spPr>
          <a:xfrm>
            <a:off x="5597495" y="2313281"/>
            <a:ext cx="3260755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tabLst/>
              <a:defRPr/>
            </a:pPr>
            <a:r>
              <a:rPr kumimoji="0" lang="en-GB" sz="5000" b="1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10K</a:t>
            </a:r>
          </a:p>
        </p:txBody>
      </p:sp>
    </p:spTree>
    <p:extLst>
      <p:ext uri="{BB962C8B-B14F-4D97-AF65-F5344CB8AC3E}">
        <p14:creationId xmlns:p14="http://schemas.microsoft.com/office/powerpoint/2010/main" val="251657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"/>
          <p:cNvSpPr txBox="1">
            <a:spLocks noGrp="1"/>
          </p:cNvSpPr>
          <p:nvPr>
            <p:ph type="title"/>
          </p:nvPr>
        </p:nvSpPr>
        <p:spPr>
          <a:xfrm>
            <a:off x="458788" y="441824"/>
            <a:ext cx="8272200" cy="45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en-GB"/>
              <a:t>Multiplication and division facts</a:t>
            </a:r>
            <a:endParaRPr/>
          </a:p>
        </p:txBody>
      </p:sp>
      <p:sp>
        <p:nvSpPr>
          <p:cNvPr id="329" name="Google Shape;329;p5"/>
          <p:cNvSpPr txBox="1"/>
          <p:nvPr/>
        </p:nvSpPr>
        <p:spPr>
          <a:xfrm>
            <a:off x="1258791" y="1444257"/>
            <a:ext cx="21357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 x 8 </a:t>
            </a: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= 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2" name="Google Shape;332;p5"/>
          <p:cNvSpPr txBox="1"/>
          <p:nvPr/>
        </p:nvSpPr>
        <p:spPr>
          <a:xfrm>
            <a:off x="1506157" y="2191684"/>
            <a:ext cx="188710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9 x 4 = 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9" name="Google Shape;339;p5"/>
          <p:cNvSpPr txBox="1"/>
          <p:nvPr/>
        </p:nvSpPr>
        <p:spPr>
          <a:xfrm>
            <a:off x="3407296" y="1441540"/>
            <a:ext cx="8522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2" name="Google Shape;342;p5"/>
          <p:cNvSpPr txBox="1"/>
          <p:nvPr/>
        </p:nvSpPr>
        <p:spPr>
          <a:xfrm>
            <a:off x="3407296" y="2192494"/>
            <a:ext cx="8522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36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49" name="Google Shape;349;p5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9;p5">
            <a:extLst>
              <a:ext uri="{FF2B5EF4-FFF2-40B4-BE49-F238E27FC236}">
                <a16:creationId xmlns:a16="http://schemas.microsoft.com/office/drawing/2014/main" id="{264C6EFA-6F05-CE1F-A382-994F972C3952}"/>
              </a:ext>
            </a:extLst>
          </p:cNvPr>
          <p:cNvSpPr txBox="1"/>
          <p:nvPr/>
        </p:nvSpPr>
        <p:spPr>
          <a:xfrm>
            <a:off x="4224528" y="1429329"/>
            <a:ext cx="274415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80 ÷ 10 </a:t>
            </a: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=</a:t>
            </a: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32;p5">
            <a:extLst>
              <a:ext uri="{FF2B5EF4-FFF2-40B4-BE49-F238E27FC236}">
                <a16:creationId xmlns:a16="http://schemas.microsoft.com/office/drawing/2014/main" id="{1228265B-3924-9A8A-141E-D3A628CC8AE2}"/>
              </a:ext>
            </a:extLst>
          </p:cNvPr>
          <p:cNvSpPr txBox="1"/>
          <p:nvPr/>
        </p:nvSpPr>
        <p:spPr>
          <a:xfrm>
            <a:off x="4879814" y="2183153"/>
            <a:ext cx="20875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96 ÷ 8 </a:t>
            </a: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=</a:t>
            </a: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339;p5">
            <a:extLst>
              <a:ext uri="{FF2B5EF4-FFF2-40B4-BE49-F238E27FC236}">
                <a16:creationId xmlns:a16="http://schemas.microsoft.com/office/drawing/2014/main" id="{3AC12C70-5E2A-CE84-AED7-5D1782DA0AF2}"/>
              </a:ext>
            </a:extLst>
          </p:cNvPr>
          <p:cNvSpPr txBox="1"/>
          <p:nvPr/>
        </p:nvSpPr>
        <p:spPr>
          <a:xfrm>
            <a:off x="6946421" y="1444257"/>
            <a:ext cx="8522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342;p5">
            <a:extLst>
              <a:ext uri="{FF2B5EF4-FFF2-40B4-BE49-F238E27FC236}">
                <a16:creationId xmlns:a16="http://schemas.microsoft.com/office/drawing/2014/main" id="{59977773-987A-5C0B-4283-6C28D80137C6}"/>
              </a:ext>
            </a:extLst>
          </p:cNvPr>
          <p:cNvSpPr txBox="1"/>
          <p:nvPr/>
        </p:nvSpPr>
        <p:spPr>
          <a:xfrm>
            <a:off x="6785628" y="2191684"/>
            <a:ext cx="8522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12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1D59D3-620D-E1B3-BF36-43BA60FFE0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5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26963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4"/>
          <p:cNvSpPr txBox="1"/>
          <p:nvPr/>
        </p:nvSpPr>
        <p:spPr>
          <a:xfrm>
            <a:off x="-500331" y="842119"/>
            <a:ext cx="5973688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6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180 x 100 =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6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135 x 10 =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6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36 x 10 000 =  </a:t>
            </a:r>
            <a:endParaRPr kumimoji="0" sz="6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Google Shape;761;p74">
            <a:extLst>
              <a:ext uri="{FF2B5EF4-FFF2-40B4-BE49-F238E27FC236}">
                <a16:creationId xmlns:a16="http://schemas.microsoft.com/office/drawing/2014/main" id="{C7B40BC5-5D7E-1429-3991-E589264261B8}"/>
              </a:ext>
            </a:extLst>
          </p:cNvPr>
          <p:cNvSpPr txBox="1"/>
          <p:nvPr/>
        </p:nvSpPr>
        <p:spPr>
          <a:xfrm>
            <a:off x="5538156" y="842119"/>
            <a:ext cx="4379341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18 000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1350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6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360 000</a:t>
            </a:r>
            <a:endParaRPr kumimoji="0" sz="6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C3018D6-01F3-2897-510B-400CD35B6A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66918" y="168040"/>
            <a:ext cx="674079" cy="67407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67B276-5A6F-5469-FF61-B3F996454C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6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549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4"/>
          <p:cNvSpPr txBox="1"/>
          <p:nvPr/>
        </p:nvSpPr>
        <p:spPr>
          <a:xfrm>
            <a:off x="-526214" y="911130"/>
            <a:ext cx="6659593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19 </a:t>
            </a: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÷</a:t>
            </a:r>
            <a:r>
              <a:rPr kumimoji="0" lang="en-GB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10 =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312 000 </a:t>
            </a: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÷</a:t>
            </a:r>
            <a:r>
              <a:rPr kumimoji="0" lang="en-GB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1000 =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86 </a:t>
            </a: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÷</a:t>
            </a:r>
            <a:r>
              <a:rPr kumimoji="0" lang="en-GB" sz="5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1000 =</a:t>
            </a:r>
          </a:p>
        </p:txBody>
      </p:sp>
      <p:sp>
        <p:nvSpPr>
          <p:cNvPr id="6" name="Google Shape;761;p74">
            <a:extLst>
              <a:ext uri="{FF2B5EF4-FFF2-40B4-BE49-F238E27FC236}">
                <a16:creationId xmlns:a16="http://schemas.microsoft.com/office/drawing/2014/main" id="{C7B40BC5-5D7E-1429-3991-E589264261B8}"/>
              </a:ext>
            </a:extLst>
          </p:cNvPr>
          <p:cNvSpPr txBox="1"/>
          <p:nvPr/>
        </p:nvSpPr>
        <p:spPr>
          <a:xfrm>
            <a:off x="6244096" y="911130"/>
            <a:ext cx="2899904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1.9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0.086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54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C3018D6-01F3-2897-510B-400CD35B6A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66918" y="168040"/>
            <a:ext cx="674079" cy="67407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C842CC-7B87-3986-29FC-BA7A8E955A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7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648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4F256525-4787-74B8-6CBC-FAC0EB24EB91}"/>
              </a:ext>
            </a:extLst>
          </p:cNvPr>
          <p:cNvSpPr txBox="1"/>
          <p:nvPr/>
        </p:nvSpPr>
        <p:spPr>
          <a:xfrm>
            <a:off x="6352392" y="3515671"/>
            <a:ext cx="652032" cy="75362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7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C3018D6-01F3-2897-510B-400CD35B6A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66918" y="168040"/>
            <a:ext cx="674079" cy="674079"/>
          </a:xfrm>
          <a:prstGeom prst="rect">
            <a:avLst/>
          </a:prstGeom>
        </p:spPr>
      </p:pic>
      <p:sp>
        <p:nvSpPr>
          <p:cNvPr id="9" name="Google Shape;761;p74">
            <a:extLst>
              <a:ext uri="{FF2B5EF4-FFF2-40B4-BE49-F238E27FC236}">
                <a16:creationId xmlns:a16="http://schemas.microsoft.com/office/drawing/2014/main" id="{A041F387-F93B-95AC-3CA0-4D93DAF0E804}"/>
              </a:ext>
            </a:extLst>
          </p:cNvPr>
          <p:cNvSpPr txBox="1"/>
          <p:nvPr/>
        </p:nvSpPr>
        <p:spPr>
          <a:xfrm>
            <a:off x="2099547" y="3365495"/>
            <a:ext cx="1452893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= 21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E2124D-EEC4-6ED1-A28E-D287FF74CE6A}"/>
              </a:ext>
            </a:extLst>
          </p:cNvPr>
          <p:cNvSpPr txBox="1"/>
          <p:nvPr/>
        </p:nvSpPr>
        <p:spPr>
          <a:xfrm>
            <a:off x="1419100" y="3450332"/>
            <a:ext cx="655034" cy="75362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7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64925A-3281-3C50-AEBF-2C559C6F8F10}"/>
              </a:ext>
            </a:extLst>
          </p:cNvPr>
          <p:cNvSpPr txBox="1"/>
          <p:nvPr/>
        </p:nvSpPr>
        <p:spPr>
          <a:xfrm>
            <a:off x="1505596" y="3465175"/>
            <a:ext cx="5476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4400" b="1" dirty="0">
                <a:solidFill>
                  <a:srgbClr val="1F71B7"/>
                </a:solidFill>
              </a:rPr>
              <a:t>7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EBC6B2-24F3-EBC3-6796-B9A88C9C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75" y="445025"/>
            <a:ext cx="7432225" cy="536400"/>
          </a:xfrm>
        </p:spPr>
        <p:txBody>
          <a:bodyPr/>
          <a:lstStyle/>
          <a:p>
            <a:r>
              <a:rPr lang="en-US" sz="2400"/>
              <a:t>I’m thinking of a number…</a:t>
            </a:r>
            <a:br>
              <a:rPr lang="en-AU" sz="2400"/>
            </a:br>
            <a:br>
              <a:rPr lang="en-GB" sz="2400"/>
            </a:br>
            <a:endParaRPr lang="en-AU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C58D715-28A8-B8E2-FA33-20AA40DD70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8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Montserrat Medium"/>
              <a:sym typeface="Montserrat Mediu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BD83F-9D62-4E31-165D-8F7D7238E880}"/>
              </a:ext>
            </a:extLst>
          </p:cNvPr>
          <p:cNvSpPr txBox="1"/>
          <p:nvPr/>
        </p:nvSpPr>
        <p:spPr>
          <a:xfrm>
            <a:off x="340398" y="1638525"/>
            <a:ext cx="2431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Multiply it by 3</a:t>
            </a:r>
            <a:endParaRPr lang="en-AU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8171ED-BAB2-1253-B6F8-5D1762088C22}"/>
              </a:ext>
            </a:extLst>
          </p:cNvPr>
          <p:cNvSpPr txBox="1"/>
          <p:nvPr/>
        </p:nvSpPr>
        <p:spPr>
          <a:xfrm>
            <a:off x="318563" y="2223300"/>
            <a:ext cx="2346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result is 21</a:t>
            </a:r>
            <a:endParaRPr lang="en-AU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0A633C-7ADB-65BD-897E-9FDC090DD9A3}"/>
              </a:ext>
            </a:extLst>
          </p:cNvPr>
          <p:cNvSpPr txBox="1"/>
          <p:nvPr/>
        </p:nvSpPr>
        <p:spPr>
          <a:xfrm>
            <a:off x="340398" y="2781621"/>
            <a:ext cx="3056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What is the number?</a:t>
            </a:r>
            <a:endParaRPr lang="en-AU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CBEC6D-A4B3-9456-3800-17126A14E7A4}"/>
              </a:ext>
            </a:extLst>
          </p:cNvPr>
          <p:cNvSpPr txBox="1"/>
          <p:nvPr/>
        </p:nvSpPr>
        <p:spPr>
          <a:xfrm>
            <a:off x="403706" y="3423235"/>
            <a:ext cx="1065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3 x</a:t>
            </a:r>
            <a:endParaRPr lang="en-AU" sz="4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070321F-3EB0-491A-7890-F39FF6A02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6" y="1046292"/>
            <a:ext cx="746299" cy="38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89D8F5-0826-8077-C695-BEBD22672C52}"/>
              </a:ext>
            </a:extLst>
          </p:cNvPr>
          <p:cNvSpPr/>
          <p:nvPr/>
        </p:nvSpPr>
        <p:spPr>
          <a:xfrm>
            <a:off x="4554114" y="1002762"/>
            <a:ext cx="45719" cy="34557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7FB331-9173-50AF-39FE-D821E1E376FD}"/>
              </a:ext>
            </a:extLst>
          </p:cNvPr>
          <p:cNvSpPr txBox="1"/>
          <p:nvPr/>
        </p:nvSpPr>
        <p:spPr>
          <a:xfrm>
            <a:off x="5023714" y="1624633"/>
            <a:ext cx="220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Multiply it by 8</a:t>
            </a:r>
            <a:endParaRPr lang="en-A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D3CEB1-00DF-7E73-6FAA-727C331460E3}"/>
              </a:ext>
            </a:extLst>
          </p:cNvPr>
          <p:cNvSpPr txBox="1"/>
          <p:nvPr/>
        </p:nvSpPr>
        <p:spPr>
          <a:xfrm>
            <a:off x="5023713" y="2157133"/>
            <a:ext cx="258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result is 104</a:t>
            </a:r>
            <a:endParaRPr lang="en-AU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D1753C-E8D5-1348-8FEA-A74C28B68EC2}"/>
              </a:ext>
            </a:extLst>
          </p:cNvPr>
          <p:cNvSpPr txBox="1"/>
          <p:nvPr/>
        </p:nvSpPr>
        <p:spPr>
          <a:xfrm>
            <a:off x="5268554" y="3457797"/>
            <a:ext cx="3471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8</a:t>
            </a: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 x     = 104</a:t>
            </a:r>
            <a:endParaRPr lang="en-AU" sz="4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820550-21E3-BD0E-CCEE-648C0215BD87}"/>
              </a:ext>
            </a:extLst>
          </p:cNvPr>
          <p:cNvSpPr txBox="1"/>
          <p:nvPr/>
        </p:nvSpPr>
        <p:spPr>
          <a:xfrm>
            <a:off x="5023713" y="2729506"/>
            <a:ext cx="3388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What is the number?</a:t>
            </a:r>
            <a:endParaRPr lang="en-AU" sz="2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7FA2FD-1EF0-B09D-F7C3-EE7BD66D1C1A}"/>
              </a:ext>
            </a:extLst>
          </p:cNvPr>
          <p:cNvSpPr txBox="1"/>
          <p:nvPr/>
        </p:nvSpPr>
        <p:spPr>
          <a:xfrm>
            <a:off x="6214905" y="3507765"/>
            <a:ext cx="9495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sym typeface="Arial"/>
              </a:rPr>
              <a:t>13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6690840-30D1-862A-60D0-7264AF55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216" y="1055717"/>
            <a:ext cx="715385" cy="36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69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" grpId="0"/>
      <p:bldP spid="2" grpId="0" animBg="1"/>
      <p:bldP spid="4" grpId="0"/>
      <p:bldP spid="15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903942" y="1260436"/>
          <a:ext cx="3582060" cy="3249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85556">
                  <a:extLst>
                    <a:ext uri="{9D8B030D-6E8A-4147-A177-3AD203B41FA5}">
                      <a16:colId xmlns:a16="http://schemas.microsoft.com/office/drawing/2014/main" val="1580405407"/>
                    </a:ext>
                  </a:extLst>
                </a:gridCol>
                <a:gridCol w="1198252">
                  <a:extLst>
                    <a:ext uri="{9D8B030D-6E8A-4147-A177-3AD203B41FA5}">
                      <a16:colId xmlns:a16="http://schemas.microsoft.com/office/drawing/2014/main" val="3935478343"/>
                    </a:ext>
                  </a:extLst>
                </a:gridCol>
                <a:gridCol w="1198252">
                  <a:extLst>
                    <a:ext uri="{9D8B030D-6E8A-4147-A177-3AD203B41FA5}">
                      <a16:colId xmlns:a16="http://schemas.microsoft.com/office/drawing/2014/main" val="2284508289"/>
                    </a:ext>
                  </a:extLst>
                </a:gridCol>
              </a:tblGrid>
              <a:tr h="324955">
                <a:tc>
                  <a:txBody>
                    <a:bodyPr/>
                    <a:lstStyle/>
                    <a:p>
                      <a:endParaRPr lang="en-SG" sz="1100"/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sz="1100"/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sz="1100"/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829981"/>
                  </a:ext>
                </a:extLst>
              </a:tr>
            </a:tbl>
          </a:graphicData>
        </a:graphic>
      </p:graphicFrame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4853488" y="1996351"/>
            <a:ext cx="115624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25543" y="1278206"/>
            <a:ext cx="12448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/>
              <a:t>Wooden marbles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48236" y="2089002"/>
            <a:ext cx="1239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/>
              <a:t>Glass marbles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0AE48B-823A-4807-BB61-4BEA8067F8C8}"/>
              </a:ext>
            </a:extLst>
          </p:cNvPr>
          <p:cNvSpPr txBox="1"/>
          <p:nvPr/>
        </p:nvSpPr>
        <p:spPr>
          <a:xfrm>
            <a:off x="3594788" y="2895549"/>
            <a:ext cx="13459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/>
              <a:t>Metal marbles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69B0D87-6D9A-4BA9-A808-BF71206264CD}"/>
              </a:ext>
            </a:extLst>
          </p:cNvPr>
          <p:cNvGraphicFramePr>
            <a:graphicFrameLocks noGrp="1"/>
          </p:cNvGraphicFramePr>
          <p:nvPr/>
        </p:nvGraphicFramePr>
        <p:xfrm>
          <a:off x="4887123" y="2110698"/>
          <a:ext cx="1156246" cy="3249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78123">
                  <a:extLst>
                    <a:ext uri="{9D8B030D-6E8A-4147-A177-3AD203B41FA5}">
                      <a16:colId xmlns:a16="http://schemas.microsoft.com/office/drawing/2014/main" val="1580405407"/>
                    </a:ext>
                  </a:extLst>
                </a:gridCol>
                <a:gridCol w="578123">
                  <a:extLst>
                    <a:ext uri="{9D8B030D-6E8A-4147-A177-3AD203B41FA5}">
                      <a16:colId xmlns:a16="http://schemas.microsoft.com/office/drawing/2014/main" val="822326414"/>
                    </a:ext>
                  </a:extLst>
                </a:gridCol>
              </a:tblGrid>
              <a:tr h="324955">
                <a:tc>
                  <a:txBody>
                    <a:bodyPr/>
                    <a:lstStyle/>
                    <a:p>
                      <a:pPr algn="ctr"/>
                      <a:endParaRPr lang="en-SG" sz="80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sz="80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829981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77D858A5-6688-4090-BCA4-3D148110906F}"/>
              </a:ext>
            </a:extLst>
          </p:cNvPr>
          <p:cNvGraphicFramePr>
            <a:graphicFrameLocks noGrp="1"/>
          </p:cNvGraphicFramePr>
          <p:nvPr/>
        </p:nvGraphicFramePr>
        <p:xfrm>
          <a:off x="4892446" y="2902422"/>
          <a:ext cx="572396" cy="32494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72396">
                  <a:extLst>
                    <a:ext uri="{9D8B030D-6E8A-4147-A177-3AD203B41FA5}">
                      <a16:colId xmlns:a16="http://schemas.microsoft.com/office/drawing/2014/main" val="1580405407"/>
                    </a:ext>
                  </a:extLst>
                </a:gridCol>
              </a:tblGrid>
              <a:tr h="324949">
                <a:tc>
                  <a:txBody>
                    <a:bodyPr/>
                    <a:lstStyle/>
                    <a:p>
                      <a:pPr algn="ctr"/>
                      <a:endParaRPr lang="en-SG" sz="80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829981"/>
                  </a:ext>
                </a:extLst>
              </a:tr>
            </a:tbl>
          </a:graphicData>
        </a:graphic>
      </p:graphicFrame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6116FC-41E3-481F-8408-05EAB9E9AD40}"/>
              </a:ext>
            </a:extLst>
          </p:cNvPr>
          <p:cNvCxnSpPr>
            <a:cxnSpLocks/>
          </p:cNvCxnSpPr>
          <p:nvPr/>
        </p:nvCxnSpPr>
        <p:spPr>
          <a:xfrm>
            <a:off x="4887244" y="1158154"/>
            <a:ext cx="359876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6BA3D79-FE1C-40D2-94AC-402204493E7D}"/>
              </a:ext>
            </a:extLst>
          </p:cNvPr>
          <p:cNvCxnSpPr>
            <a:cxnSpLocks/>
          </p:cNvCxnSpPr>
          <p:nvPr/>
        </p:nvCxnSpPr>
        <p:spPr>
          <a:xfrm>
            <a:off x="4872249" y="2773829"/>
            <a:ext cx="6127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93CC3E6-228A-49F1-81F3-579F19C6F1D9}"/>
              </a:ext>
            </a:extLst>
          </p:cNvPr>
          <p:cNvSpPr txBox="1"/>
          <p:nvPr/>
        </p:nvSpPr>
        <p:spPr>
          <a:xfrm>
            <a:off x="3224617" y="3771441"/>
            <a:ext cx="2785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/>
              <a:t>Glass marbles</a:t>
            </a:r>
          </a:p>
          <a:p>
            <a:r>
              <a:rPr lang="en-AU" dirty="0"/>
              <a:t>10 x 2 = 20 </a:t>
            </a:r>
            <a:endParaRPr lang="en-AU" dirty="0">
              <a:sym typeface="Symbol" panose="05050102010706020507" pitchFamily="18" charset="2"/>
            </a:endParaRPr>
          </a:p>
          <a:p>
            <a:endParaRPr lang="en-AU" dirty="0">
              <a:sym typeface="Symbol" panose="05050102010706020507" pitchFamily="18" charset="2"/>
            </a:endParaRPr>
          </a:p>
          <a:p>
            <a:r>
              <a:rPr lang="en-AU" b="1" dirty="0">
                <a:sym typeface="Symbol" panose="05050102010706020507" pitchFamily="18" charset="2"/>
              </a:rPr>
              <a:t>There are 20 glass marbles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803174-9495-466A-8F21-042F4543188A}"/>
              </a:ext>
            </a:extLst>
          </p:cNvPr>
          <p:cNvSpPr txBox="1"/>
          <p:nvPr/>
        </p:nvSpPr>
        <p:spPr>
          <a:xfrm>
            <a:off x="5041497" y="1703079"/>
            <a:ext cx="846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/>
              <a:t>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C18BAC-E372-4069-93E0-2C89F171CB91}"/>
              </a:ext>
            </a:extLst>
          </p:cNvPr>
          <p:cNvSpPr txBox="1"/>
          <p:nvPr/>
        </p:nvSpPr>
        <p:spPr>
          <a:xfrm>
            <a:off x="4755299" y="2529183"/>
            <a:ext cx="846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/>
              <a:t>10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156E52-1424-E9C2-67A8-5CA40A5AFB16}"/>
              </a:ext>
            </a:extLst>
          </p:cNvPr>
          <p:cNvSpPr txBox="1">
            <a:spLocks/>
          </p:cNvSpPr>
          <p:nvPr/>
        </p:nvSpPr>
        <p:spPr>
          <a:xfrm>
            <a:off x="304735" y="798811"/>
            <a:ext cx="3285016" cy="108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 eaLnBrk="1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 eaLnBrk="1" hangingPunct="1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AU" sz="1600" b="0" i="0" dirty="0">
                <a:solidFill>
                  <a:schemeClr val="tx1"/>
                </a:solidFill>
                <a:effectLst/>
                <a:latin typeface="+mn-lt"/>
              </a:rPr>
              <a:t>Mario has 90 marbles.</a:t>
            </a:r>
          </a:p>
          <a:p>
            <a:pPr marL="0" indent="0">
              <a:buFont typeface="Arial"/>
              <a:buNone/>
            </a:pPr>
            <a:r>
              <a:rPr lang="en-AU" sz="1600" b="0" i="0" dirty="0">
                <a:solidFill>
                  <a:schemeClr val="tx1"/>
                </a:solidFill>
                <a:effectLst/>
                <a:latin typeface="+mn-lt"/>
              </a:rPr>
              <a:t>He has twice as many glass marbles as metal marbles and three times as many wooden marbles as glass marbles. </a:t>
            </a:r>
          </a:p>
          <a:p>
            <a:pPr marL="0" indent="0">
              <a:buFont typeface="Arial"/>
              <a:buNone/>
            </a:pPr>
            <a:endParaRPr lang="en-AU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indent="0">
              <a:buFont typeface="Arial"/>
              <a:buNone/>
            </a:pPr>
            <a:r>
              <a:rPr lang="en-AU" sz="1600" b="0" i="0" dirty="0">
                <a:solidFill>
                  <a:schemeClr val="tx1"/>
                </a:solidFill>
                <a:effectLst/>
                <a:latin typeface="+mn-lt"/>
              </a:rPr>
              <a:t>How many marbles of each type does he have?</a:t>
            </a:r>
            <a:endParaRPr lang="en-US" sz="15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8E30EB-EE83-8C66-B6BA-FB6571029E10}"/>
              </a:ext>
            </a:extLst>
          </p:cNvPr>
          <p:cNvSpPr txBox="1"/>
          <p:nvPr/>
        </p:nvSpPr>
        <p:spPr>
          <a:xfrm>
            <a:off x="304735" y="3779803"/>
            <a:ext cx="27958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1" u="sng" dirty="0"/>
              <a:t>Metal marbles</a:t>
            </a:r>
            <a:endParaRPr lang="en-AU" sz="1400" b="1" u="sng" dirty="0"/>
          </a:p>
          <a:p>
            <a:r>
              <a:rPr lang="en-AU" dirty="0"/>
              <a:t>90 ÷ 9 = 10</a:t>
            </a:r>
            <a:endParaRPr lang="en-AU" sz="1400" dirty="0"/>
          </a:p>
          <a:p>
            <a:endParaRPr lang="en-AU" sz="1400" dirty="0"/>
          </a:p>
          <a:p>
            <a:r>
              <a:rPr lang="en-AU" b="1" dirty="0"/>
              <a:t>There are 10 metal marbles </a:t>
            </a:r>
            <a:endParaRPr lang="en-AU" sz="1400" b="1" dirty="0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A7A4B4DB-F682-D002-319C-9F49A79F4DFB}"/>
              </a:ext>
            </a:extLst>
          </p:cNvPr>
          <p:cNvSpPr/>
          <p:nvPr/>
        </p:nvSpPr>
        <p:spPr>
          <a:xfrm>
            <a:off x="8561237" y="1275247"/>
            <a:ext cx="168093" cy="2178265"/>
          </a:xfrm>
          <a:prstGeom prst="rightBrac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sz="10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593886-46D1-37FF-81A1-1923CDDC9035}"/>
              </a:ext>
            </a:extLst>
          </p:cNvPr>
          <p:cNvSpPr txBox="1"/>
          <p:nvPr/>
        </p:nvSpPr>
        <p:spPr>
          <a:xfrm>
            <a:off x="8630889" y="2230348"/>
            <a:ext cx="5613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500"/>
              <a:t>90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21ADD15-93BB-54DE-1DCA-590EAB5E8D71}"/>
              </a:ext>
            </a:extLst>
          </p:cNvPr>
          <p:cNvSpPr txBox="1"/>
          <p:nvPr/>
        </p:nvSpPr>
        <p:spPr>
          <a:xfrm>
            <a:off x="6133722" y="3771440"/>
            <a:ext cx="2942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/>
              <a:t>Wooden marbles</a:t>
            </a:r>
          </a:p>
          <a:p>
            <a:r>
              <a:rPr lang="en-AU" dirty="0"/>
              <a:t>10 x 6 = 60 </a:t>
            </a:r>
            <a:endParaRPr lang="en-AU" dirty="0">
              <a:sym typeface="Symbol" panose="05050102010706020507" pitchFamily="18" charset="2"/>
            </a:endParaRPr>
          </a:p>
          <a:p>
            <a:endParaRPr lang="en-AU" dirty="0">
              <a:sym typeface="Symbol" panose="05050102010706020507" pitchFamily="18" charset="2"/>
            </a:endParaRPr>
          </a:p>
          <a:p>
            <a:r>
              <a:rPr lang="en-AU" b="1" dirty="0">
                <a:sym typeface="Symbol" panose="05050102010706020507" pitchFamily="18" charset="2"/>
              </a:rPr>
              <a:t>There are 60 wooden marbles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610A158-8F1F-246F-19A8-0C0763D659FD}"/>
              </a:ext>
            </a:extLst>
          </p:cNvPr>
          <p:cNvCxnSpPr/>
          <p:nvPr/>
        </p:nvCxnSpPr>
        <p:spPr>
          <a:xfrm flipV="1">
            <a:off x="5485039" y="1260436"/>
            <a:ext cx="0" cy="3249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20C71B-EAD5-2106-AF33-067FCC79BD61}"/>
              </a:ext>
            </a:extLst>
          </p:cNvPr>
          <p:cNvCxnSpPr/>
          <p:nvPr/>
        </p:nvCxnSpPr>
        <p:spPr>
          <a:xfrm flipV="1">
            <a:off x="6686624" y="1256619"/>
            <a:ext cx="0" cy="3249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8705735-7E5B-9EF6-D3ED-89789865A31C}"/>
              </a:ext>
            </a:extLst>
          </p:cNvPr>
          <p:cNvCxnSpPr/>
          <p:nvPr/>
        </p:nvCxnSpPr>
        <p:spPr>
          <a:xfrm flipV="1">
            <a:off x="7908700" y="1256618"/>
            <a:ext cx="0" cy="3249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DD2D310-4905-E189-44E1-0941B782F43F}"/>
              </a:ext>
            </a:extLst>
          </p:cNvPr>
          <p:cNvSpPr txBox="1"/>
          <p:nvPr/>
        </p:nvSpPr>
        <p:spPr>
          <a:xfrm>
            <a:off x="6263279" y="872674"/>
            <a:ext cx="8466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/>
              <a:t>60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556BF-771C-2BD3-31C7-4FEBBEE6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986" y="336273"/>
            <a:ext cx="7967476" cy="536400"/>
          </a:xfrm>
        </p:spPr>
        <p:txBody>
          <a:bodyPr/>
          <a:lstStyle/>
          <a:p>
            <a:r>
              <a:rPr lang="en-AU" sz="2400" b="1" dirty="0">
                <a:latin typeface="Arial" panose="020B0604020202020204" pitchFamily="34" charset="0"/>
              </a:rPr>
              <a:t>Use bar models to solve the problem</a:t>
            </a:r>
            <a:endParaRPr lang="en-AU" dirty="0"/>
          </a:p>
        </p:txBody>
      </p:sp>
      <p:pic>
        <p:nvPicPr>
          <p:cNvPr id="3" name="Google Shape;349;p5" descr="Icon&#10;&#10;Description automatically generated">
            <a:extLst>
              <a:ext uri="{FF2B5EF4-FFF2-40B4-BE49-F238E27FC236}">
                <a16:creationId xmlns:a16="http://schemas.microsoft.com/office/drawing/2014/main" id="{1B693268-1317-4F3F-EF02-918EB90BF5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0186" y="114192"/>
            <a:ext cx="674079" cy="6740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45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6" grpId="0"/>
      <p:bldP spid="5" grpId="0"/>
      <p:bldP spid="24" grpId="0"/>
      <p:bldP spid="27" grpId="0"/>
      <p:bldP spid="10" grpId="0"/>
      <p:bldP spid="9" grpId="0" animBg="1"/>
      <p:bldP spid="12" grpId="0"/>
      <p:bldP spid="31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314890" y="1915649"/>
            <a:ext cx="3327510" cy="256881"/>
            <a:chOff x="4173619" y="3145994"/>
            <a:chExt cx="6186439" cy="342507"/>
          </a:xfrm>
        </p:grpSpPr>
        <p:cxnSp>
          <p:nvCxnSpPr>
            <p:cNvPr id="26" name="Straight Arrow Connector 25"/>
            <p:cNvCxnSpPr>
              <a:cxnSpLocks/>
            </p:cNvCxnSpPr>
            <p:nvPr/>
          </p:nvCxnSpPr>
          <p:spPr>
            <a:xfrm>
              <a:off x="4173619" y="3488501"/>
              <a:ext cx="6186439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87429" y="3145994"/>
              <a:ext cx="4499455" cy="328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SG" sz="1000">
                  <a:latin typeface="+mn-lt"/>
                  <a:cs typeface="Arial" panose="020B0604020202020204" pitchFamily="34" charset="0"/>
                </a:rPr>
                <a:t>Remaining money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019578" y="2869967"/>
            <a:ext cx="7774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>
                <a:latin typeface="+mn-lt"/>
                <a:cs typeface="Arial" panose="020B0604020202020204" pitchFamily="34" charset="0"/>
              </a:rPr>
              <a:t>savings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76517" y="2869967"/>
            <a:ext cx="7774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>
                <a:latin typeface="+mn-lt"/>
                <a:cs typeface="Arial" panose="020B0604020202020204" pitchFamily="34" charset="0"/>
              </a:rPr>
              <a:t>petrol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32058" y="3204323"/>
            <a:ext cx="5095295" cy="253916"/>
            <a:chOff x="1406146" y="3709602"/>
            <a:chExt cx="6772116" cy="338554"/>
          </a:xfrm>
        </p:grpSpPr>
        <p:cxnSp>
          <p:nvCxnSpPr>
            <p:cNvPr id="43" name="Straight Arrow Connector 42"/>
            <p:cNvCxnSpPr>
              <a:cxnSpLocks/>
            </p:cNvCxnSpPr>
            <p:nvPr/>
          </p:nvCxnSpPr>
          <p:spPr>
            <a:xfrm>
              <a:off x="1406146" y="3733014"/>
              <a:ext cx="6772116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2713135" y="3709602"/>
              <a:ext cx="38896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SG" sz="105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Weekly salary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564117" y="2258689"/>
            <a:ext cx="5079087" cy="41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05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473" y="2303718"/>
            <a:ext cx="1329643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err="1"/>
              <a:t>Thiep’s</a:t>
            </a:r>
            <a:r>
              <a:rPr lang="en-SG" sz="1200"/>
              <a:t> salary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3313" y="2251312"/>
            <a:ext cx="1751576" cy="413657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SG" sz="1050">
                <a:latin typeface="+mn-lt"/>
              </a:rPr>
              <a:t>$300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88803" y="154948"/>
            <a:ext cx="6788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>
                <a:latin typeface="Arial" panose="020B0604020202020204" pitchFamily="34" charset="0"/>
              </a:rPr>
              <a:t>Use bar models to solve the problem</a:t>
            </a:r>
            <a:endParaRPr lang="en-SG" sz="2400" b="1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25B35D06-EA5B-49E8-B9EB-93FFED66DBF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314889" y="2249071"/>
              <a:ext cx="3327510" cy="4232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09170">
                      <a:extLst>
                        <a:ext uri="{9D8B030D-6E8A-4147-A177-3AD203B41FA5}">
                          <a16:colId xmlns:a16="http://schemas.microsoft.com/office/drawing/2014/main" val="147871056"/>
                        </a:ext>
                      </a:extLst>
                    </a:gridCol>
                    <a:gridCol w="1109170">
                      <a:extLst>
                        <a:ext uri="{9D8B030D-6E8A-4147-A177-3AD203B41FA5}">
                          <a16:colId xmlns:a16="http://schemas.microsoft.com/office/drawing/2014/main" val="556746822"/>
                        </a:ext>
                      </a:extLst>
                    </a:gridCol>
                    <a:gridCol w="1109170">
                      <a:extLst>
                        <a:ext uri="{9D8B030D-6E8A-4147-A177-3AD203B41FA5}">
                          <a16:colId xmlns:a16="http://schemas.microsoft.com/office/drawing/2014/main" val="482934102"/>
                        </a:ext>
                      </a:extLst>
                    </a:gridCol>
                  </a:tblGrid>
                  <a:tr h="423276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SG" sz="105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AU" sz="1050" b="0" i="0" smtClean="0"/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AU" sz="1050" b="0" i="0" smtClean="0"/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SG" sz="1050" b="0" i="0" u="none" strike="noStrike" cap="none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  <a:sym typeface="Arial"/>
                          </a:endParaRPr>
                        </a:p>
                      </a:txBody>
                      <a:tcPr marL="68580" marR="68580" marT="34290" marB="3429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SG" sz="105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AU" sz="1050" b="0" i="0" smtClean="0"/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AU" sz="1050" b="0" i="0" smtClean="0"/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SG" sz="1050" b="0" i="0" u="none" strike="noStrike" cap="none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  <a:sym typeface="Arial"/>
                          </a:endParaRPr>
                        </a:p>
                      </a:txBody>
                      <a:tcPr marL="68580" marR="68580" marT="34290" marB="3429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SG" sz="105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AU" sz="1050" b="0" i="0" smtClean="0"/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AU" sz="1050" b="0" i="0" smtClean="0"/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SG" sz="1050" b="0" i="0" u="none" strike="noStrike" cap="none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  <a:sym typeface="Arial"/>
                          </a:endParaRPr>
                        </a:p>
                      </a:txBody>
                      <a:tcPr marL="68580" marR="68580" marT="34290" marB="34290" anchor="ctr">
                        <a:solidFill>
                          <a:schemeClr val="accent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86118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25B35D06-EA5B-49E8-B9EB-93FFED66DB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1595556"/>
                  </p:ext>
                </p:extLst>
              </p:nvPr>
            </p:nvGraphicFramePr>
            <p:xfrm>
              <a:off x="3314889" y="2249071"/>
              <a:ext cx="3327510" cy="4232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09170">
                      <a:extLst>
                        <a:ext uri="{9D8B030D-6E8A-4147-A177-3AD203B41FA5}">
                          <a16:colId xmlns:a16="http://schemas.microsoft.com/office/drawing/2014/main" val="147871056"/>
                        </a:ext>
                      </a:extLst>
                    </a:gridCol>
                    <a:gridCol w="1109170">
                      <a:extLst>
                        <a:ext uri="{9D8B030D-6E8A-4147-A177-3AD203B41FA5}">
                          <a16:colId xmlns:a16="http://schemas.microsoft.com/office/drawing/2014/main" val="556746822"/>
                        </a:ext>
                      </a:extLst>
                    </a:gridCol>
                    <a:gridCol w="1109170">
                      <a:extLst>
                        <a:ext uri="{9D8B030D-6E8A-4147-A177-3AD203B41FA5}">
                          <a16:colId xmlns:a16="http://schemas.microsoft.com/office/drawing/2014/main" val="482934102"/>
                        </a:ext>
                      </a:extLst>
                    </a:gridCol>
                  </a:tblGrid>
                  <a:tr h="4232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549" t="-1408" r="-201648" b="-2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00000" t="-1408" r="-100546" b="-28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201099" t="-1408" r="-1099" b="-28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86118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E9AC40-0180-C505-FA01-5C54BAEECA05}"/>
                  </a:ext>
                </a:extLst>
              </p:cNvPr>
              <p:cNvSpPr txBox="1"/>
              <p:nvPr/>
            </p:nvSpPr>
            <p:spPr>
              <a:xfrm>
                <a:off x="7513203" y="2217821"/>
                <a:ext cx="1759935" cy="501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SG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AU" sz="1600" b="1" i="0" smtClean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AU" sz="1600" b="1" i="0" smtClean="0"/>
                          <m:t>3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b="1" dirty="0"/>
                  <a:t>is $120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E9AC40-0180-C505-FA01-5C54BAEEC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203" y="2217821"/>
                <a:ext cx="1759935" cy="501484"/>
              </a:xfrm>
              <a:prstGeom prst="rect">
                <a:avLst/>
              </a:prstGeom>
              <a:blipFill>
                <a:blip r:embed="rId4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FB63556C-AECD-5B0F-FCC5-70A4FCB15AA8}"/>
              </a:ext>
            </a:extLst>
          </p:cNvPr>
          <p:cNvSpPr txBox="1"/>
          <p:nvPr/>
        </p:nvSpPr>
        <p:spPr>
          <a:xfrm>
            <a:off x="373330" y="3897760"/>
            <a:ext cx="2807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Value of Remaining money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0D4B81-8E16-C9F8-858B-FB5E2B448D00}"/>
              </a:ext>
            </a:extLst>
          </p:cNvPr>
          <p:cNvSpPr txBox="1"/>
          <p:nvPr/>
        </p:nvSpPr>
        <p:spPr>
          <a:xfrm>
            <a:off x="3308997" y="3901182"/>
            <a:ext cx="1704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+mn-lt"/>
              </a:rPr>
              <a:t>120 x 3 = 360</a:t>
            </a:r>
            <a:endParaRPr lang="en-AU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DA0448-C5D8-55C3-63BD-57DFB8682075}"/>
              </a:ext>
            </a:extLst>
          </p:cNvPr>
          <p:cNvSpPr txBox="1"/>
          <p:nvPr/>
        </p:nvSpPr>
        <p:spPr>
          <a:xfrm>
            <a:off x="373330" y="4312870"/>
            <a:ext cx="2056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Total weekly salary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C9EA2C-9EAD-0C89-1F49-A472E2CED069}"/>
              </a:ext>
            </a:extLst>
          </p:cNvPr>
          <p:cNvSpPr txBox="1"/>
          <p:nvPr/>
        </p:nvSpPr>
        <p:spPr>
          <a:xfrm>
            <a:off x="2542589" y="4328258"/>
            <a:ext cx="2029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+mn-lt"/>
              </a:rPr>
              <a:t>300 + 360  = 660</a:t>
            </a:r>
            <a:endParaRPr lang="en-AU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A47825-2741-02A5-CFF3-36FCC5469CB9}"/>
              </a:ext>
            </a:extLst>
          </p:cNvPr>
          <p:cNvSpPr txBox="1"/>
          <p:nvPr/>
        </p:nvSpPr>
        <p:spPr>
          <a:xfrm>
            <a:off x="5457549" y="3847256"/>
            <a:ext cx="3327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err="1">
                <a:latin typeface="+mn-lt"/>
              </a:rPr>
              <a:t>Thiep’s</a:t>
            </a:r>
            <a:r>
              <a:rPr lang="en-AU" sz="1600" b="1" dirty="0">
                <a:latin typeface="+mn-lt"/>
              </a:rPr>
              <a:t> weekly salary is $660</a:t>
            </a:r>
            <a:endParaRPr lang="en-AU" sz="1600" b="1" dirty="0"/>
          </a:p>
        </p:txBody>
      </p:sp>
      <p:sp>
        <p:nvSpPr>
          <p:cNvPr id="33" name="Right Brace 32">
            <a:extLst>
              <a:ext uri="{FF2B5EF4-FFF2-40B4-BE49-F238E27FC236}">
                <a16:creationId xmlns:a16="http://schemas.microsoft.com/office/drawing/2014/main" id="{398308AE-AB34-AA7D-1AB6-B4D1D244D1AE}"/>
              </a:ext>
            </a:extLst>
          </p:cNvPr>
          <p:cNvSpPr/>
          <p:nvPr/>
        </p:nvSpPr>
        <p:spPr>
          <a:xfrm rot="5400000">
            <a:off x="3810611" y="2216700"/>
            <a:ext cx="120133" cy="111157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AAE0BEE-A8C0-1350-8FA6-402B780A8EF1}"/>
                  </a:ext>
                </a:extLst>
              </p:cNvPr>
              <p:cNvSpPr/>
              <p:nvPr/>
            </p:nvSpPr>
            <p:spPr>
              <a:xfrm>
                <a:off x="288799" y="664237"/>
                <a:ext cx="8634633" cy="994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+mn-lt"/>
                  </a:rPr>
                  <a:t>Thiep</a:t>
                </a:r>
                <a:r>
                  <a:rPr lang="en-US" sz="1600" dirty="0">
                    <a:latin typeface="+mn-lt"/>
                  </a:rPr>
                  <a:t> put $300 of his weekly salary into savings and spent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AU" sz="1600" b="0" i="0" smtClean="0">
                            <a:latin typeface="+mn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AU" sz="1600" b="0" i="0" smtClean="0">
                            <a:latin typeface="+mn-lt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600" dirty="0">
                    <a:latin typeface="+mn-lt"/>
                  </a:rPr>
                  <a:t> of the remaining salary on petrol.  He spent another $120 on food. The amount of money he had left was </a:t>
                </a:r>
                <a:r>
                  <a:rPr lang="en-AU" sz="1600" dirty="0">
                    <a:latin typeface="+mn-lt"/>
                  </a:rPr>
                  <a:t>the same </a:t>
                </a:r>
                <a:r>
                  <a:rPr lang="en-US" sz="1600" dirty="0">
                    <a:latin typeface="+mn-lt"/>
                  </a:rPr>
                  <a:t>amount he spent on petrol. How much was his weekly salary?</a:t>
                </a:r>
                <a:endParaRPr lang="en-SG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AAE0BEE-A8C0-1350-8FA6-402B780A8E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99" y="664237"/>
                <a:ext cx="8634633" cy="994055"/>
              </a:xfrm>
              <a:prstGeom prst="rect">
                <a:avLst/>
              </a:prstGeom>
              <a:blipFill>
                <a:blip r:embed="rId5"/>
                <a:stretch>
                  <a:fillRect l="-353" r="-1482" b="-736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486F9BB-E364-022C-0C21-895CC37FF4EA}"/>
              </a:ext>
            </a:extLst>
          </p:cNvPr>
          <p:cNvSpPr txBox="1"/>
          <p:nvPr/>
        </p:nvSpPr>
        <p:spPr>
          <a:xfrm>
            <a:off x="4429933" y="3214148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/>
              <a:t>$660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8EF8D-FF04-C2BC-E4D4-9F6DA44FA04A}"/>
              </a:ext>
            </a:extLst>
          </p:cNvPr>
          <p:cNvSpPr txBox="1"/>
          <p:nvPr/>
        </p:nvSpPr>
        <p:spPr>
          <a:xfrm>
            <a:off x="5429130" y="1903958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/>
              <a:t>$300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450EDB94-DFC0-BF89-B3CA-687E53F94451}"/>
              </a:ext>
            </a:extLst>
          </p:cNvPr>
          <p:cNvSpPr/>
          <p:nvPr/>
        </p:nvSpPr>
        <p:spPr>
          <a:xfrm rot="5400000">
            <a:off x="2395720" y="1905196"/>
            <a:ext cx="99167" cy="1727386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506C287A-98CF-5603-1725-6AC0D5033970}"/>
              </a:ext>
            </a:extLst>
          </p:cNvPr>
          <p:cNvSpPr/>
          <p:nvPr/>
        </p:nvSpPr>
        <p:spPr>
          <a:xfrm rot="5400000">
            <a:off x="6048702" y="2234341"/>
            <a:ext cx="113250" cy="1074143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DE374B-D633-CAEA-2E4A-3E15B6CE4522}"/>
              </a:ext>
            </a:extLst>
          </p:cNvPr>
          <p:cNvSpPr txBox="1"/>
          <p:nvPr/>
        </p:nvSpPr>
        <p:spPr>
          <a:xfrm>
            <a:off x="5607631" y="2854322"/>
            <a:ext cx="9324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>
                <a:latin typeface="+mn-lt"/>
                <a:cs typeface="Arial" panose="020B0604020202020204" pitchFamily="34" charset="0"/>
              </a:rPr>
              <a:t>Money left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A173BDF6-4078-B9D3-6086-9E6AB44CFDBD}"/>
              </a:ext>
            </a:extLst>
          </p:cNvPr>
          <p:cNvSpPr/>
          <p:nvPr/>
        </p:nvSpPr>
        <p:spPr>
          <a:xfrm rot="5400000">
            <a:off x="4949224" y="2204446"/>
            <a:ext cx="96271" cy="1122374"/>
          </a:xfrm>
          <a:prstGeom prst="rightBrace">
            <a:avLst>
              <a:gd name="adj1" fmla="val 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CFCF72-0AC7-2FD1-2183-65687CD592F3}"/>
              </a:ext>
            </a:extLst>
          </p:cNvPr>
          <p:cNvSpPr txBox="1"/>
          <p:nvPr/>
        </p:nvSpPr>
        <p:spPr>
          <a:xfrm>
            <a:off x="4525060" y="2860904"/>
            <a:ext cx="9324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50">
                <a:latin typeface="+mn-lt"/>
                <a:cs typeface="Arial" panose="020B0604020202020204" pitchFamily="34" charset="0"/>
              </a:rPr>
              <a:t>$120 food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22778B-5FBE-1547-E3A9-EF9DD378F288}"/>
              </a:ext>
            </a:extLst>
          </p:cNvPr>
          <p:cNvSpPr/>
          <p:nvPr/>
        </p:nvSpPr>
        <p:spPr>
          <a:xfrm>
            <a:off x="1183791" y="782537"/>
            <a:ext cx="2427315" cy="27359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45B384-91F4-6DF2-1576-4497F3231AA2}"/>
              </a:ext>
            </a:extLst>
          </p:cNvPr>
          <p:cNvSpPr/>
          <p:nvPr/>
        </p:nvSpPr>
        <p:spPr>
          <a:xfrm>
            <a:off x="5114777" y="744788"/>
            <a:ext cx="2845432" cy="34618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B182C1A-E40F-B28B-1148-42B0AE499565}"/>
              </a:ext>
            </a:extLst>
          </p:cNvPr>
          <p:cNvSpPr/>
          <p:nvPr/>
        </p:nvSpPr>
        <p:spPr>
          <a:xfrm>
            <a:off x="3683201" y="1101633"/>
            <a:ext cx="4676985" cy="27741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7DBEE33-1B19-E447-C80C-2F392B0CEE87}"/>
              </a:ext>
            </a:extLst>
          </p:cNvPr>
          <p:cNvSpPr/>
          <p:nvPr/>
        </p:nvSpPr>
        <p:spPr>
          <a:xfrm>
            <a:off x="650330" y="1111282"/>
            <a:ext cx="1861300" cy="25224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349;p5" descr="Icon&#10;&#10;Description automatically generated">
            <a:extLst>
              <a:ext uri="{FF2B5EF4-FFF2-40B4-BE49-F238E27FC236}">
                <a16:creationId xmlns:a16="http://schemas.microsoft.com/office/drawing/2014/main" id="{8E399636-8E2E-6EED-152D-5A94A316453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60186" y="114192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5BB3782-E0B6-A48D-5BC4-F2EC1AEBF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03" y="137585"/>
            <a:ext cx="682620" cy="32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9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9" grpId="0"/>
      <p:bldP spid="2" grpId="0" animBg="1"/>
      <p:bldP spid="8" grpId="0"/>
      <p:bldP spid="4" grpId="0" animBg="1"/>
      <p:bldP spid="16" grpId="0"/>
      <p:bldP spid="19" grpId="0"/>
      <p:bldP spid="20" grpId="0"/>
      <p:bldP spid="21" grpId="0"/>
      <p:bldP spid="22" grpId="0"/>
      <p:bldP spid="23" grpId="0"/>
      <p:bldP spid="33" grpId="0" animBg="1"/>
      <p:bldP spid="13" grpId="0"/>
      <p:bldP spid="9" grpId="0"/>
      <p:bldP spid="14" grpId="0" animBg="1"/>
      <p:bldP spid="17" grpId="0" animBg="1"/>
      <p:bldP spid="29" grpId="0"/>
      <p:bldP spid="30" grpId="0" animBg="1"/>
      <p:bldP spid="35" grpId="0"/>
      <p:bldP spid="37" grpId="0" animBg="1"/>
      <p:bldP spid="38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en-GB" dirty="0"/>
              <a:t>Convert the mixed numeral to an improper fraction</a:t>
            </a:r>
            <a:endParaRPr dirty="0"/>
          </a:p>
        </p:txBody>
      </p:sp>
      <p:pic>
        <p:nvPicPr>
          <p:cNvPr id="115" name="Google Shape;115;p3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0BA4C9-3A5E-5052-6378-12ADC23E53DD}"/>
                  </a:ext>
                </a:extLst>
              </p:cNvPr>
              <p:cNvSpPr txBox="1"/>
              <p:nvPr/>
            </p:nvSpPr>
            <p:spPr>
              <a:xfrm>
                <a:off x="2736256" y="1891430"/>
                <a:ext cx="1497205" cy="2631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6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11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AU" sz="6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AU" sz="60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  <a:sym typeface="Arial"/>
                          </a:rPr>
                          <m:t>1</m:t>
                        </m:r>
                      </m:num>
                      <m:den>
                        <m:eqArr>
                          <m:eqArrPr>
                            <m:ctrlP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</m:ctrlPr>
                          </m:eqArrPr>
                          <m:e>
                            <m: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  <m:t> 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kumimoji="0" lang="en-US" sz="60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Arial"/>
                              </a:rPr>
                              <m:t>3</m:t>
                            </m:r>
                          </m:e>
                        </m:eqArr>
                      </m:den>
                    </m:f>
                  </m:oMath>
                </a14:m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0BA4C9-3A5E-5052-6378-12ADC23E5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256" y="1891430"/>
                <a:ext cx="1497205" cy="2631554"/>
              </a:xfrm>
              <a:prstGeom prst="rect">
                <a:avLst/>
              </a:prstGeom>
              <a:blipFill>
                <a:blip r:embed="rId4"/>
                <a:stretch>
                  <a:fillRect l="-31020" r="-163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E665AA-1F6A-5684-07CC-1DC324063933}"/>
                  </a:ext>
                </a:extLst>
              </p:cNvPr>
              <p:cNvSpPr txBox="1"/>
              <p:nvPr/>
            </p:nvSpPr>
            <p:spPr>
              <a:xfrm>
                <a:off x="4686701" y="1891559"/>
                <a:ext cx="1069203" cy="2631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6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AU" sz="6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1F71B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60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1F71B7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  <a:sym typeface="Arial"/>
                          </a:rPr>
                          <m:t>34</m:t>
                        </m:r>
                      </m:num>
                      <m:den>
                        <m:eqArr>
                          <m:eqArrPr>
                            <m:ctrlP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F71B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</m:ctrlPr>
                          </m:eqArrPr>
                          <m:e>
                            <m: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F71B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  <m:t> 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kumimoji="0" lang="en-US" sz="60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F71B7"/>
                                </a:solidFill>
                                <a:effectLst/>
                                <a:uLnTx/>
                                <a:uFillTx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Arial"/>
                              </a:rPr>
                              <m:t>3</m:t>
                            </m:r>
                          </m:e>
                        </m:eqArr>
                      </m:den>
                    </m:f>
                  </m:oMath>
                </a14:m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E665AA-1F6A-5684-07CC-1DC324063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701" y="1891559"/>
                <a:ext cx="1069203" cy="2631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13D450-21D6-9B22-2F72-6684548D1A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11</a:t>
            </a:fld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228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Convert the improper fraction to a mixed numeral</a:t>
            </a:r>
          </a:p>
        </p:txBody>
      </p:sp>
      <p:pic>
        <p:nvPicPr>
          <p:cNvPr id="115" name="Google Shape;115;p3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0BA4C9-3A5E-5052-6378-12ADC23E53DD}"/>
                  </a:ext>
                </a:extLst>
              </p:cNvPr>
              <p:cNvSpPr txBox="1"/>
              <p:nvPr/>
            </p:nvSpPr>
            <p:spPr>
              <a:xfrm>
                <a:off x="5000991" y="1891428"/>
                <a:ext cx="1069203" cy="26186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6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F71B7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9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AU" sz="6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1F71B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60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1F71B7"/>
                            </a:solidFill>
                            <a:effectLst/>
                            <a:uLnTx/>
                            <a:uFillTx/>
                            <a:latin typeface="+mj-lt"/>
                            <a:cs typeface="Arial" panose="020B0604020202020204" pitchFamily="34" charset="0"/>
                            <a:sym typeface="Arial"/>
                          </a:rPr>
                          <m:t>2</m:t>
                        </m:r>
                      </m:num>
                      <m:den>
                        <m:eqArr>
                          <m:eqArrPr>
                            <m:ctrlP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F71B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</m:ctrlPr>
                          </m:eqArrPr>
                          <m:e>
                            <m: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F71B7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  <m:t> 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kumimoji="0" lang="en-AU" sz="60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F71B7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cs typeface="Arial" panose="020B0604020202020204" pitchFamily="34" charset="0"/>
                                <a:sym typeface="Arial"/>
                              </a:rPr>
                              <m:t>6</m:t>
                            </m:r>
                          </m:e>
                        </m:eqArr>
                      </m:den>
                    </m:f>
                  </m:oMath>
                </a14:m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1F71B7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1F71B7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20BA4C9-3A5E-5052-6378-12ADC23E5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991" y="1891428"/>
                <a:ext cx="1069203" cy="2618602"/>
              </a:xfrm>
              <a:prstGeom prst="rect">
                <a:avLst/>
              </a:prstGeom>
              <a:blipFill>
                <a:blip r:embed="rId4"/>
                <a:stretch>
                  <a:fillRect l="-42614" r="-227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E665AA-1F6A-5684-07CC-1DC324063933}"/>
                  </a:ext>
                </a:extLst>
              </p:cNvPr>
              <p:cNvSpPr txBox="1"/>
              <p:nvPr/>
            </p:nvSpPr>
            <p:spPr>
              <a:xfrm>
                <a:off x="2390069" y="1891427"/>
                <a:ext cx="1069203" cy="26373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6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AU" sz="6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60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  <a:sym typeface="Arial"/>
                          </a:rPr>
                          <m:t>56</m:t>
                        </m:r>
                      </m:num>
                      <m:den>
                        <m:eqArr>
                          <m:eqArrPr>
                            <m:ctrlP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</m:ctrlPr>
                          </m:eqArrPr>
                          <m:e>
                            <m:r>
                              <a:rPr kumimoji="0" lang="en-AU" sz="6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Arial"/>
                              </a:rPr>
                              <m:t> 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kumimoji="0" lang="en-US" sz="60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Arial"/>
                              </a:rPr>
                              <m:t>6</m:t>
                            </m:r>
                          </m:e>
                        </m:eqArr>
                      </m:den>
                    </m:f>
                  </m:oMath>
                </a14:m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AU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E665AA-1F6A-5684-07CC-1DC324063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069" y="1891427"/>
                <a:ext cx="1069203" cy="2637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F0C45D-8609-F280-EA03-025933ECD1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12</a:t>
            </a:fld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659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Calculate the perimeter of this rectangle and the cost to build it, if fencing costs $20 per metre</a:t>
            </a:r>
          </a:p>
        </p:txBody>
      </p:sp>
      <p:pic>
        <p:nvPicPr>
          <p:cNvPr id="115" name="Google Shape;115;p3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5243928" y="1767945"/>
            <a:ext cx="3443524" cy="1286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4m + 8m = 12m</a:t>
            </a:r>
            <a:b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GB" sz="3000" b="1" i="0" u="none" strike="noStrike" kern="0" cap="none" spc="0" normalizeH="0" baseline="0" noProof="0" dirty="0" err="1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12m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x 2 = 24m</a:t>
            </a: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en-GB" sz="3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287345-590A-31EA-79A1-721DC1E9F53E}"/>
              </a:ext>
            </a:extLst>
          </p:cNvPr>
          <p:cNvSpPr txBox="1"/>
          <p:nvPr/>
        </p:nvSpPr>
        <p:spPr>
          <a:xfrm>
            <a:off x="5385474" y="3157662"/>
            <a:ext cx="3478114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24m x $20 = $</a:t>
            </a:r>
            <a:r>
              <a:rPr lang="en-US" sz="3000" b="1" dirty="0">
                <a:solidFill>
                  <a:srgbClr val="1F71B7"/>
                </a:solidFill>
              </a:rPr>
              <a:t>48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0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43720C-2842-DEA1-09B7-BF3DE676485A}"/>
              </a:ext>
            </a:extLst>
          </p:cNvPr>
          <p:cNvSpPr/>
          <p:nvPr/>
        </p:nvSpPr>
        <p:spPr>
          <a:xfrm>
            <a:off x="343558" y="2095309"/>
            <a:ext cx="3600000" cy="144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4F85B1-136B-9745-6867-07EBC9FC8B37}"/>
              </a:ext>
            </a:extLst>
          </p:cNvPr>
          <p:cNvSpPr txBox="1"/>
          <p:nvPr/>
        </p:nvSpPr>
        <p:spPr>
          <a:xfrm>
            <a:off x="1643928" y="1541311"/>
            <a:ext cx="146602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000" dirty="0"/>
              <a:t>8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9740E-CFF3-7D7D-D34D-A34405B99CE5}"/>
              </a:ext>
            </a:extLst>
          </p:cNvPr>
          <p:cNvSpPr txBox="1"/>
          <p:nvPr/>
        </p:nvSpPr>
        <p:spPr>
          <a:xfrm>
            <a:off x="3987904" y="2608833"/>
            <a:ext cx="107330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000"/>
              <a:t>4 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645BF-8224-FBF6-4D67-BCDF8DD4FC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13</a:t>
            </a:fld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344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Calculate the missing side length of the rectangle</a:t>
            </a:r>
          </a:p>
        </p:txBody>
      </p:sp>
      <p:pic>
        <p:nvPicPr>
          <p:cNvPr id="115" name="Google Shape;115;p3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4360986" y="1833756"/>
            <a:ext cx="3322924" cy="84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>
              <a:lnSpc>
                <a:spcPct val="130000"/>
              </a:lnSpc>
              <a:spcBef>
                <a:spcPts val="300"/>
              </a:spcBef>
              <a:buSzPts val="1200"/>
              <a:defRPr/>
            </a:pPr>
            <a:r>
              <a:rPr kumimoji="0" lang="en-GB" sz="3000" b="1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Area =  </a:t>
            </a:r>
            <a:r>
              <a:rPr lang="en-GB" sz="3200" b="1">
                <a:solidFill>
                  <a:srgbClr val="1F71B7"/>
                </a:solidFill>
              </a:rPr>
              <a:t>40 cm</a:t>
            </a:r>
            <a:r>
              <a:rPr lang="en-GB" sz="3200" b="1" baseline="30000">
                <a:solidFill>
                  <a:srgbClr val="1F71B7"/>
                </a:solidFill>
              </a:rPr>
              <a:t>2</a:t>
            </a:r>
            <a:endParaRPr lang="en-GB" sz="3200" b="1">
              <a:solidFill>
                <a:srgbClr val="1F71B7"/>
              </a:solidFill>
            </a:endParaRP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en-GB" sz="3000" b="1" i="0" u="none" strike="noStrike" kern="0" cap="none" spc="0" normalizeH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en-GB" sz="3000" b="1" baseline="0">
                <a:solidFill>
                  <a:srgbClr val="1F71B7"/>
                </a:solidFill>
              </a:rPr>
              <a:t>	 </a:t>
            </a:r>
            <a:endParaRPr kumimoji="0" lang="en-GB" sz="3000" b="1" i="0" u="none" strike="noStrike" kern="0" cap="none" spc="0" normalizeH="0" baseline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187CD9-0C83-E320-9B0E-C60D50AB698A}"/>
              </a:ext>
            </a:extLst>
          </p:cNvPr>
          <p:cNvSpPr/>
          <p:nvPr/>
        </p:nvSpPr>
        <p:spPr>
          <a:xfrm>
            <a:off x="455414" y="2210098"/>
            <a:ext cx="3696890" cy="1232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EDC043-F266-395F-9719-A2EF70695631}"/>
              </a:ext>
            </a:extLst>
          </p:cNvPr>
          <p:cNvSpPr/>
          <p:nvPr/>
        </p:nvSpPr>
        <p:spPr>
          <a:xfrm>
            <a:off x="589359" y="2102941"/>
            <a:ext cx="2830710" cy="127694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BA4807-3292-5973-9199-304E18D5D749}"/>
              </a:ext>
            </a:extLst>
          </p:cNvPr>
          <p:cNvSpPr txBox="1"/>
          <p:nvPr/>
        </p:nvSpPr>
        <p:spPr>
          <a:xfrm>
            <a:off x="1606227" y="1556756"/>
            <a:ext cx="124569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000" dirty="0"/>
              <a:t>?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33A083-A94D-600E-BD9E-AFC323D9CDAF}"/>
              </a:ext>
            </a:extLst>
          </p:cNvPr>
          <p:cNvSpPr txBox="1"/>
          <p:nvPr/>
        </p:nvSpPr>
        <p:spPr>
          <a:xfrm>
            <a:off x="3529458" y="2406685"/>
            <a:ext cx="124569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000" dirty="0"/>
              <a:t>10 cm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5A9EE-3CD3-7D73-F78F-E3215A81B4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14</a:t>
            </a:fld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17;p3">
            <a:extLst>
              <a:ext uri="{FF2B5EF4-FFF2-40B4-BE49-F238E27FC236}">
                <a16:creationId xmlns:a16="http://schemas.microsoft.com/office/drawing/2014/main" id="{1334A7D9-C39F-0AD9-24B9-5049C5FF3C66}"/>
              </a:ext>
            </a:extLst>
          </p:cNvPr>
          <p:cNvSpPr txBox="1"/>
          <p:nvPr/>
        </p:nvSpPr>
        <p:spPr>
          <a:xfrm>
            <a:off x="4775149" y="2567104"/>
            <a:ext cx="4242971" cy="84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40 = 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?</a:t>
            </a:r>
            <a:r>
              <a:rPr kumimoji="0" lang="en-GB" sz="3000" b="1" i="0" u="none" strike="noStrike" kern="0" cap="none" spc="0" normalizeH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x 10</a:t>
            </a: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en-GB" sz="3000" b="1" baseline="0" dirty="0">
                <a:solidFill>
                  <a:srgbClr val="1F71B7"/>
                </a:solidFill>
              </a:rPr>
              <a:t>	 </a:t>
            </a:r>
            <a:endParaRPr kumimoji="0" lang="en-GB" sz="3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2741AF-B6BC-0E82-D850-62158EEBAA3E}"/>
              </a:ext>
            </a:extLst>
          </p:cNvPr>
          <p:cNvSpPr txBox="1"/>
          <p:nvPr/>
        </p:nvSpPr>
        <p:spPr>
          <a:xfrm>
            <a:off x="5105993" y="3390172"/>
            <a:ext cx="27053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?</a:t>
            </a: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 4 cm</a:t>
            </a:r>
            <a:endParaRPr lang="en-AU" sz="3000" dirty="0"/>
          </a:p>
        </p:txBody>
      </p:sp>
    </p:spTree>
    <p:extLst>
      <p:ext uri="{BB962C8B-B14F-4D97-AF65-F5344CB8AC3E}">
        <p14:creationId xmlns:p14="http://schemas.microsoft.com/office/powerpoint/2010/main" val="258030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Calculate the cost of covering this area</a:t>
            </a:r>
          </a:p>
        </p:txBody>
      </p:sp>
      <p:pic>
        <p:nvPicPr>
          <p:cNvPr id="115" name="Google Shape;115;p3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5164483" y="1233303"/>
            <a:ext cx="1605027" cy="6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Area =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287345-590A-31EA-79A1-721DC1E9F53E}"/>
              </a:ext>
            </a:extLst>
          </p:cNvPr>
          <p:cNvSpPr txBox="1"/>
          <p:nvPr/>
        </p:nvSpPr>
        <p:spPr>
          <a:xfrm>
            <a:off x="5300650" y="2858105"/>
            <a:ext cx="146886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en-GB" sz="3000" b="1">
                <a:solidFill>
                  <a:srgbClr val="1F71B7"/>
                </a:solidFill>
              </a:rPr>
              <a:t>Cost =</a:t>
            </a:r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43720C-2842-DEA1-09B7-BF3DE676485A}"/>
              </a:ext>
            </a:extLst>
          </p:cNvPr>
          <p:cNvSpPr/>
          <p:nvPr/>
        </p:nvSpPr>
        <p:spPr>
          <a:xfrm>
            <a:off x="441119" y="1565937"/>
            <a:ext cx="3240000" cy="180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4F85B1-136B-9745-6867-07EBC9FC8B37}"/>
              </a:ext>
            </a:extLst>
          </p:cNvPr>
          <p:cNvSpPr txBox="1"/>
          <p:nvPr/>
        </p:nvSpPr>
        <p:spPr>
          <a:xfrm>
            <a:off x="1708728" y="941948"/>
            <a:ext cx="146602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000" dirty="0"/>
              <a:t>3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9740E-CFF3-7D7D-D34D-A34405B99CE5}"/>
              </a:ext>
            </a:extLst>
          </p:cNvPr>
          <p:cNvSpPr txBox="1"/>
          <p:nvPr/>
        </p:nvSpPr>
        <p:spPr>
          <a:xfrm>
            <a:off x="3735905" y="2025311"/>
            <a:ext cx="97485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 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BBF9D-753B-E9F6-37E7-6B0DFBD0BD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15</a:t>
            </a:fld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17;p3">
            <a:extLst>
              <a:ext uri="{FF2B5EF4-FFF2-40B4-BE49-F238E27FC236}">
                <a16:creationId xmlns:a16="http://schemas.microsoft.com/office/drawing/2014/main" id="{17528544-8921-15BE-F4C3-2754E32DEBC9}"/>
              </a:ext>
            </a:extLst>
          </p:cNvPr>
          <p:cNvSpPr txBox="1"/>
          <p:nvPr/>
        </p:nvSpPr>
        <p:spPr>
          <a:xfrm>
            <a:off x="763231" y="3617815"/>
            <a:ext cx="2917888" cy="665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Arial"/>
              </a:rPr>
              <a:t>Cost =</a:t>
            </a:r>
            <a:r>
              <a:rPr kumimoji="0" lang="en-GB" sz="24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Arial"/>
              </a:rPr>
              <a:t> $9 per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Arial"/>
              </a:rPr>
              <a:t>m</a:t>
            </a:r>
            <a:r>
              <a:rPr kumimoji="0" lang="en-GB" sz="2400" b="1" i="0" u="none" strike="noStrike" kern="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Arial"/>
              </a:rPr>
              <a:t>2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Arial"/>
            </a:endParaRP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8" name="Google Shape;117;p3">
            <a:extLst>
              <a:ext uri="{FF2B5EF4-FFF2-40B4-BE49-F238E27FC236}">
                <a16:creationId xmlns:a16="http://schemas.microsoft.com/office/drawing/2014/main" id="{2502CE66-4163-46A8-AC99-B7E052CE8B68}"/>
              </a:ext>
            </a:extLst>
          </p:cNvPr>
          <p:cNvSpPr txBox="1"/>
          <p:nvPr/>
        </p:nvSpPr>
        <p:spPr>
          <a:xfrm>
            <a:off x="6559845" y="1233303"/>
            <a:ext cx="1278923" cy="617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 x </a:t>
            </a:r>
            <a:r>
              <a:rPr lang="en-GB" sz="3000" b="1" noProof="0" dirty="0">
                <a:solidFill>
                  <a:srgbClr val="1F71B7"/>
                </a:solidFill>
              </a:rPr>
              <a:t>2</a:t>
            </a:r>
            <a:endParaRPr kumimoji="0" lang="en-GB" sz="3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en-GB" sz="3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17;p3">
            <a:extLst>
              <a:ext uri="{FF2B5EF4-FFF2-40B4-BE49-F238E27FC236}">
                <a16:creationId xmlns:a16="http://schemas.microsoft.com/office/drawing/2014/main" id="{444ECA02-BC96-2146-95A3-63D84385382B}"/>
              </a:ext>
            </a:extLst>
          </p:cNvPr>
          <p:cNvSpPr txBox="1"/>
          <p:nvPr/>
        </p:nvSpPr>
        <p:spPr>
          <a:xfrm>
            <a:off x="6120870" y="1789062"/>
            <a:ext cx="464575" cy="6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= </a:t>
            </a:r>
          </a:p>
        </p:txBody>
      </p:sp>
      <p:sp>
        <p:nvSpPr>
          <p:cNvPr id="10" name="Google Shape;117;p3">
            <a:extLst>
              <a:ext uri="{FF2B5EF4-FFF2-40B4-BE49-F238E27FC236}">
                <a16:creationId xmlns:a16="http://schemas.microsoft.com/office/drawing/2014/main" id="{38249E8C-E2C5-3F06-8EC9-E27F2E4E3452}"/>
              </a:ext>
            </a:extLst>
          </p:cNvPr>
          <p:cNvSpPr txBox="1"/>
          <p:nvPr/>
        </p:nvSpPr>
        <p:spPr>
          <a:xfrm>
            <a:off x="6559845" y="1781640"/>
            <a:ext cx="1405168" cy="577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 m</a:t>
            </a:r>
            <a:r>
              <a:rPr kumimoji="0" lang="en-GB" sz="3000" b="1" i="0" u="none" strike="noStrike" kern="0" cap="none" spc="0" normalizeH="0" baseline="3000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lang="en-GB" sz="3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en-GB" sz="3000" b="1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591209-63F5-7DE1-10FC-C725FC51F0EF}"/>
              </a:ext>
            </a:extLst>
          </p:cNvPr>
          <p:cNvSpPr txBox="1"/>
          <p:nvPr/>
        </p:nvSpPr>
        <p:spPr>
          <a:xfrm>
            <a:off x="6649984" y="2858105"/>
            <a:ext cx="140516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en-GB" sz="3000" b="1" dirty="0">
                <a:solidFill>
                  <a:srgbClr val="1F71B7"/>
                </a:solidFill>
              </a:rPr>
              <a:t>6</a:t>
            </a:r>
            <a:r>
              <a:rPr lang="en-GB" sz="3000" b="1" baseline="30000" dirty="0">
                <a:solidFill>
                  <a:srgbClr val="1F71B7"/>
                </a:solidFill>
              </a:rPr>
              <a:t>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x 9 </a:t>
            </a:r>
          </a:p>
        </p:txBody>
      </p:sp>
      <p:sp>
        <p:nvSpPr>
          <p:cNvPr id="12" name="Google Shape;117;p3">
            <a:extLst>
              <a:ext uri="{FF2B5EF4-FFF2-40B4-BE49-F238E27FC236}">
                <a16:creationId xmlns:a16="http://schemas.microsoft.com/office/drawing/2014/main" id="{C5F9361F-6721-F39B-A86B-38E46FB05C6A}"/>
              </a:ext>
            </a:extLst>
          </p:cNvPr>
          <p:cNvSpPr txBox="1"/>
          <p:nvPr/>
        </p:nvSpPr>
        <p:spPr>
          <a:xfrm>
            <a:off x="6120870" y="3277256"/>
            <a:ext cx="464575" cy="6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2400" marR="0" lvl="0" indent="0" algn="l" defTabSz="914400" rtl="0" eaLnBrk="1" fontAlgn="auto" latinLnBrk="0" hangingPunct="1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E50B6C-C296-5C1A-5D4C-F963F1B2DFF2}"/>
              </a:ext>
            </a:extLst>
          </p:cNvPr>
          <p:cNvSpPr txBox="1"/>
          <p:nvPr/>
        </p:nvSpPr>
        <p:spPr>
          <a:xfrm>
            <a:off x="6649984" y="3412103"/>
            <a:ext cx="93974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en-GB" sz="3000" b="1" noProof="0" dirty="0">
                <a:solidFill>
                  <a:srgbClr val="1F71B7"/>
                </a:solidFill>
              </a:rPr>
              <a:t>$54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017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C19489-9F21-75E7-45BC-2FB299AFB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</p:spPr>
        <p:txBody>
          <a:bodyPr/>
          <a:lstStyle/>
          <a:p>
            <a:r>
              <a:rPr lang="en-AU"/>
              <a:t>Plot the coordinates and state the shape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B5A2A4-60FC-63D3-9E79-5D4A20F70FE9}"/>
              </a:ext>
            </a:extLst>
          </p:cNvPr>
          <p:cNvSpPr txBox="1"/>
          <p:nvPr/>
        </p:nvSpPr>
        <p:spPr>
          <a:xfrm>
            <a:off x="3829772" y="1630634"/>
            <a:ext cx="4734412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3200" b="0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sym typeface="Arial"/>
              </a:rPr>
              <a:t>(3, </a:t>
            </a:r>
            <a:r>
              <a:rPr lang="en-AU" sz="3200" dirty="0">
                <a:solidFill>
                  <a:srgbClr val="1F71B7"/>
                </a:solidFill>
              </a:rPr>
              <a:t>5</a:t>
            </a:r>
            <a:r>
              <a:rPr kumimoji="0" lang="en-AU" sz="3200" b="0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sym typeface="Arial"/>
              </a:rPr>
              <a:t>), (3, 9), (7,</a:t>
            </a:r>
            <a:r>
              <a:rPr kumimoji="0" lang="en-AU" sz="3200" b="0" i="0" u="none" strike="noStrike" kern="0" cap="none" spc="0" normalizeH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sym typeface="Arial"/>
              </a:rPr>
              <a:t> 9), (7, 5)</a:t>
            </a:r>
            <a:endParaRPr kumimoji="0" lang="en-AU" sz="3200" b="0" i="0" u="none" strike="noStrike" kern="0" cap="none" spc="0" normalizeH="0" baseline="0" noProof="0" dirty="0">
              <a:ln>
                <a:noFill/>
              </a:ln>
              <a:solidFill>
                <a:srgbClr val="1F71B7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7281F2-E38B-5361-687F-C3A5A9EBF8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Montserrat Medium"/>
                <a:sym typeface="Montserrat Medium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16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Montserrat Medium"/>
              <a:sym typeface="Montserrat Medium"/>
            </a:endParaRPr>
          </a:p>
        </p:txBody>
      </p:sp>
      <p:pic>
        <p:nvPicPr>
          <p:cNvPr id="4" name="Google Shape;107;p2" descr="Icon&#10;&#10;Description automatically generated">
            <a:extLst>
              <a:ext uri="{FF2B5EF4-FFF2-40B4-BE49-F238E27FC236}">
                <a16:creationId xmlns:a16="http://schemas.microsoft.com/office/drawing/2014/main" id="{6405142A-FA50-DD10-BC1D-15082DFCB7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873" y="107984"/>
            <a:ext cx="674079" cy="67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graph of x and y&#10;&#10;Description automatically generated with medium confidence">
            <a:extLst>
              <a:ext uri="{FF2B5EF4-FFF2-40B4-BE49-F238E27FC236}">
                <a16:creationId xmlns:a16="http://schemas.microsoft.com/office/drawing/2014/main" id="{D3A74F53-7AEC-7519-1CB4-DC0EDA6BA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71" y="1151246"/>
            <a:ext cx="3165150" cy="316515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E0F8771-D310-7866-B597-E56631A4B2EC}"/>
              </a:ext>
            </a:extLst>
          </p:cNvPr>
          <p:cNvSpPr/>
          <p:nvPr/>
        </p:nvSpPr>
        <p:spPr>
          <a:xfrm flipH="1">
            <a:off x="1521105" y="1982363"/>
            <a:ext cx="45722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2837AC-7336-696B-8FCD-1DC18D437A7C}"/>
              </a:ext>
            </a:extLst>
          </p:cNvPr>
          <p:cNvSpPr/>
          <p:nvPr/>
        </p:nvSpPr>
        <p:spPr>
          <a:xfrm flipH="1">
            <a:off x="2330478" y="2812610"/>
            <a:ext cx="45722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2CDEB4-FEF9-29D7-CBC5-44AB7C3B8AD6}"/>
              </a:ext>
            </a:extLst>
          </p:cNvPr>
          <p:cNvSpPr/>
          <p:nvPr/>
        </p:nvSpPr>
        <p:spPr>
          <a:xfrm flipH="1">
            <a:off x="1521105" y="2812610"/>
            <a:ext cx="45722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F016BEB-472C-8CBC-C393-02D544F507EE}"/>
              </a:ext>
            </a:extLst>
          </p:cNvPr>
          <p:cNvSpPr/>
          <p:nvPr/>
        </p:nvSpPr>
        <p:spPr>
          <a:xfrm flipH="1">
            <a:off x="2353479" y="1982363"/>
            <a:ext cx="45722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C365F5-21FB-5ED4-66B0-803232D064F4}"/>
              </a:ext>
            </a:extLst>
          </p:cNvPr>
          <p:cNvSpPr/>
          <p:nvPr/>
        </p:nvSpPr>
        <p:spPr>
          <a:xfrm>
            <a:off x="1551322" y="2005222"/>
            <a:ext cx="817663" cy="826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B951FD-E16A-7219-3F44-4A56CFBB13AF}"/>
              </a:ext>
            </a:extLst>
          </p:cNvPr>
          <p:cNvSpPr txBox="1"/>
          <p:nvPr/>
        </p:nvSpPr>
        <p:spPr>
          <a:xfrm>
            <a:off x="5044664" y="2950405"/>
            <a:ext cx="2304628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3200" b="0" i="0" u="none" strike="noStrike" kern="0" cap="none" spc="0" normalizeH="0" baseline="0" noProof="0" dirty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sym typeface="Arial"/>
              </a:rPr>
              <a:t>square</a:t>
            </a:r>
          </a:p>
        </p:txBody>
      </p:sp>
    </p:spTree>
    <p:extLst>
      <p:ext uri="{BB962C8B-B14F-4D97-AF65-F5344CB8AC3E}">
        <p14:creationId xmlns:p14="http://schemas.microsoft.com/office/powerpoint/2010/main" val="253120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  <p:bldP spid="9" grpId="0" animBg="1"/>
      <p:bldP spid="3" grpId="0" animBg="1"/>
      <p:bldP spid="1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E51AC-AD3C-C328-B698-276F8D9EEF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17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4747;p302">
            <a:extLst>
              <a:ext uri="{FF2B5EF4-FFF2-40B4-BE49-F238E27FC236}">
                <a16:creationId xmlns:a16="http://schemas.microsoft.com/office/drawing/2014/main" id="{AAC8364E-F6A9-0445-09F0-8AAAADD6FD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2400" dirty="0"/>
              <a:t>What is the probability of the spinner landing on red?</a:t>
            </a:r>
            <a:endParaRPr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61E1BD8-1207-426F-A8A2-7A7661A77FAB}"/>
              </a:ext>
            </a:extLst>
          </p:cNvPr>
          <p:cNvSpPr/>
          <p:nvPr/>
        </p:nvSpPr>
        <p:spPr>
          <a:xfrm>
            <a:off x="906673" y="1544911"/>
            <a:ext cx="2852602" cy="28724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361E2B-2D6D-1A04-4CE7-41FEEC4C8C9B}"/>
              </a:ext>
            </a:extLst>
          </p:cNvPr>
          <p:cNvCxnSpPr>
            <a:stCxn id="6" idx="0"/>
          </p:cNvCxnSpPr>
          <p:nvPr/>
        </p:nvCxnSpPr>
        <p:spPr>
          <a:xfrm>
            <a:off x="2332974" y="1544911"/>
            <a:ext cx="0" cy="28724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A8A7282-869A-9C9A-FA39-3FA79C98C546}"/>
              </a:ext>
            </a:extLst>
          </p:cNvPr>
          <p:cNvCxnSpPr>
            <a:stCxn id="6" idx="2"/>
          </p:cNvCxnSpPr>
          <p:nvPr/>
        </p:nvCxnSpPr>
        <p:spPr>
          <a:xfrm>
            <a:off x="906673" y="2981158"/>
            <a:ext cx="14263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D541857A-14AC-6CBF-8A53-AC1C3DC63402}"/>
              </a:ext>
            </a:extLst>
          </p:cNvPr>
          <p:cNvSpPr/>
          <p:nvPr/>
        </p:nvSpPr>
        <p:spPr>
          <a:xfrm>
            <a:off x="918717" y="1544911"/>
            <a:ext cx="2852602" cy="2872494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Pie 12">
            <a:extLst>
              <a:ext uri="{FF2B5EF4-FFF2-40B4-BE49-F238E27FC236}">
                <a16:creationId xmlns:a16="http://schemas.microsoft.com/office/drawing/2014/main" id="{FB4A1434-E57D-1C0F-3536-CF582818BBAB}"/>
              </a:ext>
            </a:extLst>
          </p:cNvPr>
          <p:cNvSpPr/>
          <p:nvPr/>
        </p:nvSpPr>
        <p:spPr>
          <a:xfrm>
            <a:off x="906673" y="1549265"/>
            <a:ext cx="2852602" cy="2872494"/>
          </a:xfrm>
          <a:prstGeom prst="pi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14373CF-5C3D-622E-70DF-343BA26D7962}"/>
              </a:ext>
            </a:extLst>
          </p:cNvPr>
          <p:cNvCxnSpPr>
            <a:cxnSpLocks/>
          </p:cNvCxnSpPr>
          <p:nvPr/>
        </p:nvCxnSpPr>
        <p:spPr>
          <a:xfrm>
            <a:off x="898622" y="2983304"/>
            <a:ext cx="14544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7CEE0E-54A3-E000-1EE4-57A0B4AB4C6A}"/>
              </a:ext>
            </a:extLst>
          </p:cNvPr>
          <p:cNvCxnSpPr>
            <a:cxnSpLocks/>
          </p:cNvCxnSpPr>
          <p:nvPr/>
        </p:nvCxnSpPr>
        <p:spPr>
          <a:xfrm flipV="1">
            <a:off x="2347149" y="2987921"/>
            <a:ext cx="0" cy="14200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329;p5">
            <a:extLst>
              <a:ext uri="{FF2B5EF4-FFF2-40B4-BE49-F238E27FC236}">
                <a16:creationId xmlns:a16="http://schemas.microsoft.com/office/drawing/2014/main" id="{EC213145-3B19-5E8F-35D1-4F552A437FDA}"/>
              </a:ext>
            </a:extLst>
          </p:cNvPr>
          <p:cNvSpPr txBox="1"/>
          <p:nvPr/>
        </p:nvSpPr>
        <p:spPr>
          <a:xfrm>
            <a:off x="5581817" y="1582069"/>
            <a:ext cx="265551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certain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possible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equal chance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impossible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2" name="Google Shape;349;p5" descr="Icon&#10;&#10;Description automatically generated">
            <a:extLst>
              <a:ext uri="{FF2B5EF4-FFF2-40B4-BE49-F238E27FC236}">
                <a16:creationId xmlns:a16="http://schemas.microsoft.com/office/drawing/2014/main" id="{BE2E713D-C16E-35A9-0217-E783A6EC1A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2D525C-95E9-F1A7-A96B-F029408FDEB2}"/>
              </a:ext>
            </a:extLst>
          </p:cNvPr>
          <p:cNvSpPr/>
          <p:nvPr/>
        </p:nvSpPr>
        <p:spPr>
          <a:xfrm>
            <a:off x="5213957" y="2262700"/>
            <a:ext cx="2551176" cy="61810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01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E51AC-AD3C-C328-B698-276F8D9EEF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18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4747;p302">
            <a:extLst>
              <a:ext uri="{FF2B5EF4-FFF2-40B4-BE49-F238E27FC236}">
                <a16:creationId xmlns:a16="http://schemas.microsoft.com/office/drawing/2014/main" id="{AAC8364E-F6A9-0445-09F0-8AAAADD6FD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6600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2400"/>
              <a:t>What is the probability of the six-sided die landing on a number between 1 and 6?</a:t>
            </a:r>
            <a:endParaRPr sz="2400"/>
          </a:p>
        </p:txBody>
      </p:sp>
      <p:sp>
        <p:nvSpPr>
          <p:cNvPr id="30" name="Google Shape;329;p5">
            <a:extLst>
              <a:ext uri="{FF2B5EF4-FFF2-40B4-BE49-F238E27FC236}">
                <a16:creationId xmlns:a16="http://schemas.microsoft.com/office/drawing/2014/main" id="{EC213145-3B19-5E8F-35D1-4F552A437FDA}"/>
              </a:ext>
            </a:extLst>
          </p:cNvPr>
          <p:cNvSpPr txBox="1"/>
          <p:nvPr/>
        </p:nvSpPr>
        <p:spPr>
          <a:xfrm>
            <a:off x="5581817" y="1582069"/>
            <a:ext cx="265551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certain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possible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equal chance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impossible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54" name="Picture 6" descr="Vector image of game dice close-up">
            <a:extLst>
              <a:ext uri="{FF2B5EF4-FFF2-40B4-BE49-F238E27FC236}">
                <a16:creationId xmlns:a16="http://schemas.microsoft.com/office/drawing/2014/main" id="{ABDA5477-1BA3-3195-1706-66751942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92" y="1794724"/>
            <a:ext cx="2372868" cy="237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F1F329-C694-9C13-23A4-FC50B900CB39}"/>
              </a:ext>
            </a:extLst>
          </p:cNvPr>
          <p:cNvSpPr txBox="1"/>
          <p:nvPr/>
        </p:nvSpPr>
        <p:spPr>
          <a:xfrm>
            <a:off x="665480" y="4748197"/>
            <a:ext cx="1673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Image credit: Free SVG</a:t>
            </a:r>
          </a:p>
        </p:txBody>
      </p:sp>
      <p:pic>
        <p:nvPicPr>
          <p:cNvPr id="9" name="Google Shape;349;p5" descr="Icon&#10;&#10;Description automatically generated">
            <a:extLst>
              <a:ext uri="{FF2B5EF4-FFF2-40B4-BE49-F238E27FC236}">
                <a16:creationId xmlns:a16="http://schemas.microsoft.com/office/drawing/2014/main" id="{1DBE40CF-1838-CBC5-0112-C266C84B4F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EBA10FE-63F3-3B32-FDEA-B61256A08956}"/>
              </a:ext>
            </a:extLst>
          </p:cNvPr>
          <p:cNvSpPr/>
          <p:nvPr/>
        </p:nvSpPr>
        <p:spPr>
          <a:xfrm>
            <a:off x="5266944" y="1492600"/>
            <a:ext cx="2551176" cy="61810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945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7" name="Google Shape;4747;p302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7335196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2000"/>
              <a:t>True or false: these graphs show the same data</a:t>
            </a:r>
            <a:endParaRPr sz="2000"/>
          </a:p>
        </p:txBody>
      </p:sp>
      <p:pic>
        <p:nvPicPr>
          <p:cNvPr id="14" name="Google Shape;376;p6" descr="Icon&#10;&#10;Description automatically generated">
            <a:extLst>
              <a:ext uri="{FF2B5EF4-FFF2-40B4-BE49-F238E27FC236}">
                <a16:creationId xmlns:a16="http://schemas.microsoft.com/office/drawing/2014/main" id="{BC54C82C-1BA2-4F5E-35C6-00A0DC49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879F1CE-12EE-5595-CEE2-322911D33A47}"/>
              </a:ext>
            </a:extLst>
          </p:cNvPr>
          <p:cNvSpPr txBox="1"/>
          <p:nvPr/>
        </p:nvSpPr>
        <p:spPr>
          <a:xfrm rot="16200000">
            <a:off x="4531559" y="2510694"/>
            <a:ext cx="128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Votes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F33A3B9A-BED7-2BAD-3F8B-5FBB0CD08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6025" y="1554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" charset="0"/>
                <a:cs typeface="Arial"/>
                <a:sym typeface="Arial"/>
              </a:rPr>
              <a:t> </a:t>
            </a: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C776C3D7-0C71-9C3F-2608-83513CE307C3}"/>
              </a:ext>
            </a:extLst>
          </p:cNvPr>
          <p:cNvGraphicFramePr/>
          <p:nvPr/>
        </p:nvGraphicFramePr>
        <p:xfrm>
          <a:off x="5277129" y="851617"/>
          <a:ext cx="3596011" cy="406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Google Shape;4766;p303">
            <a:extLst>
              <a:ext uri="{FF2B5EF4-FFF2-40B4-BE49-F238E27FC236}">
                <a16:creationId xmlns:a16="http://schemas.microsoft.com/office/drawing/2014/main" id="{3142FFD4-ACD9-CD31-D361-227F637C0DF8}"/>
              </a:ext>
            </a:extLst>
          </p:cNvPr>
          <p:cNvGraphicFramePr/>
          <p:nvPr/>
        </p:nvGraphicFramePr>
        <p:xfrm>
          <a:off x="511632" y="1706910"/>
          <a:ext cx="4180775" cy="292612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47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u="none" strike="noStrike" cap="none"/>
                        <a:t>Favourite </a:t>
                      </a:r>
                      <a:r>
                        <a:rPr lang="en-AU" sz="2400" u="none" strike="noStrike" cap="none"/>
                        <a:t>sport Year 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u="none" strike="noStrike" cap="none"/>
                        <a:t>     = 10 votes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Google Shape;4767;p303" descr="Smiling face outline with solid fill">
            <a:extLst>
              <a:ext uri="{FF2B5EF4-FFF2-40B4-BE49-F238E27FC236}">
                <a16:creationId xmlns:a16="http://schemas.microsoft.com/office/drawing/2014/main" id="{5260855B-59F6-BE93-DBD6-A3D3B355834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410" y="2097593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771;p303" descr="Smiling face outline with solid fill">
            <a:extLst>
              <a:ext uri="{FF2B5EF4-FFF2-40B4-BE49-F238E27FC236}">
                <a16:creationId xmlns:a16="http://schemas.microsoft.com/office/drawing/2014/main" id="{B3BCBD69-0773-70A8-9EB7-9B466F76F0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1868" y="2673643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772;p303" descr="Smiling face outline with solid fill">
            <a:extLst>
              <a:ext uri="{FF2B5EF4-FFF2-40B4-BE49-F238E27FC236}">
                <a16:creationId xmlns:a16="http://schemas.microsoft.com/office/drawing/2014/main" id="{8152608E-9A44-7A1D-9A27-84C20B7C611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8872" y="2670804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773;p303" descr="Smiling face outline with solid fill">
            <a:extLst>
              <a:ext uri="{FF2B5EF4-FFF2-40B4-BE49-F238E27FC236}">
                <a16:creationId xmlns:a16="http://schemas.microsoft.com/office/drawing/2014/main" id="{27FFD191-5BA0-550B-CD89-93D515EE75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3079" y="3391130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774;p303" descr="Smiling face outline with solid fill">
            <a:extLst>
              <a:ext uri="{FF2B5EF4-FFF2-40B4-BE49-F238E27FC236}">
                <a16:creationId xmlns:a16="http://schemas.microsoft.com/office/drawing/2014/main" id="{BC68F59A-48EF-CCF2-66FC-351F79ED6A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49320"/>
          <a:stretch/>
        </p:blipFill>
        <p:spPr>
          <a:xfrm>
            <a:off x="2430083" y="3388291"/>
            <a:ext cx="209223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777;p303" descr="Smiling face outline with solid fill">
            <a:extLst>
              <a:ext uri="{FF2B5EF4-FFF2-40B4-BE49-F238E27FC236}">
                <a16:creationId xmlns:a16="http://schemas.microsoft.com/office/drawing/2014/main" id="{680A621F-5A65-C7B1-1881-031AA56D21E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1868" y="4049569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778;p303" descr="Smiling face outline with solid fill">
            <a:extLst>
              <a:ext uri="{FF2B5EF4-FFF2-40B4-BE49-F238E27FC236}">
                <a16:creationId xmlns:a16="http://schemas.microsoft.com/office/drawing/2014/main" id="{15629BC7-E75E-1DDD-A120-CF3041C3DEF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40374" y="4046730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779;p303" descr="Smiling face outline with solid fill">
            <a:extLst>
              <a:ext uri="{FF2B5EF4-FFF2-40B4-BE49-F238E27FC236}">
                <a16:creationId xmlns:a16="http://schemas.microsoft.com/office/drawing/2014/main" id="{029DE81B-6972-27D3-233E-718A3D1AEE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33262" y="4052642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780;p303" descr="Smiling face outline with solid fill">
            <a:extLst>
              <a:ext uri="{FF2B5EF4-FFF2-40B4-BE49-F238E27FC236}">
                <a16:creationId xmlns:a16="http://schemas.microsoft.com/office/drawing/2014/main" id="{B6B7B9D6-8EE9-DC00-CE59-2CC40AAB3B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46094" y="4049725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4781;p303" descr="Smiling face outline with solid fill">
            <a:extLst>
              <a:ext uri="{FF2B5EF4-FFF2-40B4-BE49-F238E27FC236}">
                <a16:creationId xmlns:a16="http://schemas.microsoft.com/office/drawing/2014/main" id="{1D4DB4C5-4AA3-FB26-4C3B-F25B054F505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48927"/>
          <a:stretch/>
        </p:blipFill>
        <p:spPr>
          <a:xfrm>
            <a:off x="3636158" y="4046730"/>
            <a:ext cx="210846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raphic 50" descr="Volleyball outline">
            <a:extLst>
              <a:ext uri="{FF2B5EF4-FFF2-40B4-BE49-F238E27FC236}">
                <a16:creationId xmlns:a16="http://schemas.microsoft.com/office/drawing/2014/main" id="{A4E8EC96-EA85-DB04-5A31-D3875A592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0600" y="3961565"/>
            <a:ext cx="671465" cy="671465"/>
          </a:xfrm>
          <a:prstGeom prst="rect">
            <a:avLst/>
          </a:prstGeom>
        </p:spPr>
      </p:pic>
      <p:pic>
        <p:nvPicPr>
          <p:cNvPr id="52" name="Graphic 51" descr="Football ball outline">
            <a:extLst>
              <a:ext uri="{FF2B5EF4-FFF2-40B4-BE49-F238E27FC236}">
                <a16:creationId xmlns:a16="http://schemas.microsoft.com/office/drawing/2014/main" id="{B7079477-77E1-C469-02F4-53C096B955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7321" y="2564503"/>
            <a:ext cx="671465" cy="671465"/>
          </a:xfrm>
          <a:prstGeom prst="rect">
            <a:avLst/>
          </a:prstGeom>
        </p:spPr>
      </p:pic>
      <p:pic>
        <p:nvPicPr>
          <p:cNvPr id="53" name="Google Shape;4771;p303" descr="Smiling face outline with solid fill">
            <a:extLst>
              <a:ext uri="{FF2B5EF4-FFF2-40B4-BE49-F238E27FC236}">
                <a16:creationId xmlns:a16="http://schemas.microsoft.com/office/drawing/2014/main" id="{6F12B1F0-BB0E-9AA7-6FDA-B830936268B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41704" y="2679633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4772;p303" descr="Smiling face outline with solid fill">
            <a:extLst>
              <a:ext uri="{FF2B5EF4-FFF2-40B4-BE49-F238E27FC236}">
                <a16:creationId xmlns:a16="http://schemas.microsoft.com/office/drawing/2014/main" id="{6F79FA18-EDE0-6C90-2096-CA4B2370FF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8708" y="2676794"/>
            <a:ext cx="412832" cy="4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raphic 54" descr="Tennis racket and ball outline">
            <a:extLst>
              <a:ext uri="{FF2B5EF4-FFF2-40B4-BE49-F238E27FC236}">
                <a16:creationId xmlns:a16="http://schemas.microsoft.com/office/drawing/2014/main" id="{30136D16-599D-9ABD-49E5-52FF78F0A3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3760" y="3226343"/>
            <a:ext cx="725597" cy="72559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431F9E-A30D-D028-6164-700662BB2E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19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64ED4-9B56-D008-4B1D-140D8DE2A992}"/>
              </a:ext>
            </a:extLst>
          </p:cNvPr>
          <p:cNvSpPr txBox="1"/>
          <p:nvPr/>
        </p:nvSpPr>
        <p:spPr>
          <a:xfrm>
            <a:off x="471310" y="813941"/>
            <a:ext cx="1030102" cy="55399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>
                <a:ln>
                  <a:noFill/>
                </a:ln>
                <a:solidFill>
                  <a:srgbClr val="D1202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True</a:t>
            </a:r>
          </a:p>
        </p:txBody>
      </p:sp>
      <p:sp>
        <p:nvSpPr>
          <p:cNvPr id="3" name="Google Shape;4758;p303">
            <a:extLst>
              <a:ext uri="{FF2B5EF4-FFF2-40B4-BE49-F238E27FC236}">
                <a16:creationId xmlns:a16="http://schemas.microsoft.com/office/drawing/2014/main" id="{072EC1E9-8B94-F8BD-8DF9-EA54B2400731}"/>
              </a:ext>
            </a:extLst>
          </p:cNvPr>
          <p:cNvSpPr txBox="1"/>
          <p:nvPr/>
        </p:nvSpPr>
        <p:spPr>
          <a:xfrm>
            <a:off x="643669" y="4746853"/>
            <a:ext cx="110639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Image credit: Clipart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755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7" name="Google Shape;4747;p302"/>
          <p:cNvSpPr txBox="1">
            <a:spLocks noGrp="1"/>
          </p:cNvSpPr>
          <p:nvPr>
            <p:ph type="title"/>
          </p:nvPr>
        </p:nvSpPr>
        <p:spPr>
          <a:xfrm>
            <a:off x="458975" y="445025"/>
            <a:ext cx="7335196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2000"/>
              <a:t>Which graph best displays the data? </a:t>
            </a:r>
            <a:endParaRPr sz="2000"/>
          </a:p>
        </p:txBody>
      </p:sp>
      <p:pic>
        <p:nvPicPr>
          <p:cNvPr id="14" name="Google Shape;376;p6" descr="Icon&#10;&#10;Description automatically generated">
            <a:extLst>
              <a:ext uri="{FF2B5EF4-FFF2-40B4-BE49-F238E27FC236}">
                <a16:creationId xmlns:a16="http://schemas.microsoft.com/office/drawing/2014/main" id="{BC54C82C-1BA2-4F5E-35C6-00A0DC49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17" y="103146"/>
            <a:ext cx="674079" cy="67407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879F1CE-12EE-5595-CEE2-322911D33A47}"/>
              </a:ext>
            </a:extLst>
          </p:cNvPr>
          <p:cNvSpPr txBox="1"/>
          <p:nvPr/>
        </p:nvSpPr>
        <p:spPr>
          <a:xfrm rot="16200000">
            <a:off x="4531559" y="2510694"/>
            <a:ext cx="128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Votes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F33A3B9A-BED7-2BAD-3F8B-5FBB0CD08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6025" y="1554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" charset="0"/>
                <a:cs typeface="Arial"/>
                <a:sym typeface="Arial"/>
              </a:rPr>
              <a:t> </a:t>
            </a: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80E240-0D89-277B-E6B8-A0E48B530822}"/>
              </a:ext>
            </a:extLst>
          </p:cNvPr>
          <p:cNvSpPr/>
          <p:nvPr/>
        </p:nvSpPr>
        <p:spPr>
          <a:xfrm>
            <a:off x="4159252" y="957094"/>
            <a:ext cx="3567428" cy="2463828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AD61D-AE56-15B4-1A1C-1CF45DA42ACF}"/>
              </a:ext>
            </a:extLst>
          </p:cNvPr>
          <p:cNvSpPr txBox="1"/>
          <p:nvPr/>
        </p:nvSpPr>
        <p:spPr>
          <a:xfrm>
            <a:off x="404058" y="3589337"/>
            <a:ext cx="853693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F71B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picture graph represents the data more clearly. The y-axis intervals on the column graph are too small and are harder to read.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14E23D-D85F-B264-6968-564E6F98FC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4B324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20</a:t>
            </a:fld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4B324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DC1AC8-D226-BDF0-8B3B-101D87D12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712" y="1040810"/>
            <a:ext cx="3158675" cy="22352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712B49-FE94-FDDA-AB5F-F19790FFD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70" y="839300"/>
            <a:ext cx="2408370" cy="2648717"/>
          </a:xfrm>
          <a:prstGeom prst="rect">
            <a:avLst/>
          </a:prstGeom>
        </p:spPr>
      </p:pic>
      <p:sp>
        <p:nvSpPr>
          <p:cNvPr id="3" name="Google Shape;4758;p303">
            <a:extLst>
              <a:ext uri="{FF2B5EF4-FFF2-40B4-BE49-F238E27FC236}">
                <a16:creationId xmlns:a16="http://schemas.microsoft.com/office/drawing/2014/main" id="{A79E18FD-E474-4FEC-8943-22B0E05422F5}"/>
              </a:ext>
            </a:extLst>
          </p:cNvPr>
          <p:cNvSpPr txBox="1"/>
          <p:nvPr/>
        </p:nvSpPr>
        <p:spPr>
          <a:xfrm>
            <a:off x="643669" y="4746853"/>
            <a:ext cx="110639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Image credit: Clipart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162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20064B7-4977-A260-BD54-908C78C1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75" y="3989336"/>
            <a:ext cx="232102" cy="23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0D6CB0-E36B-29D0-2AF9-7AD668410905}"/>
              </a:ext>
            </a:extLst>
          </p:cNvPr>
          <p:cNvSpPr txBox="1"/>
          <p:nvPr/>
        </p:nvSpPr>
        <p:spPr>
          <a:xfrm>
            <a:off x="395725" y="3391974"/>
            <a:ext cx="20111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more resources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ochre.org.au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4C3513-8116-2428-43F4-6409422D6839}"/>
              </a:ext>
            </a:extLst>
          </p:cNvPr>
          <p:cNvSpPr txBox="1"/>
          <p:nvPr/>
        </p:nvSpPr>
        <p:spPr>
          <a:xfrm>
            <a:off x="637800" y="3915194"/>
            <a:ext cx="987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>
                <a:solidFill>
                  <a:schemeClr val="bg1"/>
                </a:solidFill>
              </a:rPr>
              <a:t>@ochreeducation</a:t>
            </a:r>
          </a:p>
        </p:txBody>
      </p:sp>
      <p:pic>
        <p:nvPicPr>
          <p:cNvPr id="9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87D9061-B319-D94E-A715-F0A1D2034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19600"/>
            <a:ext cx="2275117" cy="38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A4F658F3-D276-D4B8-4A16-AD6FDFB67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780" y="4336340"/>
            <a:ext cx="1618592" cy="54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2040F8-9098-7671-85A8-14132B2ED252}"/>
              </a:ext>
            </a:extLst>
          </p:cNvPr>
          <p:cNvSpPr txBox="1"/>
          <p:nvPr/>
        </p:nvSpPr>
        <p:spPr>
          <a:xfrm>
            <a:off x="395725" y="4264914"/>
            <a:ext cx="39308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GB" sz="1000" b="0" i="0" u="none" strike="noStrike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These materials have been made available to the public under Creative Commons Attribution 4.0 International license.  They may be reproduced for non-commercial educational purposes only.</a:t>
            </a:r>
            <a:endParaRPr lang="en-GB" sz="1000" b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6FB1D6-28D3-B35F-E65E-D8A6B2C01B25}"/>
              </a:ext>
            </a:extLst>
          </p:cNvPr>
          <p:cNvSpPr txBox="1"/>
          <p:nvPr/>
        </p:nvSpPr>
        <p:spPr>
          <a:xfrm>
            <a:off x="458789" y="466558"/>
            <a:ext cx="21687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1" i="0" u="none" strike="noStrike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With the support of</a:t>
            </a:r>
            <a:endParaRPr lang="en-GB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b="0">
                <a:effectLst/>
              </a:rPr>
            </a:br>
            <a:r>
              <a:rPr lang="en-GB" sz="1400" b="0" i="0" u="none" strike="noStrike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David </a:t>
            </a:r>
            <a:r>
              <a:rPr lang="en-GB" sz="1400" b="0" i="0" u="none" strike="noStrike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Morkunas</a:t>
            </a:r>
            <a:endParaRPr lang="en-GB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0" i="0" u="none" strike="noStrike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Michael McKinnon</a:t>
            </a:r>
            <a:endParaRPr lang="en-GB" b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9453091"/>
      </p:ext>
    </p:extLst>
  </p:cSld>
  <p:clrMapOvr>
    <a:masterClrMapping/>
  </p:clrMapOvr>
</p:sld>
</file>

<file path=ppt/theme/theme1.xml><?xml version="1.0" encoding="utf-8"?>
<a:theme xmlns:a="http://schemas.openxmlformats.org/drawingml/2006/main" name="CECG Theme">
  <a:themeElements>
    <a:clrScheme name="CECG Corporate">
      <a:dk1>
        <a:srgbClr val="000000"/>
      </a:dk1>
      <a:lt1>
        <a:srgbClr val="FFFFFF"/>
      </a:lt1>
      <a:dk2>
        <a:srgbClr val="807F7F"/>
      </a:dk2>
      <a:lt2>
        <a:srgbClr val="FFFFFF"/>
      </a:lt2>
      <a:accent1>
        <a:srgbClr val="1F71B7"/>
      </a:accent1>
      <a:accent2>
        <a:srgbClr val="41ACD0"/>
      </a:accent2>
      <a:accent3>
        <a:srgbClr val="D12028"/>
      </a:accent3>
      <a:accent4>
        <a:srgbClr val="E9782C"/>
      </a:accent4>
      <a:accent5>
        <a:srgbClr val="5E58A6"/>
      </a:accent5>
      <a:accent6>
        <a:srgbClr val="B9CF1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CG Theme" id="{6B8FE453-08AF-4309-AD81-334954F07595}" vid="{88E761D4-2D8F-4AD9-9900-6FB4FB8032A5}"/>
    </a:ext>
  </a:extLst>
</a:theme>
</file>

<file path=ppt/theme/theme2.xml><?xml version="1.0" encoding="utf-8"?>
<a:theme xmlns:a="http://schemas.openxmlformats.org/drawingml/2006/main" name="Ochre CECG Theme">
  <a:themeElements>
    <a:clrScheme name="CECG Corporate">
      <a:dk1>
        <a:srgbClr val="000000"/>
      </a:dk1>
      <a:lt1>
        <a:srgbClr val="FFFFFF"/>
      </a:lt1>
      <a:dk2>
        <a:srgbClr val="807F7F"/>
      </a:dk2>
      <a:lt2>
        <a:srgbClr val="FFFFFF"/>
      </a:lt2>
      <a:accent1>
        <a:srgbClr val="1F71B7"/>
      </a:accent1>
      <a:accent2>
        <a:srgbClr val="41ACD0"/>
      </a:accent2>
      <a:accent3>
        <a:srgbClr val="D12028"/>
      </a:accent3>
      <a:accent4>
        <a:srgbClr val="E9782C"/>
      </a:accent4>
      <a:accent5>
        <a:srgbClr val="5E58A6"/>
      </a:accent5>
      <a:accent6>
        <a:srgbClr val="B9CF1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hre CECG Theme" id="{86C76A77-E742-4E03-ABE3-9CE04BEE5E7C}" vid="{D75C53FF-5D17-4006-BD50-5D64BDD354BD}"/>
    </a:ext>
  </a:extLst>
</a:theme>
</file>

<file path=ppt/theme/theme3.xml><?xml version="1.0" encoding="utf-8"?>
<a:theme xmlns:a="http://schemas.openxmlformats.org/drawingml/2006/main" name="Ochre AERO SLI">
  <a:themeElements>
    <a:clrScheme name="CECG Corporate">
      <a:dk1>
        <a:srgbClr val="000000"/>
      </a:dk1>
      <a:lt1>
        <a:srgbClr val="FFFFFF"/>
      </a:lt1>
      <a:dk2>
        <a:srgbClr val="807F7F"/>
      </a:dk2>
      <a:lt2>
        <a:srgbClr val="FFFFFF"/>
      </a:lt2>
      <a:accent1>
        <a:srgbClr val="1F71B7"/>
      </a:accent1>
      <a:accent2>
        <a:srgbClr val="41ACD0"/>
      </a:accent2>
      <a:accent3>
        <a:srgbClr val="D12028"/>
      </a:accent3>
      <a:accent4>
        <a:srgbClr val="E9782C"/>
      </a:accent4>
      <a:accent5>
        <a:srgbClr val="5E58A6"/>
      </a:accent5>
      <a:accent6>
        <a:srgbClr val="B9CF1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439F2468A13D49A2015CBD8C6A481D" ma:contentTypeVersion="29" ma:contentTypeDescription="Create a new document." ma:contentTypeScope="" ma:versionID="a8a605bc7dfae2eb3fa8284c302d9565">
  <xsd:schema xmlns:xsd="http://www.w3.org/2001/XMLSchema" xmlns:xs="http://www.w3.org/2001/XMLSchema" xmlns:p="http://schemas.microsoft.com/office/2006/metadata/properties" xmlns:ns2="1af94206-c575-4dec-b977-fbbef83c72de" xmlns:ns3="c1bfa813-9748-4d1e-b4e5-8416fbb66f81" targetNamespace="http://schemas.microsoft.com/office/2006/metadata/properties" ma:root="true" ma:fieldsID="5433a8b019c3a35a055245f2523b4881" ns2:_="" ns3:_="">
    <xsd:import namespace="1af94206-c575-4dec-b977-fbbef83c72de"/>
    <xsd:import namespace="c1bfa813-9748-4d1e-b4e5-8416fbb66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3:TaxCatchAll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f94206-c575-4dec-b977-fbbef83c72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displayName="Image Tags_0" ma:hidden="true" ma:internalName="lcf76f155ced4ddcb4097134ff3c332f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fa813-9748-4d1e-b4e5-8416fbb66f8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7a17e0ae-bda9-4bd1-915e-7c74d64b7422}" ma:internalName="TaxCatchAll" ma:showField="CatchAllData" ma:web="c1bfa813-9748-4d1e-b4e5-8416fbb66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f94206-c575-4dec-b977-fbbef83c72de" xsi:nil="true"/>
    <TaxCatchAll xmlns="c1bfa813-9748-4d1e-b4e5-8416fbb66f81" xsi:nil="true"/>
  </documentManagement>
</p:properties>
</file>

<file path=customXml/itemProps1.xml><?xml version="1.0" encoding="utf-8"?>
<ds:datastoreItem xmlns:ds="http://schemas.openxmlformats.org/officeDocument/2006/customXml" ds:itemID="{BB8C4CEA-F8E6-465C-AB0E-20A0F4A5C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f94206-c575-4dec-b977-fbbef83c72de"/>
    <ds:schemaRef ds:uri="c1bfa813-9748-4d1e-b4e5-8416fbb66f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47F12E-DB78-4E1E-8D0A-2F18247F33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6149FC-4F10-45A0-A7CE-46D965D0472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af94206-c575-4dec-b977-fbbef83c72de"/>
    <ds:schemaRef ds:uri="http://schemas.microsoft.com/office/infopath/2007/PartnerControls"/>
    <ds:schemaRef ds:uri="c1bfa813-9748-4d1e-b4e5-8416fbb66f81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CECG Theme</Template>
  <TotalTime>1079</TotalTime>
  <Words>816</Words>
  <Application>Microsoft Office PowerPoint</Application>
  <PresentationFormat>On-screen Show (16:9)</PresentationFormat>
  <Paragraphs>193</Paragraphs>
  <Slides>21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CECG Theme</vt:lpstr>
      <vt:lpstr>Ochre CECG Theme</vt:lpstr>
      <vt:lpstr>Ochre AERO SLI</vt:lpstr>
      <vt:lpstr>Year 5 Daily Review Term 3 Lesson 30</vt:lpstr>
      <vt:lpstr>Means of participation</vt:lpstr>
      <vt:lpstr>Write this abbreviation as a number</vt:lpstr>
      <vt:lpstr>Write this number using the abbreviation (K)</vt:lpstr>
      <vt:lpstr>Multiplication and division facts</vt:lpstr>
      <vt:lpstr>PowerPoint Presentation</vt:lpstr>
      <vt:lpstr>PowerPoint Presentation</vt:lpstr>
      <vt:lpstr>I’m thinking of a number…  </vt:lpstr>
      <vt:lpstr>Use bar models to solve the problem</vt:lpstr>
      <vt:lpstr>PowerPoint Presentation</vt:lpstr>
      <vt:lpstr>Convert the mixed numeral to an improper fraction</vt:lpstr>
      <vt:lpstr>Convert the improper fraction to a mixed numeral</vt:lpstr>
      <vt:lpstr>Calculate the perimeter of this rectangle and the cost to build it, if fencing costs $20 per metre</vt:lpstr>
      <vt:lpstr>Calculate the missing side length of the rectangle</vt:lpstr>
      <vt:lpstr>Calculate the cost of covering this area</vt:lpstr>
      <vt:lpstr>Plot the coordinates and state the shape</vt:lpstr>
      <vt:lpstr>What is the probability of the spinner landing on red?</vt:lpstr>
      <vt:lpstr>What is the probability of the six-sided die landing on a number between 1 and 6?</vt:lpstr>
      <vt:lpstr>True or false: these graphs show the same data</vt:lpstr>
      <vt:lpstr>Which graph best displays the data?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Daily Review Master Deck</dc:title>
  <dc:creator>Samantha Charlton</dc:creator>
  <cp:lastModifiedBy>Lucy Baird</cp:lastModifiedBy>
  <cp:revision>2</cp:revision>
  <dcterms:created xsi:type="dcterms:W3CDTF">2022-12-30T22:52:37Z</dcterms:created>
  <dcterms:modified xsi:type="dcterms:W3CDTF">2025-08-29T04:41:33Z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0x010100DD439F2468A13D49A2015CBD8C6A481D</vt:lpwstr>
  </property>
</Properties>
</file>