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Cond Light" panose="020B0306020202020204" pitchFamily="34" charset="0"/>
      <p:regular r:id="rId8"/>
      <p:italic r:id="rId9"/>
    </p:embeddedFont>
    <p:embeddedFont>
      <p:font typeface="Arial Nova Light" panose="020B0304020202020204" pitchFamily="34" charset="0"/>
      <p:regular r:id="rId10"/>
      <p:italic r:id="rId11"/>
    </p:embeddedFont>
    <p:embeddedFont>
      <p:font typeface="Barlow Condensed" panose="00000506000000000000" pitchFamily="2" charset="0"/>
      <p:regular r:id="rId12"/>
      <p:bold r:id="rId13"/>
      <p:italic r:id="rId14"/>
      <p:boldItalic r:id="rId15"/>
    </p:embeddedFont>
    <p:embeddedFont>
      <p:font typeface="Futura Std Book" panose="020B0502020204020303" charset="0"/>
      <p:regular r:id="rId16"/>
      <p:bold r:id="rId17"/>
    </p:embeddedFont>
    <p:embeddedFont>
      <p:font typeface="Futura Std Medium" panose="020B0502020204020303"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93" autoAdjust="0"/>
    <p:restoredTop sz="94887"/>
  </p:normalViewPr>
  <p:slideViewPr>
    <p:cSldViewPr snapToGrid="0" snapToObjects="1">
      <p:cViewPr varScale="1">
        <p:scale>
          <a:sx n="50" d="100"/>
          <a:sy n="50" d="100"/>
        </p:scale>
        <p:origin x="27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3/4/2024</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dirty="0"/>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dirty="0"/>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0478 755 385</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300219" y="91338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skyeps@teamkids.com.au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86" name="TextBox 85">
            <a:extLst>
              <a:ext uri="{FF2B5EF4-FFF2-40B4-BE49-F238E27FC236}">
                <a16:creationId xmlns:a16="http://schemas.microsoft.com/office/drawing/2014/main" id="{63E343B8-5F02-974F-8CDE-DAAB32F1165F}"/>
              </a:ext>
            </a:extLst>
          </p:cNvPr>
          <p:cNvSpPr txBox="1"/>
          <p:nvPr/>
        </p:nvSpPr>
        <p:spPr>
          <a:xfrm>
            <a:off x="178407" y="2533530"/>
            <a:ext cx="4863526" cy="1723549"/>
          </a:xfrm>
          <a:prstGeom prst="rect">
            <a:avLst/>
          </a:prstGeom>
          <a:noFill/>
        </p:spPr>
        <p:txBody>
          <a:bodyPr wrap="square" rtlCol="0" anchor="t" anchorCtr="1">
            <a:spAutoFit/>
          </a:bodyPr>
          <a:lstStyle/>
          <a:p>
            <a:pPr>
              <a:spcAft>
                <a:spcPts val="600"/>
              </a:spcAft>
            </a:pPr>
            <a:r>
              <a:rPr lang="en-AU" sz="1200" dirty="0">
                <a:solidFill>
                  <a:schemeClr val="bg2">
                    <a:lumMod val="25000"/>
                  </a:schemeClr>
                </a:solidFill>
                <a:latin typeface="Arial Nova Light" panose="020B0304020202020204" pitchFamily="34" charset="0"/>
              </a:rPr>
              <a:t>Hello Families </a:t>
            </a:r>
            <a:r>
              <a:rPr lang="en-AU" sz="1200" dirty="0">
                <a:solidFill>
                  <a:schemeClr val="bg2">
                    <a:lumMod val="25000"/>
                  </a:schemeClr>
                </a:solidFill>
                <a:latin typeface="Arial Nova Light" panose="020B0304020202020204" pitchFamily="34" charset="0"/>
                <a:sym typeface="Wingdings" panose="05000000000000000000" pitchFamily="2" charset="2"/>
              </a:rPr>
              <a:t></a:t>
            </a:r>
          </a:p>
          <a:p>
            <a:pPr>
              <a:spcAft>
                <a:spcPts val="600"/>
              </a:spcAft>
            </a:pPr>
            <a:r>
              <a:rPr lang="en-AU" sz="1200" dirty="0">
                <a:solidFill>
                  <a:schemeClr val="bg2">
                    <a:lumMod val="25000"/>
                  </a:schemeClr>
                </a:solidFill>
                <a:latin typeface="Arial Nova Light" panose="020B0304020202020204" pitchFamily="34" charset="0"/>
              </a:rPr>
              <a:t>Welcome back to school in the year 2024, I hope you all enjoyed your summer holidays and are ready to ‘ let the fun begin’ with TeamKids!</a:t>
            </a:r>
          </a:p>
          <a:p>
            <a:pPr>
              <a:spcAft>
                <a:spcPts val="600"/>
              </a:spcAft>
            </a:pPr>
            <a:r>
              <a:rPr lang="en-AU" sz="1200" dirty="0">
                <a:solidFill>
                  <a:schemeClr val="bg2">
                    <a:lumMod val="25000"/>
                  </a:schemeClr>
                </a:solidFill>
                <a:latin typeface="Arial Nova Light" panose="020B0304020202020204" pitchFamily="34" charset="0"/>
              </a:rPr>
              <a:t>My name is Christina, I am the director of service at TK Seaford North and acting director of Skye. I greatly look forward to continuing to get to know the children, families and collaboratively working with the staff and school. If you have any questions about the service, please feel free to contact via phone, email or in-person, </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3617407"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Skye Primary School</a:t>
            </a:r>
          </a:p>
        </p:txBody>
      </p:sp>
      <p:sp>
        <p:nvSpPr>
          <p:cNvPr id="2" name="TextBox 1">
            <a:extLst>
              <a:ext uri="{FF2B5EF4-FFF2-40B4-BE49-F238E27FC236}">
                <a16:creationId xmlns:a16="http://schemas.microsoft.com/office/drawing/2014/main" id="{1DEFE91F-92E2-42E1-CA4F-0ECE3289BD4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MON 11TH MARCH</a:t>
            </a:r>
          </a:p>
        </p:txBody>
      </p:sp>
      <p:sp>
        <p:nvSpPr>
          <p:cNvPr id="3" name="TextBox 2">
            <a:extLst>
              <a:ext uri="{FF2B5EF4-FFF2-40B4-BE49-F238E27FC236}">
                <a16:creationId xmlns:a16="http://schemas.microsoft.com/office/drawing/2014/main" id="{76D52B89-DB89-7EF3-2809-A731A94D4CA7}"/>
              </a:ext>
            </a:extLst>
          </p:cNvPr>
          <p:cNvSpPr txBox="1"/>
          <p:nvPr/>
        </p:nvSpPr>
        <p:spPr>
          <a:xfrm>
            <a:off x="305197" y="7182320"/>
            <a:ext cx="3273853"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Ramadan Begins | BSC &amp; ASC</a:t>
            </a:r>
          </a:p>
        </p:txBody>
      </p:sp>
      <p:sp>
        <p:nvSpPr>
          <p:cNvPr id="4" name="TextBox 3">
            <a:extLst>
              <a:ext uri="{FF2B5EF4-FFF2-40B4-BE49-F238E27FC236}">
                <a16:creationId xmlns:a16="http://schemas.microsoft.com/office/drawing/2014/main" id="{BC95C61D-BD1E-4D51-7249-FCDCCBA44983}"/>
              </a:ext>
            </a:extLst>
          </p:cNvPr>
          <p:cNvSpPr txBox="1"/>
          <p:nvPr/>
        </p:nvSpPr>
        <p:spPr>
          <a:xfrm>
            <a:off x="606508" y="7538188"/>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MON 18TH MARCH</a:t>
            </a:r>
          </a:p>
        </p:txBody>
      </p:sp>
      <p:sp>
        <p:nvSpPr>
          <p:cNvPr id="5" name="TextBox 4">
            <a:extLst>
              <a:ext uri="{FF2B5EF4-FFF2-40B4-BE49-F238E27FC236}">
                <a16:creationId xmlns:a16="http://schemas.microsoft.com/office/drawing/2014/main" id="{943735E3-1A4C-01A3-2356-44AF2EDBD74B}"/>
              </a:ext>
            </a:extLst>
          </p:cNvPr>
          <p:cNvSpPr txBox="1"/>
          <p:nvPr/>
        </p:nvSpPr>
        <p:spPr>
          <a:xfrm>
            <a:off x="268911" y="7802012"/>
            <a:ext cx="3459743"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 St Patrick’s Day | BSC &amp; ASC</a:t>
            </a:r>
          </a:p>
        </p:txBody>
      </p:sp>
      <p:sp>
        <p:nvSpPr>
          <p:cNvPr id="6" name="TextBox 5">
            <a:extLst>
              <a:ext uri="{FF2B5EF4-FFF2-40B4-BE49-F238E27FC236}">
                <a16:creationId xmlns:a16="http://schemas.microsoft.com/office/drawing/2014/main" id="{10EC72C7-EA13-EFF0-63AA-298DD46554BB}"/>
              </a:ext>
            </a:extLst>
          </p:cNvPr>
          <p:cNvSpPr txBox="1"/>
          <p:nvPr/>
        </p:nvSpPr>
        <p:spPr>
          <a:xfrm>
            <a:off x="606508" y="8147745"/>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WED 20ND MARCH</a:t>
            </a:r>
          </a:p>
        </p:txBody>
      </p:sp>
      <p:sp>
        <p:nvSpPr>
          <p:cNvPr id="7" name="TextBox 6">
            <a:extLst>
              <a:ext uri="{FF2B5EF4-FFF2-40B4-BE49-F238E27FC236}">
                <a16:creationId xmlns:a16="http://schemas.microsoft.com/office/drawing/2014/main" id="{4C06D94B-EDCC-AD3E-F620-548CC7DDBA2C}"/>
              </a:ext>
            </a:extLst>
          </p:cNvPr>
          <p:cNvSpPr txBox="1"/>
          <p:nvPr/>
        </p:nvSpPr>
        <p:spPr>
          <a:xfrm>
            <a:off x="268911" y="8413020"/>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 International Day Of Happiness | BSC &amp; ASC </a:t>
            </a:r>
          </a:p>
        </p:txBody>
      </p:sp>
      <p:sp>
        <p:nvSpPr>
          <p:cNvPr id="12" name="TextBox 11">
            <a:extLst>
              <a:ext uri="{FF2B5EF4-FFF2-40B4-BE49-F238E27FC236}">
                <a16:creationId xmlns:a16="http://schemas.microsoft.com/office/drawing/2014/main" id="{D3E7CD34-3890-2410-2958-15E91540E852}"/>
              </a:ext>
            </a:extLst>
          </p:cNvPr>
          <p:cNvSpPr txBox="1"/>
          <p:nvPr/>
        </p:nvSpPr>
        <p:spPr>
          <a:xfrm>
            <a:off x="268913" y="4305556"/>
            <a:ext cx="4070936" cy="1600438"/>
          </a:xfrm>
          <a:prstGeom prst="rect">
            <a:avLst/>
          </a:prstGeom>
          <a:solidFill>
            <a:schemeClr val="accent2">
              <a:lumMod val="20000"/>
              <a:lumOff val="80000"/>
            </a:schemeClr>
          </a:solidFill>
        </p:spPr>
        <p:txBody>
          <a:bodyPr wrap="square" rtlCol="0">
            <a:spAutoFit/>
          </a:bodyPr>
          <a:lstStyle/>
          <a:p>
            <a:pPr algn="ctr">
              <a:spcAft>
                <a:spcPts val="600"/>
              </a:spcAft>
            </a:pPr>
            <a:r>
              <a:rPr lang="en-AU" sz="1100" b="1" dirty="0">
                <a:solidFill>
                  <a:schemeClr val="accent1">
                    <a:lumMod val="75000"/>
                  </a:schemeClr>
                </a:solidFill>
                <a:latin typeface="Arial Nova Light" panose="020B0304020202020204" pitchFamily="34" charset="0"/>
              </a:rPr>
              <a:t>Cooking Club</a:t>
            </a:r>
          </a:p>
          <a:p>
            <a:pPr>
              <a:spcAft>
                <a:spcPts val="600"/>
              </a:spcAft>
            </a:pPr>
            <a:r>
              <a:rPr lang="en-AU" sz="1100" dirty="0">
                <a:solidFill>
                  <a:schemeClr val="tx1">
                    <a:lumMod val="75000"/>
                    <a:lumOff val="25000"/>
                  </a:schemeClr>
                </a:solidFill>
                <a:latin typeface="Arial Nova Light" panose="020B0304020202020204" pitchFamily="34" charset="0"/>
              </a:rPr>
              <a:t>During the fifth week of term 1, TK Skye had a cooking class together during our afternoon session. The children helped and assisted in the making of English pizza muffins. </a:t>
            </a:r>
          </a:p>
          <a:p>
            <a:pPr>
              <a:spcAft>
                <a:spcPts val="600"/>
              </a:spcAft>
            </a:pPr>
            <a:r>
              <a:rPr lang="en-AU" sz="1100" dirty="0">
                <a:solidFill>
                  <a:schemeClr val="tx1">
                    <a:lumMod val="75000"/>
                    <a:lumOff val="25000"/>
                  </a:schemeClr>
                </a:solidFill>
                <a:latin typeface="Arial Nova Light" panose="020B0304020202020204" pitchFamily="34" charset="0"/>
              </a:rPr>
              <a:t>They loved working together in adding the different topping and discussing what you can put on a pizza. It was a great encouragement of independence and involvement within their space!</a:t>
            </a:r>
          </a:p>
        </p:txBody>
      </p:sp>
      <p:pic>
        <p:nvPicPr>
          <p:cNvPr id="20" name="Picture 19" descr="A person standing in front of a wall with paintings&#10;&#10;Description automatically generated">
            <a:extLst>
              <a:ext uri="{FF2B5EF4-FFF2-40B4-BE49-F238E27FC236}">
                <a16:creationId xmlns:a16="http://schemas.microsoft.com/office/drawing/2014/main" id="{2977368B-24E8-D367-F9BB-CB568E3DD13A}"/>
              </a:ext>
            </a:extLst>
          </p:cNvPr>
          <p:cNvPicPr>
            <a:picLocks noChangeAspect="1"/>
          </p:cNvPicPr>
          <p:nvPr/>
        </p:nvPicPr>
        <p:blipFill>
          <a:blip r:embed="rId3"/>
          <a:stretch>
            <a:fillRect/>
          </a:stretch>
        </p:blipFill>
        <p:spPr>
          <a:xfrm>
            <a:off x="5012817" y="2139834"/>
            <a:ext cx="1666776" cy="2051416"/>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DE234781-7B5F-AB03-273B-32B6A6B6B815}"/>
              </a:ext>
            </a:extLst>
          </p:cNvPr>
          <p:cNvSpPr txBox="1"/>
          <p:nvPr/>
        </p:nvSpPr>
        <p:spPr>
          <a:xfrm>
            <a:off x="268913" y="5917990"/>
            <a:ext cx="6262317" cy="461665"/>
          </a:xfrm>
          <a:prstGeom prst="rect">
            <a:avLst/>
          </a:prstGeom>
          <a:noFill/>
        </p:spPr>
        <p:txBody>
          <a:bodyPr wrap="square" rtlCol="0">
            <a:spAutoFit/>
          </a:bodyPr>
          <a:lstStyle/>
          <a:p>
            <a:r>
              <a:rPr lang="en-AU" sz="1200" dirty="0">
                <a:solidFill>
                  <a:schemeClr val="tx1">
                    <a:lumMod val="75000"/>
                    <a:lumOff val="25000"/>
                  </a:schemeClr>
                </a:solidFill>
                <a:latin typeface="Arial Nova Cond Light" panose="020B0306020202020204" pitchFamily="34" charset="0"/>
              </a:rPr>
              <a:t>In term 1, there will be celebrations highlighted throughout the program and special events within the  community. The dates are provided in the section below, if you would love your child/ren to attend. Book Now!</a:t>
            </a:r>
          </a:p>
        </p:txBody>
      </p:sp>
      <p:pic>
        <p:nvPicPr>
          <p:cNvPr id="11" name="Picture 10" descr="A graphic of a building&#10;&#10;Description automatically generated">
            <a:extLst>
              <a:ext uri="{FF2B5EF4-FFF2-40B4-BE49-F238E27FC236}">
                <a16:creationId xmlns:a16="http://schemas.microsoft.com/office/drawing/2014/main" id="{3B39916A-41C9-9E75-2B27-11EDC49431FB}"/>
              </a:ext>
            </a:extLst>
          </p:cNvPr>
          <p:cNvPicPr>
            <a:picLocks noChangeAspect="1"/>
          </p:cNvPicPr>
          <p:nvPr/>
        </p:nvPicPr>
        <p:blipFill>
          <a:blip r:embed="rId4"/>
          <a:stretch>
            <a:fillRect/>
          </a:stretch>
        </p:blipFill>
        <p:spPr>
          <a:xfrm>
            <a:off x="4163386" y="6455790"/>
            <a:ext cx="2506980" cy="979289"/>
          </a:xfrm>
          <a:prstGeom prst="rect">
            <a:avLst/>
          </a:prstGeom>
        </p:spPr>
      </p:pic>
      <p:pic>
        <p:nvPicPr>
          <p:cNvPr id="15" name="Picture 14" descr="A green sign with a hat and flags&#10;&#10;Description automatically generated">
            <a:extLst>
              <a:ext uri="{FF2B5EF4-FFF2-40B4-BE49-F238E27FC236}">
                <a16:creationId xmlns:a16="http://schemas.microsoft.com/office/drawing/2014/main" id="{57867A3E-BBF8-5AB8-6A9B-0A98977DCAEC}"/>
              </a:ext>
            </a:extLst>
          </p:cNvPr>
          <p:cNvPicPr>
            <a:picLocks noChangeAspect="1"/>
          </p:cNvPicPr>
          <p:nvPr/>
        </p:nvPicPr>
        <p:blipFill>
          <a:blip r:embed="rId5"/>
          <a:stretch>
            <a:fillRect/>
          </a:stretch>
        </p:blipFill>
        <p:spPr>
          <a:xfrm>
            <a:off x="2579560" y="7511214"/>
            <a:ext cx="1998979" cy="901806"/>
          </a:xfrm>
          <a:prstGeom prst="rect">
            <a:avLst/>
          </a:prstGeom>
        </p:spPr>
      </p:pic>
      <p:pic>
        <p:nvPicPr>
          <p:cNvPr id="18" name="Picture 17" descr="A yellow background with black text and a cartoon face&#10;&#10;Description automatically generated">
            <a:extLst>
              <a:ext uri="{FF2B5EF4-FFF2-40B4-BE49-F238E27FC236}">
                <a16:creationId xmlns:a16="http://schemas.microsoft.com/office/drawing/2014/main" id="{5B4A829E-EE4D-07A2-E69D-C0E525B8F7C1}"/>
              </a:ext>
            </a:extLst>
          </p:cNvPr>
          <p:cNvPicPr>
            <a:picLocks noChangeAspect="1"/>
          </p:cNvPicPr>
          <p:nvPr/>
        </p:nvPicPr>
        <p:blipFill>
          <a:blip r:embed="rId6"/>
          <a:stretch>
            <a:fillRect/>
          </a:stretch>
        </p:blipFill>
        <p:spPr>
          <a:xfrm>
            <a:off x="4671387" y="7499215"/>
            <a:ext cx="1998979" cy="913805"/>
          </a:xfrm>
          <a:prstGeom prst="rect">
            <a:avLst/>
          </a:prstGeom>
        </p:spPr>
      </p:pic>
      <p:pic>
        <p:nvPicPr>
          <p:cNvPr id="21" name="Picture 20" descr="A child eating food on a tray&#10;&#10;Description automatically generated">
            <a:extLst>
              <a:ext uri="{FF2B5EF4-FFF2-40B4-BE49-F238E27FC236}">
                <a16:creationId xmlns:a16="http://schemas.microsoft.com/office/drawing/2014/main" id="{9E4C49D3-3B7D-7836-07B7-D11CC5F16620}"/>
              </a:ext>
            </a:extLst>
          </p:cNvPr>
          <p:cNvPicPr>
            <a:picLocks noChangeAspect="1"/>
          </p:cNvPicPr>
          <p:nvPr/>
        </p:nvPicPr>
        <p:blipFill>
          <a:blip r:embed="rId7"/>
          <a:stretch>
            <a:fillRect/>
          </a:stretch>
        </p:blipFill>
        <p:spPr>
          <a:xfrm>
            <a:off x="4205622" y="4313548"/>
            <a:ext cx="1211254" cy="1584454"/>
          </a:xfrm>
          <a:prstGeom prst="rect">
            <a:avLst/>
          </a:prstGeom>
        </p:spPr>
      </p:pic>
      <p:pic>
        <p:nvPicPr>
          <p:cNvPr id="23" name="Picture 22" descr="A child in a cowboy hat eating pizza&#10;&#10;Description automatically generated">
            <a:extLst>
              <a:ext uri="{FF2B5EF4-FFF2-40B4-BE49-F238E27FC236}">
                <a16:creationId xmlns:a16="http://schemas.microsoft.com/office/drawing/2014/main" id="{581F2D9A-1571-3B15-182C-C8ECEFB6BFD6}"/>
              </a:ext>
            </a:extLst>
          </p:cNvPr>
          <p:cNvPicPr>
            <a:picLocks noChangeAspect="1"/>
          </p:cNvPicPr>
          <p:nvPr/>
        </p:nvPicPr>
        <p:blipFill>
          <a:blip r:embed="rId8"/>
          <a:stretch>
            <a:fillRect/>
          </a:stretch>
        </p:blipFill>
        <p:spPr>
          <a:xfrm>
            <a:off x="5507382" y="4315212"/>
            <a:ext cx="1172211" cy="1596780"/>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11897</TotalTime>
  <Words>263</Words>
  <Application>Microsoft Office PowerPoint</Application>
  <PresentationFormat>A4 Paper (210x297 mm)</PresentationFormat>
  <Paragraphs>19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 Nova</vt:lpstr>
      <vt:lpstr>Arial Nova Cond Light</vt:lpstr>
      <vt:lpstr>Arial</vt:lpstr>
      <vt:lpstr>Futura Std Book</vt:lpstr>
      <vt:lpstr>Futura Std Medium</vt:lpstr>
      <vt:lpstr>Barlow Condensed</vt:lpstr>
      <vt:lpstr>Calibri</vt:lpstr>
      <vt:lpstr>Arial Nova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Sheree Jones</cp:lastModifiedBy>
  <cp:revision>43</cp:revision>
  <dcterms:created xsi:type="dcterms:W3CDTF">2019-04-12T06:09:32Z</dcterms:created>
  <dcterms:modified xsi:type="dcterms:W3CDTF">2024-03-04T03:44:56Z</dcterms:modified>
</cp:coreProperties>
</file>