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embeddedFontLst>
    <p:embeddedFont>
      <p:font typeface="Comfortaa" panose="020B0604020202020204" charset="0"/>
      <p:regular r:id="rId30"/>
      <p:bold r:id="rId31"/>
    </p:embeddedFont>
    <p:embeddedFont>
      <p:font typeface="Kaushan Script" panose="020B0604020202020204" charset="0"/>
      <p:regular r:id="rId32"/>
    </p:embeddedFont>
    <p:embeddedFont>
      <p:font typeface="Patrick Hand SC"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inta Devlin" initials="" lastIdx="3" clrIdx="0"/>
  <p:cmAuthor id="1" name="Rachel Hoppe" initials="" lastIdx="1" clrIdx="1"/>
  <p:cmAuthor id="2" name="Isabella Rob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1E2CA-F433-4EF8-8F4F-913EFA9D74BC}" v="4" dt="2021-10-19T06:10:02.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a Devlin" userId="3c7778cc-f5a5-408c-bcdc-a4a90b7b48fd" providerId="ADAL" clId="{28B1E2CA-F433-4EF8-8F4F-913EFA9D74BC}"/>
    <pc:docChg chg="modSld">
      <pc:chgData name="Jacinta Devlin" userId="3c7778cc-f5a5-408c-bcdc-a4a90b7b48fd" providerId="ADAL" clId="{28B1E2CA-F433-4EF8-8F4F-913EFA9D74BC}" dt="2021-10-19T06:10:02.031" v="53"/>
      <pc:docMkLst>
        <pc:docMk/>
      </pc:docMkLst>
      <pc:sldChg chg="addSp delSp modSp">
        <pc:chgData name="Jacinta Devlin" userId="3c7778cc-f5a5-408c-bcdc-a4a90b7b48fd" providerId="ADAL" clId="{28B1E2CA-F433-4EF8-8F4F-913EFA9D74BC}" dt="2021-10-19T06:10:02.031" v="53"/>
        <pc:sldMkLst>
          <pc:docMk/>
          <pc:sldMk cId="0" sldId="257"/>
        </pc:sldMkLst>
        <pc:spChg chg="add mod">
          <ac:chgData name="Jacinta Devlin" userId="3c7778cc-f5a5-408c-bcdc-a4a90b7b48fd" providerId="ADAL" clId="{28B1E2CA-F433-4EF8-8F4F-913EFA9D74BC}" dt="2021-10-19T06:09:37.197" v="48" actId="14100"/>
          <ac:spMkLst>
            <pc:docMk/>
            <pc:sldMk cId="0" sldId="257"/>
            <ac:spMk id="26" creationId="{0B01D2C5-947F-46BC-9666-6C72D3F292BF}"/>
          </ac:spMkLst>
        </pc:spChg>
        <pc:spChg chg="mod">
          <ac:chgData name="Jacinta Devlin" userId="3c7778cc-f5a5-408c-bcdc-a4a90b7b48fd" providerId="ADAL" clId="{28B1E2CA-F433-4EF8-8F4F-913EFA9D74BC}" dt="2021-10-19T06:07:28.746" v="12" actId="1076"/>
          <ac:spMkLst>
            <pc:docMk/>
            <pc:sldMk cId="0" sldId="257"/>
            <ac:spMk id="108" creationId="{00000000-0000-0000-0000-000000000000}"/>
          </ac:spMkLst>
        </pc:spChg>
        <pc:spChg chg="mod">
          <ac:chgData name="Jacinta Devlin" userId="3c7778cc-f5a5-408c-bcdc-a4a90b7b48fd" providerId="ADAL" clId="{28B1E2CA-F433-4EF8-8F4F-913EFA9D74BC}" dt="2021-10-19T06:07:49.943" v="18" actId="1076"/>
          <ac:spMkLst>
            <pc:docMk/>
            <pc:sldMk cId="0" sldId="257"/>
            <ac:spMk id="109" creationId="{00000000-0000-0000-0000-000000000000}"/>
          </ac:spMkLst>
        </pc:spChg>
        <pc:spChg chg="mod">
          <ac:chgData name="Jacinta Devlin" userId="3c7778cc-f5a5-408c-bcdc-a4a90b7b48fd" providerId="ADAL" clId="{28B1E2CA-F433-4EF8-8F4F-913EFA9D74BC}" dt="2021-10-19T06:08:01.834" v="21" actId="1076"/>
          <ac:spMkLst>
            <pc:docMk/>
            <pc:sldMk cId="0" sldId="257"/>
            <ac:spMk id="110" creationId="{00000000-0000-0000-0000-000000000000}"/>
          </ac:spMkLst>
        </pc:spChg>
        <pc:spChg chg="mod">
          <ac:chgData name="Jacinta Devlin" userId="3c7778cc-f5a5-408c-bcdc-a4a90b7b48fd" providerId="ADAL" clId="{28B1E2CA-F433-4EF8-8F4F-913EFA9D74BC}" dt="2021-10-19T06:09:23.964" v="45" actId="1076"/>
          <ac:spMkLst>
            <pc:docMk/>
            <pc:sldMk cId="0" sldId="257"/>
            <ac:spMk id="112" creationId="{00000000-0000-0000-0000-000000000000}"/>
          </ac:spMkLst>
        </pc:spChg>
        <pc:cxnChg chg="add mod">
          <ac:chgData name="Jacinta Devlin" userId="3c7778cc-f5a5-408c-bcdc-a4a90b7b48fd" providerId="ADAL" clId="{28B1E2CA-F433-4EF8-8F4F-913EFA9D74BC}" dt="2021-10-19T06:09:55.752" v="50" actId="13822"/>
          <ac:cxnSpMkLst>
            <pc:docMk/>
            <pc:sldMk cId="0" sldId="257"/>
            <ac:cxnSpMk id="28" creationId="{0ABD1AEC-3965-406F-A7A1-3C8751ECED76}"/>
          </ac:cxnSpMkLst>
        </pc:cxnChg>
        <pc:cxnChg chg="add del mod">
          <ac:chgData name="Jacinta Devlin" userId="3c7778cc-f5a5-408c-bcdc-a4a90b7b48fd" providerId="ADAL" clId="{28B1E2CA-F433-4EF8-8F4F-913EFA9D74BC}" dt="2021-10-19T06:10:02.031" v="53"/>
          <ac:cxnSpMkLst>
            <pc:docMk/>
            <pc:sldMk cId="0" sldId="257"/>
            <ac:cxnSpMk id="30" creationId="{FCE39110-BC2C-42C3-998A-51F0895080AE}"/>
          </ac:cxnSpMkLst>
        </pc:cxnChg>
        <pc:cxnChg chg="mod">
          <ac:chgData name="Jacinta Devlin" userId="3c7778cc-f5a5-408c-bcdc-a4a90b7b48fd" providerId="ADAL" clId="{28B1E2CA-F433-4EF8-8F4F-913EFA9D74BC}" dt="2021-10-19T06:07:49.943" v="18" actId="1076"/>
          <ac:cxnSpMkLst>
            <pc:docMk/>
            <pc:sldMk cId="0" sldId="257"/>
            <ac:cxnSpMk id="111" creationId="{00000000-0000-0000-0000-000000000000}"/>
          </ac:cxnSpMkLst>
        </pc:cxnChg>
        <pc:cxnChg chg="mod">
          <ac:chgData name="Jacinta Devlin" userId="3c7778cc-f5a5-408c-bcdc-a4a90b7b48fd" providerId="ADAL" clId="{28B1E2CA-F433-4EF8-8F4F-913EFA9D74BC}" dt="2021-10-19T06:07:54.855" v="20" actId="14100"/>
          <ac:cxnSpMkLst>
            <pc:docMk/>
            <pc:sldMk cId="0" sldId="257"/>
            <ac:cxnSpMk id="113" creationId="{00000000-0000-0000-0000-000000000000}"/>
          </ac:cxnSpMkLst>
        </pc:cxnChg>
        <pc:cxnChg chg="mod">
          <ac:chgData name="Jacinta Devlin" userId="3c7778cc-f5a5-408c-bcdc-a4a90b7b48fd" providerId="ADAL" clId="{28B1E2CA-F433-4EF8-8F4F-913EFA9D74BC}" dt="2021-10-19T06:08:31.316" v="27" actId="14100"/>
          <ac:cxnSpMkLst>
            <pc:docMk/>
            <pc:sldMk cId="0" sldId="257"/>
            <ac:cxnSpMk id="114" creationId="{00000000-0000-0000-0000-000000000000}"/>
          </ac:cxnSpMkLst>
        </pc:cxnChg>
        <pc:cxnChg chg="mod">
          <ac:chgData name="Jacinta Devlin" userId="3c7778cc-f5a5-408c-bcdc-a4a90b7b48fd" providerId="ADAL" clId="{28B1E2CA-F433-4EF8-8F4F-913EFA9D74BC}" dt="2021-10-19T06:08:01.834" v="21" actId="1076"/>
          <ac:cxnSpMkLst>
            <pc:docMk/>
            <pc:sldMk cId="0" sldId="257"/>
            <ac:cxnSpMk id="118" creationId="{00000000-0000-0000-0000-000000000000}"/>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10-19T05:50:15.821" idx="1">
    <p:pos x="6000" y="0"/>
    <p:text>Lakmi just here- the main sequence stars can still form giant stars which end as white dwarves and then brown dwarves (like our Sun) so just add "main sequence under protostar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10-19T06:01:10.459" idx="2">
    <p:pos x="6000" y="0"/>
    <p:text>Lakmi this is fascinating and your slides are so clear and well presented. Just make the H into He for the Helium -3 atoms here</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1-10-10T21:50:04.049" idx="1">
    <p:pos x="6000" y="100"/>
    <p:text>looks good to me</p:text>
  </p:cm>
  <p:cm authorId="1" dt="2021-10-10T21:55:11.501" idx="1">
    <p:pos x="6000" y="0"/>
    <p:text>Looks good to me toooooooooo</p:text>
  </p:cm>
  <p:cm authorId="0" dt="2021-10-19T06:03:38.187" idx="3">
    <p:pos x="6000" y="200"/>
    <p:text>Please dont kill off Stickman!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6b99b25f9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6b99b25f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6b99b25f9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6b99b25f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6b99b25f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6b99b25f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f6b99b25f9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f6b99b25f9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6b99b25f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f6b99b25f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6b99b25f9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f6b99b25f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6b99b25f9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f6b99b25f9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6b99b25f9_0_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f6b99b25f9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f6b99b25f9_0_10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f6b99b25f9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f6b99b25f9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f6b99b25f9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6b99b2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6b99b2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205b4d5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205b4d5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f205b4d59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f205b4d59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f205b4d59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f205b4d59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6b99b25f9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6b99b25f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6b99b25f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6b99b25f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6b99b25f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b99b25f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6b99b25f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6b99b25f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6b99b25f9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6b99b25f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6b99b25f9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6b99b25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b99b25f9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6b99b25f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f6b99b25f9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f6b99b25f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l="8643" t="1430" r="16584" b="27022"/>
          <a:stretch/>
        </p:blipFill>
        <p:spPr>
          <a:xfrm>
            <a:off x="0" y="0"/>
            <a:ext cx="9144000" cy="5143500"/>
          </a:xfrm>
          <a:prstGeom prst="rect">
            <a:avLst/>
          </a:prstGeom>
          <a:noFill/>
          <a:ln>
            <a:noFill/>
          </a:ln>
        </p:spPr>
      </p:pic>
      <p:sp>
        <p:nvSpPr>
          <p:cNvPr id="100" name="Google Shape;100;p25"/>
          <p:cNvSpPr txBox="1">
            <a:spLocks noGrp="1"/>
          </p:cNvSpPr>
          <p:nvPr>
            <p:ph type="ctrTitle"/>
          </p:nvPr>
        </p:nvSpPr>
        <p:spPr>
          <a:xfrm>
            <a:off x="5300625" y="302550"/>
            <a:ext cx="3524400" cy="1262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SzPts val="990"/>
              <a:buNone/>
            </a:pPr>
            <a:r>
              <a:rPr lang="en" sz="10780">
                <a:latin typeface="Kaushan Script"/>
                <a:ea typeface="Kaushan Script"/>
                <a:cs typeface="Kaushan Script"/>
                <a:sym typeface="Kaushan Script"/>
              </a:rPr>
              <a:t>Stars</a:t>
            </a:r>
            <a:endParaRPr sz="10780">
              <a:latin typeface="Kaushan Script"/>
              <a:ea typeface="Kaushan Script"/>
              <a:cs typeface="Kaushan Script"/>
              <a:sym typeface="Kaushan Script"/>
            </a:endParaRPr>
          </a:p>
        </p:txBody>
      </p:sp>
      <p:sp>
        <p:nvSpPr>
          <p:cNvPr id="101" name="Google Shape;101;p25"/>
          <p:cNvSpPr txBox="1">
            <a:spLocks noGrp="1"/>
          </p:cNvSpPr>
          <p:nvPr>
            <p:ph type="subTitle" idx="1"/>
          </p:nvPr>
        </p:nvSpPr>
        <p:spPr>
          <a:xfrm>
            <a:off x="5198600" y="1488750"/>
            <a:ext cx="3872400" cy="792600"/>
          </a:xfrm>
          <a:prstGeom prst="rect">
            <a:avLst/>
          </a:prstGeom>
        </p:spPr>
        <p:txBody>
          <a:bodyPr spcFirstLastPara="1" wrap="square" lIns="91425" tIns="91425" rIns="91425" bIns="91425" anchor="t" anchorCtr="0">
            <a:normAutofit/>
          </a:bodyPr>
          <a:lstStyle/>
          <a:p>
            <a:pPr marL="0" lvl="0" indent="0" algn="r" rtl="0">
              <a:lnSpc>
                <a:spcPct val="95000"/>
              </a:lnSpc>
              <a:spcBef>
                <a:spcPts val="0"/>
              </a:spcBef>
              <a:spcAft>
                <a:spcPts val="0"/>
              </a:spcAft>
              <a:buClr>
                <a:schemeClr val="dk1"/>
              </a:buClr>
              <a:buSzPts val="1018"/>
              <a:buFont typeface="Arial"/>
              <a:buNone/>
            </a:pPr>
            <a:r>
              <a:rPr lang="en" sz="1550">
                <a:solidFill>
                  <a:srgbClr val="666666"/>
                </a:solidFill>
                <a:latin typeface="Patrick Hand SC"/>
                <a:ea typeface="Patrick Hand SC"/>
                <a:cs typeface="Patrick Hand SC"/>
                <a:sym typeface="Patrick Hand SC"/>
              </a:rPr>
              <a:t>How and where do they obtain their energy?</a:t>
            </a:r>
            <a:endParaRPr sz="1920">
              <a:solidFill>
                <a:srgbClr val="666666"/>
              </a:solidFill>
              <a:latin typeface="Patrick Hand SC"/>
              <a:ea typeface="Patrick Hand SC"/>
              <a:cs typeface="Patrick Hand SC"/>
              <a:sym typeface="Patrick Hand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4"/>
          <p:cNvPicPr preferRelativeResize="0"/>
          <p:nvPr/>
        </p:nvPicPr>
        <p:blipFill>
          <a:blip r:embed="rId3">
            <a:alphaModFix/>
          </a:blip>
          <a:stretch>
            <a:fillRect/>
          </a:stretch>
        </p:blipFill>
        <p:spPr>
          <a:xfrm>
            <a:off x="3429650" y="690050"/>
            <a:ext cx="4611100" cy="1114425"/>
          </a:xfrm>
          <a:prstGeom prst="rect">
            <a:avLst/>
          </a:prstGeom>
          <a:noFill/>
          <a:ln>
            <a:noFill/>
          </a:ln>
        </p:spPr>
      </p:pic>
      <p:sp>
        <p:nvSpPr>
          <p:cNvPr id="217" name="Google Shape;217;p34"/>
          <p:cNvSpPr txBox="1"/>
          <p:nvPr/>
        </p:nvSpPr>
        <p:spPr>
          <a:xfrm>
            <a:off x="530600" y="732750"/>
            <a:ext cx="8385000" cy="354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4900">
                <a:solidFill>
                  <a:schemeClr val="dk1"/>
                </a:solidFill>
                <a:latin typeface="Kaushan Script"/>
                <a:ea typeface="Kaushan Script"/>
                <a:cs typeface="Kaushan Script"/>
                <a:sym typeface="Kaushan Script"/>
              </a:rPr>
              <a:t> In essence, four protons fuse together, where two of them turn into neutrons, forming helium: </a:t>
            </a:r>
            <a:r>
              <a:rPr lang="en" sz="4900" b="1">
                <a:solidFill>
                  <a:schemeClr val="dk1"/>
                </a:solidFill>
                <a:latin typeface="Kaushan Script"/>
                <a:ea typeface="Kaushan Script"/>
                <a:cs typeface="Kaushan Script"/>
                <a:sym typeface="Kaushan Script"/>
              </a:rPr>
              <a:t>the proton-proton chain</a:t>
            </a:r>
            <a:endParaRPr sz="5200" b="1">
              <a:latin typeface="Kaushan Script"/>
              <a:ea typeface="Kaushan Script"/>
              <a:cs typeface="Kaushan Script"/>
              <a:sym typeface="Kaushan Script"/>
            </a:endParaRPr>
          </a:p>
        </p:txBody>
      </p:sp>
      <p:cxnSp>
        <p:nvCxnSpPr>
          <p:cNvPr id="218" name="Google Shape;218;p34"/>
          <p:cNvCxnSpPr/>
          <p:nvPr/>
        </p:nvCxnSpPr>
        <p:spPr>
          <a:xfrm>
            <a:off x="302425" y="732750"/>
            <a:ext cx="0" cy="3678000"/>
          </a:xfrm>
          <a:prstGeom prst="straightConnector1">
            <a:avLst/>
          </a:prstGeom>
          <a:noFill/>
          <a:ln w="76200" cap="flat" cmpd="sng">
            <a:solidFill>
              <a:srgbClr val="434343"/>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6674842" y="1256050"/>
            <a:ext cx="204783" cy="188400"/>
          </a:xfrm>
          <a:prstGeom prst="rect">
            <a:avLst/>
          </a:prstGeom>
          <a:noFill/>
          <a:ln>
            <a:noFill/>
          </a:ln>
        </p:spPr>
      </p:pic>
      <p:sp>
        <p:nvSpPr>
          <p:cNvPr id="224" name="Google Shape;224;p35"/>
          <p:cNvSpPr txBox="1"/>
          <p:nvPr/>
        </p:nvSpPr>
        <p:spPr>
          <a:xfrm>
            <a:off x="75" y="318500"/>
            <a:ext cx="91440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a:solidFill>
                  <a:schemeClr val="dk1"/>
                </a:solidFill>
                <a:latin typeface="Kaushan Script"/>
                <a:ea typeface="Kaushan Script"/>
                <a:cs typeface="Kaushan Script"/>
                <a:sym typeface="Kaushan Script"/>
              </a:rPr>
              <a:t>Step 1</a:t>
            </a:r>
            <a:endParaRPr sz="2000">
              <a:latin typeface="Patrick Hand SC"/>
              <a:ea typeface="Patrick Hand SC"/>
              <a:cs typeface="Patrick Hand SC"/>
              <a:sym typeface="Patrick Hand SC"/>
            </a:endParaRPr>
          </a:p>
        </p:txBody>
      </p:sp>
      <p:sp>
        <p:nvSpPr>
          <p:cNvPr id="225" name="Google Shape;225;p35"/>
          <p:cNvSpPr txBox="1"/>
          <p:nvPr/>
        </p:nvSpPr>
        <p:spPr>
          <a:xfrm>
            <a:off x="218675" y="1083125"/>
            <a:ext cx="6919200" cy="300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i="1">
                <a:solidFill>
                  <a:schemeClr val="dk1"/>
                </a:solidFill>
                <a:latin typeface="Patrick Hand SC"/>
                <a:ea typeface="Patrick Hand SC"/>
                <a:cs typeface="Patrick Hand SC"/>
                <a:sym typeface="Patrick Hand SC"/>
              </a:rPr>
              <a:t>Two protons fuse, where one converts to a neutron, a neutrino (   ), and a positron (β</a:t>
            </a:r>
            <a:r>
              <a:rPr lang="en" sz="2100" i="1" baseline="30000">
                <a:solidFill>
                  <a:schemeClr val="dk1"/>
                </a:solidFill>
                <a:latin typeface="Patrick Hand SC"/>
                <a:ea typeface="Patrick Hand SC"/>
                <a:cs typeface="Patrick Hand SC"/>
                <a:sym typeface="Patrick Hand SC"/>
              </a:rPr>
              <a:t>+</a:t>
            </a:r>
            <a:r>
              <a:rPr lang="en" sz="2100" i="1">
                <a:solidFill>
                  <a:schemeClr val="dk1"/>
                </a:solidFill>
                <a:latin typeface="Patrick Hand SC"/>
                <a:ea typeface="Patrick Hand SC"/>
                <a:cs typeface="Patrick Hand SC"/>
                <a:sym typeface="Patrick Hand SC"/>
              </a:rPr>
              <a:t>)</a:t>
            </a: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15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r>
              <a:rPr lang="en" sz="2100">
                <a:solidFill>
                  <a:schemeClr val="dk1"/>
                </a:solidFill>
                <a:latin typeface="Patrick Hand SC"/>
                <a:ea typeface="Patrick Hand SC"/>
                <a:cs typeface="Patrick Hand SC"/>
                <a:sym typeface="Patrick Hand SC"/>
              </a:rPr>
              <a:t>The remaining proton and newly formed neutron are then attracted to each other and are bound together, forming the nucleus of deuterium (</a:t>
            </a:r>
            <a:r>
              <a:rPr lang="en" sz="2100" baseline="30000">
                <a:solidFill>
                  <a:schemeClr val="dk1"/>
                </a:solidFill>
                <a:latin typeface="Patrick Hand SC"/>
                <a:ea typeface="Patrick Hand SC"/>
                <a:cs typeface="Patrick Hand SC"/>
                <a:sym typeface="Patrick Hand SC"/>
              </a:rPr>
              <a:t>2</a:t>
            </a:r>
            <a:r>
              <a:rPr lang="en" sz="2100">
                <a:solidFill>
                  <a:schemeClr val="dk1"/>
                </a:solidFill>
                <a:latin typeface="Patrick Hand SC"/>
                <a:ea typeface="Patrick Hand SC"/>
                <a:cs typeface="Patrick Hand SC"/>
                <a:sym typeface="Patrick Hand SC"/>
              </a:rPr>
              <a:t>H).</a:t>
            </a:r>
            <a:endParaRPr sz="2100">
              <a:solidFill>
                <a:schemeClr val="dk1"/>
              </a:solidFill>
              <a:latin typeface="Patrick Hand SC"/>
              <a:ea typeface="Patrick Hand SC"/>
              <a:cs typeface="Patrick Hand SC"/>
              <a:sym typeface="Patrick Hand SC"/>
            </a:endParaRPr>
          </a:p>
        </p:txBody>
      </p:sp>
      <p:sp>
        <p:nvSpPr>
          <p:cNvPr id="226" name="Google Shape;226;p35"/>
          <p:cNvSpPr/>
          <p:nvPr/>
        </p:nvSpPr>
        <p:spPr>
          <a:xfrm>
            <a:off x="1624763" y="22612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rot="594463">
            <a:off x="2142894" y="2341340"/>
            <a:ext cx="228406" cy="23753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8" name="Google Shape;228;p35"/>
          <p:cNvCxnSpPr/>
          <p:nvPr/>
        </p:nvCxnSpPr>
        <p:spPr>
          <a:xfrm rot="-10205518" flipH="1">
            <a:off x="2453177" y="2266695"/>
            <a:ext cx="418441" cy="161429"/>
          </a:xfrm>
          <a:prstGeom prst="straightConnector1">
            <a:avLst/>
          </a:prstGeom>
          <a:noFill/>
          <a:ln w="19050" cap="flat" cmpd="sng">
            <a:solidFill>
              <a:srgbClr val="FFFF7A"/>
            </a:solidFill>
            <a:prstDash val="solid"/>
            <a:round/>
            <a:headEnd type="none" w="med" len="med"/>
            <a:tailEnd type="none" w="med" len="med"/>
          </a:ln>
        </p:spPr>
      </p:cxnSp>
      <p:cxnSp>
        <p:nvCxnSpPr>
          <p:cNvPr id="229" name="Google Shape;229;p35"/>
          <p:cNvCxnSpPr/>
          <p:nvPr/>
        </p:nvCxnSpPr>
        <p:spPr>
          <a:xfrm rot="595871">
            <a:off x="2531987" y="2540784"/>
            <a:ext cx="427912" cy="38076"/>
          </a:xfrm>
          <a:prstGeom prst="straightConnector1">
            <a:avLst/>
          </a:prstGeom>
          <a:noFill/>
          <a:ln w="19050" cap="flat" cmpd="sng">
            <a:solidFill>
              <a:srgbClr val="FFFF7A"/>
            </a:solidFill>
            <a:prstDash val="solid"/>
            <a:round/>
            <a:headEnd type="none" w="med" len="med"/>
            <a:tailEnd type="none" w="med" len="med"/>
          </a:ln>
        </p:spPr>
      </p:cxnSp>
      <p:cxnSp>
        <p:nvCxnSpPr>
          <p:cNvPr id="230" name="Google Shape;230;p35"/>
          <p:cNvCxnSpPr/>
          <p:nvPr/>
        </p:nvCxnSpPr>
        <p:spPr>
          <a:xfrm rot="595269">
            <a:off x="2351523" y="2636680"/>
            <a:ext cx="332573" cy="133120"/>
          </a:xfrm>
          <a:prstGeom prst="straightConnector1">
            <a:avLst/>
          </a:prstGeom>
          <a:noFill/>
          <a:ln w="19050" cap="flat" cmpd="sng">
            <a:solidFill>
              <a:srgbClr val="FFFF7A"/>
            </a:solidFill>
            <a:prstDash val="solid"/>
            <a:round/>
            <a:headEnd type="none" w="med" len="med"/>
            <a:tailEnd type="none" w="med" len="med"/>
          </a:ln>
        </p:spPr>
      </p:cxnSp>
      <p:cxnSp>
        <p:nvCxnSpPr>
          <p:cNvPr id="231" name="Google Shape;231;p35"/>
          <p:cNvCxnSpPr/>
          <p:nvPr/>
        </p:nvCxnSpPr>
        <p:spPr>
          <a:xfrm rot="453303" flipH="1">
            <a:off x="1117204" y="2447474"/>
            <a:ext cx="401586" cy="161382"/>
          </a:xfrm>
          <a:prstGeom prst="straightConnector1">
            <a:avLst/>
          </a:prstGeom>
          <a:noFill/>
          <a:ln w="19050" cap="flat" cmpd="sng">
            <a:solidFill>
              <a:srgbClr val="FFFF7A"/>
            </a:solidFill>
            <a:prstDash val="solid"/>
            <a:round/>
            <a:headEnd type="none" w="med" len="med"/>
            <a:tailEnd type="none" w="med" len="med"/>
          </a:ln>
        </p:spPr>
      </p:cxnSp>
      <p:cxnSp>
        <p:nvCxnSpPr>
          <p:cNvPr id="232" name="Google Shape;232;p35"/>
          <p:cNvCxnSpPr/>
          <p:nvPr/>
        </p:nvCxnSpPr>
        <p:spPr>
          <a:xfrm rot="-10346975">
            <a:off x="1068301" y="2281989"/>
            <a:ext cx="410963" cy="38067"/>
          </a:xfrm>
          <a:prstGeom prst="straightConnector1">
            <a:avLst/>
          </a:prstGeom>
          <a:noFill/>
          <a:ln w="19050" cap="flat" cmpd="sng">
            <a:solidFill>
              <a:srgbClr val="FFFF7A"/>
            </a:solidFill>
            <a:prstDash val="solid"/>
            <a:round/>
            <a:headEnd type="none" w="med" len="med"/>
            <a:tailEnd type="none" w="med" len="med"/>
          </a:ln>
        </p:spPr>
      </p:cxnSp>
      <p:cxnSp>
        <p:nvCxnSpPr>
          <p:cNvPr id="233" name="Google Shape;233;p35"/>
          <p:cNvCxnSpPr/>
          <p:nvPr/>
        </p:nvCxnSpPr>
        <p:spPr>
          <a:xfrm rot="-10346881">
            <a:off x="1253223" y="2080610"/>
            <a:ext cx="319572" cy="133027"/>
          </a:xfrm>
          <a:prstGeom prst="straightConnector1">
            <a:avLst/>
          </a:prstGeom>
          <a:noFill/>
          <a:ln w="19050" cap="flat" cmpd="sng">
            <a:solidFill>
              <a:srgbClr val="FFFF7A"/>
            </a:solidFill>
            <a:prstDash val="solid"/>
            <a:round/>
            <a:headEnd type="none" w="med" len="med"/>
            <a:tailEnd type="none" w="med" len="med"/>
          </a:ln>
        </p:spPr>
      </p:cxnSp>
      <p:sp>
        <p:nvSpPr>
          <p:cNvPr id="234" name="Google Shape;234;p35"/>
          <p:cNvSpPr/>
          <p:nvPr/>
        </p:nvSpPr>
        <p:spPr>
          <a:xfrm rot="-448220">
            <a:off x="4421236" y="22263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rot="-448220">
            <a:off x="4365526" y="234957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 name="Google Shape;236;p35"/>
          <p:cNvCxnSpPr/>
          <p:nvPr/>
        </p:nvCxnSpPr>
        <p:spPr>
          <a:xfrm>
            <a:off x="3405963" y="2428775"/>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237" name="Google Shape;237;p35"/>
          <p:cNvSpPr/>
          <p:nvPr/>
        </p:nvSpPr>
        <p:spPr>
          <a:xfrm>
            <a:off x="5283175" y="2293725"/>
            <a:ext cx="111600" cy="111300"/>
          </a:xfrm>
          <a:prstGeom prst="ellipse">
            <a:avLst/>
          </a:prstGeom>
          <a:solidFill>
            <a:srgbClr val="B6D7A8"/>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6164813" y="2293725"/>
            <a:ext cx="111600" cy="111300"/>
          </a:xfrm>
          <a:prstGeom prst="ellipse">
            <a:avLst/>
          </a:prstGeom>
          <a:solidFill>
            <a:srgbClr val="FFD93B"/>
          </a:solidFill>
          <a:ln w="9525" cap="flat" cmpd="sng">
            <a:solidFill>
              <a:srgbClr val="FFC5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35"/>
          <p:cNvPicPr preferRelativeResize="0"/>
          <p:nvPr/>
        </p:nvPicPr>
        <p:blipFill>
          <a:blip r:embed="rId3">
            <a:alphaModFix/>
          </a:blip>
          <a:stretch>
            <a:fillRect/>
          </a:stretch>
        </p:blipFill>
        <p:spPr>
          <a:xfrm>
            <a:off x="5262038" y="2119969"/>
            <a:ext cx="153875" cy="141565"/>
          </a:xfrm>
          <a:prstGeom prst="rect">
            <a:avLst/>
          </a:prstGeom>
          <a:noFill/>
          <a:ln>
            <a:noFill/>
          </a:ln>
        </p:spPr>
      </p:pic>
      <p:sp>
        <p:nvSpPr>
          <p:cNvPr id="240" name="Google Shape;240;p35"/>
          <p:cNvSpPr txBox="1"/>
          <p:nvPr/>
        </p:nvSpPr>
        <p:spPr>
          <a:xfrm>
            <a:off x="6069650" y="1963850"/>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chemeClr val="dk1"/>
                </a:solidFill>
                <a:latin typeface="Patrick Hand SC"/>
                <a:ea typeface="Patrick Hand SC"/>
                <a:cs typeface="Patrick Hand SC"/>
                <a:sym typeface="Patrick Hand SC"/>
              </a:rPr>
              <a:t>β</a:t>
            </a:r>
            <a:r>
              <a:rPr lang="en" sz="1500" b="1" i="1" baseline="30000">
                <a:solidFill>
                  <a:schemeClr val="dk1"/>
                </a:solidFill>
                <a:latin typeface="Patrick Hand SC"/>
                <a:ea typeface="Patrick Hand SC"/>
                <a:cs typeface="Patrick Hand SC"/>
                <a:sym typeface="Patrick Hand SC"/>
              </a:rPr>
              <a:t>+</a:t>
            </a:r>
            <a:endParaRPr sz="800" b="1"/>
          </a:p>
        </p:txBody>
      </p:sp>
      <p:sp>
        <p:nvSpPr>
          <p:cNvPr id="241" name="Google Shape;241;p35"/>
          <p:cNvSpPr txBox="1"/>
          <p:nvPr/>
        </p:nvSpPr>
        <p:spPr>
          <a:xfrm>
            <a:off x="4253450" y="1878225"/>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2</a:t>
            </a:r>
            <a:r>
              <a:rPr lang="en" sz="1500" b="1">
                <a:solidFill>
                  <a:schemeClr val="dk1"/>
                </a:solidFill>
                <a:latin typeface="Patrick Hand SC"/>
                <a:ea typeface="Patrick Hand SC"/>
                <a:cs typeface="Patrick Hand SC"/>
                <a:sym typeface="Patrick Hand SC"/>
              </a:rPr>
              <a:t>H</a:t>
            </a:r>
            <a:endParaRPr sz="1500" b="1"/>
          </a:p>
        </p:txBody>
      </p:sp>
      <p:sp>
        <p:nvSpPr>
          <p:cNvPr id="242" name="Google Shape;242;p35"/>
          <p:cNvSpPr txBox="1"/>
          <p:nvPr/>
        </p:nvSpPr>
        <p:spPr>
          <a:xfrm>
            <a:off x="7429150" y="1057750"/>
            <a:ext cx="15687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atrick Hand SC"/>
                <a:ea typeface="Patrick Hand SC"/>
                <a:cs typeface="Patrick Hand SC"/>
                <a:sym typeface="Patrick Hand SC"/>
              </a:rPr>
              <a:t>A neutrino is a particle of matter with a mass of nearly 0, and neutral charge.</a:t>
            </a:r>
            <a:endParaRPr>
              <a:latin typeface="Patrick Hand SC"/>
              <a:ea typeface="Patrick Hand SC"/>
              <a:cs typeface="Patrick Hand SC"/>
              <a:sym typeface="Patrick Hand SC"/>
            </a:endParaRPr>
          </a:p>
          <a:p>
            <a:pPr marL="0" lvl="0" indent="0" algn="ctr" rtl="0">
              <a:spcBef>
                <a:spcPts val="0"/>
              </a:spcBef>
              <a:spcAft>
                <a:spcPts val="0"/>
              </a:spcAft>
              <a:buNone/>
            </a:pPr>
            <a:r>
              <a:rPr lang="en">
                <a:latin typeface="Patrick Hand SC"/>
                <a:ea typeface="Patrick Hand SC"/>
                <a:cs typeface="Patrick Hand SC"/>
                <a:sym typeface="Patrick Hand SC"/>
              </a:rPr>
              <a:t>~</a:t>
            </a:r>
            <a:endParaRPr>
              <a:latin typeface="Patrick Hand SC"/>
              <a:ea typeface="Patrick Hand SC"/>
              <a:cs typeface="Patrick Hand SC"/>
              <a:sym typeface="Patrick Hand SC"/>
            </a:endParaRPr>
          </a:p>
          <a:p>
            <a:pPr marL="0" lvl="0" indent="0" algn="ctr" rtl="0">
              <a:spcBef>
                <a:spcPts val="0"/>
              </a:spcBef>
              <a:spcAft>
                <a:spcPts val="0"/>
              </a:spcAft>
              <a:buNone/>
            </a:pPr>
            <a:r>
              <a:rPr lang="en">
                <a:latin typeface="Patrick Hand SC"/>
                <a:ea typeface="Patrick Hand SC"/>
                <a:cs typeface="Patrick Hand SC"/>
                <a:sym typeface="Patrick Hand SC"/>
              </a:rPr>
              <a:t>A positron is the antimatter particle of an electron</a:t>
            </a:r>
            <a:endParaRPr>
              <a:latin typeface="Patrick Hand SC"/>
              <a:ea typeface="Patrick Hand SC"/>
              <a:cs typeface="Patrick Hand SC"/>
              <a:sym typeface="Patrick Hand SC"/>
            </a:endParaRPr>
          </a:p>
          <a:p>
            <a:pPr marL="0" lvl="0" indent="0" algn="ctr" rtl="0">
              <a:spcBef>
                <a:spcPts val="0"/>
              </a:spcBef>
              <a:spcAft>
                <a:spcPts val="0"/>
              </a:spcAft>
              <a:buNone/>
            </a:pPr>
            <a:r>
              <a:rPr lang="en">
                <a:latin typeface="Patrick Hand SC"/>
                <a:ea typeface="Patrick Hand SC"/>
                <a:cs typeface="Patrick Hand SC"/>
                <a:sym typeface="Patrick Hand SC"/>
              </a:rPr>
              <a:t>~</a:t>
            </a:r>
            <a:endParaRPr>
              <a:latin typeface="Patrick Hand SC"/>
              <a:ea typeface="Patrick Hand SC"/>
              <a:cs typeface="Patrick Hand SC"/>
              <a:sym typeface="Patrick Hand SC"/>
            </a:endParaRPr>
          </a:p>
          <a:p>
            <a:pPr marL="0" lvl="0" indent="0" algn="ctr" rtl="0">
              <a:spcBef>
                <a:spcPts val="0"/>
              </a:spcBef>
              <a:spcAft>
                <a:spcPts val="0"/>
              </a:spcAft>
              <a:buNone/>
            </a:pPr>
            <a:r>
              <a:rPr lang="en">
                <a:latin typeface="Patrick Hand SC"/>
                <a:ea typeface="Patrick Hand SC"/>
                <a:cs typeface="Patrick Hand SC"/>
                <a:sym typeface="Patrick Hand SC"/>
              </a:rPr>
              <a:t>A photon is a wave of electromagnetic radiation</a:t>
            </a:r>
            <a:endParaRPr>
              <a:latin typeface="Patrick Hand SC"/>
              <a:ea typeface="Patrick Hand SC"/>
              <a:cs typeface="Patrick Hand SC"/>
              <a:sym typeface="Patrick Hand SC"/>
            </a:endParaRPr>
          </a:p>
        </p:txBody>
      </p:sp>
      <p:sp>
        <p:nvSpPr>
          <p:cNvPr id="243" name="Google Shape;243;p35"/>
          <p:cNvSpPr txBox="1"/>
          <p:nvPr/>
        </p:nvSpPr>
        <p:spPr>
          <a:xfrm>
            <a:off x="1112475" y="4202825"/>
            <a:ext cx="6919200" cy="78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a:solidFill>
                  <a:schemeClr val="dk1"/>
                </a:solidFill>
                <a:latin typeface="Patrick Hand SC"/>
                <a:ea typeface="Patrick Hand SC"/>
                <a:cs typeface="Patrick Hand SC"/>
                <a:sym typeface="Patrick Hand SC"/>
              </a:rPr>
              <a:t>The anti-electron then annihilates a nearby electron, according to the nature of antimatter. </a:t>
            </a:r>
            <a:endParaRPr sz="1500">
              <a:solidFill>
                <a:schemeClr val="dk1"/>
              </a:solidFill>
              <a:latin typeface="Patrick Hand SC"/>
              <a:ea typeface="Patrick Hand SC"/>
              <a:cs typeface="Patrick Hand SC"/>
              <a:sym typeface="Patrick Hand SC"/>
            </a:endParaRPr>
          </a:p>
          <a:p>
            <a:pPr marL="0" lvl="0" indent="0" algn="ct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Consequently, energy is released as photons (</a:t>
            </a:r>
            <a:r>
              <a:rPr lang="en" sz="1700" b="1" i="1">
                <a:solidFill>
                  <a:schemeClr val="dk1"/>
                </a:solidFill>
              </a:rPr>
              <a:t>ϒ</a:t>
            </a:r>
            <a:r>
              <a:rPr lang="en" sz="2200">
                <a:solidFill>
                  <a:schemeClr val="dk1"/>
                </a:solidFill>
                <a:latin typeface="Patrick Hand SC"/>
                <a:ea typeface="Patrick Hand SC"/>
                <a:cs typeface="Patrick Hand SC"/>
                <a:sym typeface="Patrick Hand SC"/>
              </a:rPr>
              <a:t>)</a:t>
            </a:r>
            <a:endParaRPr sz="2500">
              <a:latin typeface="Patrick Hand SC"/>
              <a:ea typeface="Patrick Hand SC"/>
              <a:cs typeface="Patrick Hand SC"/>
              <a:sym typeface="Patrick Hand SC"/>
            </a:endParaRPr>
          </a:p>
        </p:txBody>
      </p:sp>
      <p:sp>
        <p:nvSpPr>
          <p:cNvPr id="244" name="Google Shape;244;p35"/>
          <p:cNvSpPr/>
          <p:nvPr/>
        </p:nvSpPr>
        <p:spPr>
          <a:xfrm>
            <a:off x="7026275" y="2289450"/>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txBox="1"/>
          <p:nvPr/>
        </p:nvSpPr>
        <p:spPr>
          <a:xfrm>
            <a:off x="6914050" y="1983000"/>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chemeClr val="dk1"/>
                </a:solidFill>
              </a:rPr>
              <a:t>ϒ</a:t>
            </a:r>
            <a:endParaRPr sz="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p:nvPr/>
        </p:nvSpPr>
        <p:spPr>
          <a:xfrm>
            <a:off x="1112400" y="1292725"/>
            <a:ext cx="6919200" cy="238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i="1">
                <a:solidFill>
                  <a:schemeClr val="dk1"/>
                </a:solidFill>
                <a:latin typeface="Patrick Hand SC"/>
                <a:ea typeface="Patrick Hand SC"/>
                <a:cs typeface="Patrick Hand SC"/>
                <a:sym typeface="Patrick Hand SC"/>
              </a:rPr>
              <a:t>Deuterium nucleus fuses with another proton, forming Helium-3</a:t>
            </a:r>
            <a:r>
              <a:rPr lang="en" sz="2100">
                <a:solidFill>
                  <a:schemeClr val="dk1"/>
                </a:solidFill>
                <a:latin typeface="Patrick Hand SC"/>
                <a:ea typeface="Patrick Hand SC"/>
                <a:cs typeface="Patrick Hand SC"/>
                <a:sym typeface="Patrick Hand SC"/>
              </a:rPr>
              <a:t> (an isotope of Helium)</a:t>
            </a:r>
            <a:endParaRPr sz="2100">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ct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This fusion reaction releases another photon as a gamma-ray</a:t>
            </a:r>
            <a:endParaRPr sz="2200">
              <a:solidFill>
                <a:schemeClr val="dk1"/>
              </a:solidFill>
              <a:latin typeface="Patrick Hand SC"/>
              <a:ea typeface="Patrick Hand SC"/>
              <a:cs typeface="Patrick Hand SC"/>
              <a:sym typeface="Patrick Hand SC"/>
            </a:endParaRPr>
          </a:p>
        </p:txBody>
      </p:sp>
      <p:sp>
        <p:nvSpPr>
          <p:cNvPr id="251" name="Google Shape;251;p36"/>
          <p:cNvSpPr txBox="1"/>
          <p:nvPr/>
        </p:nvSpPr>
        <p:spPr>
          <a:xfrm>
            <a:off x="0" y="318500"/>
            <a:ext cx="91440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a:solidFill>
                  <a:schemeClr val="dk1"/>
                </a:solidFill>
                <a:latin typeface="Kaushan Script"/>
                <a:ea typeface="Kaushan Script"/>
                <a:cs typeface="Kaushan Script"/>
                <a:sym typeface="Kaushan Script"/>
              </a:rPr>
              <a:t>Step 2</a:t>
            </a:r>
            <a:endParaRPr sz="2000">
              <a:latin typeface="Patrick Hand SC"/>
              <a:ea typeface="Patrick Hand SC"/>
              <a:cs typeface="Patrick Hand SC"/>
              <a:sym typeface="Patrick Hand SC"/>
            </a:endParaRPr>
          </a:p>
        </p:txBody>
      </p:sp>
      <p:sp>
        <p:nvSpPr>
          <p:cNvPr id="252" name="Google Shape;252;p36"/>
          <p:cNvSpPr/>
          <p:nvPr/>
        </p:nvSpPr>
        <p:spPr>
          <a:xfrm rot="-448220">
            <a:off x="3726936" y="24730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rot="-448220">
            <a:off x="3671226" y="259628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4" name="Google Shape;254;p36"/>
          <p:cNvCxnSpPr/>
          <p:nvPr/>
        </p:nvCxnSpPr>
        <p:spPr>
          <a:xfrm>
            <a:off x="4299688" y="2638375"/>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255" name="Google Shape;255;p36"/>
          <p:cNvSpPr txBox="1"/>
          <p:nvPr/>
        </p:nvSpPr>
        <p:spPr>
          <a:xfrm>
            <a:off x="3559150" y="2124938"/>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2</a:t>
            </a:r>
            <a:r>
              <a:rPr lang="en" sz="1500" b="1">
                <a:solidFill>
                  <a:schemeClr val="dk1"/>
                </a:solidFill>
                <a:latin typeface="Patrick Hand SC"/>
                <a:ea typeface="Patrick Hand SC"/>
                <a:cs typeface="Patrick Hand SC"/>
                <a:sym typeface="Patrick Hand SC"/>
              </a:rPr>
              <a:t>H</a:t>
            </a:r>
            <a:endParaRPr sz="1500" b="1"/>
          </a:p>
        </p:txBody>
      </p:sp>
      <p:sp>
        <p:nvSpPr>
          <p:cNvPr id="256" name="Google Shape;256;p36"/>
          <p:cNvSpPr/>
          <p:nvPr/>
        </p:nvSpPr>
        <p:spPr>
          <a:xfrm>
            <a:off x="2747088" y="24708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 name="Google Shape;257;p36"/>
          <p:cNvCxnSpPr/>
          <p:nvPr/>
        </p:nvCxnSpPr>
        <p:spPr>
          <a:xfrm rot="453303" flipH="1">
            <a:off x="2239529" y="2657074"/>
            <a:ext cx="401586" cy="161382"/>
          </a:xfrm>
          <a:prstGeom prst="straightConnector1">
            <a:avLst/>
          </a:prstGeom>
          <a:noFill/>
          <a:ln w="19050" cap="flat" cmpd="sng">
            <a:solidFill>
              <a:srgbClr val="FFFF7A"/>
            </a:solidFill>
            <a:prstDash val="solid"/>
            <a:round/>
            <a:headEnd type="none" w="med" len="med"/>
            <a:tailEnd type="none" w="med" len="med"/>
          </a:ln>
        </p:spPr>
      </p:cxnSp>
      <p:cxnSp>
        <p:nvCxnSpPr>
          <p:cNvPr id="258" name="Google Shape;258;p36"/>
          <p:cNvCxnSpPr/>
          <p:nvPr/>
        </p:nvCxnSpPr>
        <p:spPr>
          <a:xfrm rot="-10346975">
            <a:off x="2190626" y="2491589"/>
            <a:ext cx="410963" cy="38067"/>
          </a:xfrm>
          <a:prstGeom prst="straightConnector1">
            <a:avLst/>
          </a:prstGeom>
          <a:noFill/>
          <a:ln w="19050" cap="flat" cmpd="sng">
            <a:solidFill>
              <a:srgbClr val="FFFF7A"/>
            </a:solidFill>
            <a:prstDash val="solid"/>
            <a:round/>
            <a:headEnd type="none" w="med" len="med"/>
            <a:tailEnd type="none" w="med" len="med"/>
          </a:ln>
        </p:spPr>
      </p:cxnSp>
      <p:cxnSp>
        <p:nvCxnSpPr>
          <p:cNvPr id="259" name="Google Shape;259;p36"/>
          <p:cNvCxnSpPr/>
          <p:nvPr/>
        </p:nvCxnSpPr>
        <p:spPr>
          <a:xfrm rot="-10346881">
            <a:off x="2375548" y="2290210"/>
            <a:ext cx="319572" cy="133027"/>
          </a:xfrm>
          <a:prstGeom prst="straightConnector1">
            <a:avLst/>
          </a:prstGeom>
          <a:noFill/>
          <a:ln w="19050" cap="flat" cmpd="sng">
            <a:solidFill>
              <a:srgbClr val="FFFF7A"/>
            </a:solidFill>
            <a:prstDash val="solid"/>
            <a:round/>
            <a:headEnd type="none" w="med" len="med"/>
            <a:tailEnd type="none" w="med" len="med"/>
          </a:ln>
        </p:spPr>
      </p:cxnSp>
      <p:sp>
        <p:nvSpPr>
          <p:cNvPr id="260" name="Google Shape;260;p36"/>
          <p:cNvSpPr/>
          <p:nvPr/>
        </p:nvSpPr>
        <p:spPr>
          <a:xfrm rot="-448220">
            <a:off x="5507064" y="258153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rot="-448220">
            <a:off x="5562773" y="24583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5685138" y="25431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txBox="1"/>
          <p:nvPr/>
        </p:nvSpPr>
        <p:spPr>
          <a:xfrm>
            <a:off x="5398188" y="2124938"/>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3</a:t>
            </a:r>
            <a:r>
              <a:rPr lang="en" sz="1500" b="1" dirty="0">
                <a:solidFill>
                  <a:schemeClr val="dk1"/>
                </a:solidFill>
                <a:latin typeface="Patrick Hand SC"/>
                <a:ea typeface="Patrick Hand SC"/>
                <a:cs typeface="Patrick Hand SC"/>
                <a:sym typeface="Patrick Hand SC"/>
              </a:rPr>
              <a:t>H</a:t>
            </a:r>
            <a:r>
              <a:rPr lang="en-AU" sz="1500" b="1" dirty="0">
                <a:solidFill>
                  <a:schemeClr val="dk1"/>
                </a:solidFill>
                <a:latin typeface="Patrick Hand SC"/>
                <a:ea typeface="Patrick Hand SC"/>
                <a:cs typeface="Patrick Hand SC"/>
                <a:sym typeface="Patrick Hand SC"/>
              </a:rPr>
              <a:t>e</a:t>
            </a:r>
            <a:endParaRPr sz="1500" b="1" dirty="0"/>
          </a:p>
        </p:txBody>
      </p:sp>
      <p:sp>
        <p:nvSpPr>
          <p:cNvPr id="264" name="Google Shape;264;p36"/>
          <p:cNvSpPr/>
          <p:nvPr/>
        </p:nvSpPr>
        <p:spPr>
          <a:xfrm>
            <a:off x="6777000" y="2575250"/>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txBox="1"/>
          <p:nvPr/>
        </p:nvSpPr>
        <p:spPr>
          <a:xfrm>
            <a:off x="6664775" y="2268800"/>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chemeClr val="dk1"/>
                </a:solidFill>
              </a:rPr>
              <a:t>ϒ</a:t>
            </a:r>
            <a:endParaRPr sz="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p:nvPr/>
        </p:nvSpPr>
        <p:spPr>
          <a:xfrm>
            <a:off x="0" y="318500"/>
            <a:ext cx="91440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a:solidFill>
                  <a:schemeClr val="dk1"/>
                </a:solidFill>
                <a:latin typeface="Kaushan Script"/>
                <a:ea typeface="Kaushan Script"/>
                <a:cs typeface="Kaushan Script"/>
                <a:sym typeface="Kaushan Script"/>
              </a:rPr>
              <a:t>Step 3</a:t>
            </a:r>
            <a:endParaRPr sz="2000">
              <a:latin typeface="Patrick Hand SC"/>
              <a:ea typeface="Patrick Hand SC"/>
              <a:cs typeface="Patrick Hand SC"/>
              <a:sym typeface="Patrick Hand SC"/>
            </a:endParaRPr>
          </a:p>
        </p:txBody>
      </p:sp>
      <p:cxnSp>
        <p:nvCxnSpPr>
          <p:cNvPr id="271" name="Google Shape;271;p37"/>
          <p:cNvCxnSpPr/>
          <p:nvPr/>
        </p:nvCxnSpPr>
        <p:spPr>
          <a:xfrm>
            <a:off x="4569600" y="1291475"/>
            <a:ext cx="4800" cy="3517800"/>
          </a:xfrm>
          <a:prstGeom prst="straightConnector1">
            <a:avLst/>
          </a:prstGeom>
          <a:noFill/>
          <a:ln w="19050" cap="flat" cmpd="sng">
            <a:solidFill>
              <a:schemeClr val="dk2"/>
            </a:solidFill>
            <a:prstDash val="solid"/>
            <a:round/>
            <a:headEnd type="none" w="med" len="med"/>
            <a:tailEnd type="none" w="med" len="med"/>
          </a:ln>
        </p:spPr>
      </p:cxnSp>
      <p:sp>
        <p:nvSpPr>
          <p:cNvPr id="272" name="Google Shape;272;p37"/>
          <p:cNvSpPr txBox="1"/>
          <p:nvPr/>
        </p:nvSpPr>
        <p:spPr>
          <a:xfrm>
            <a:off x="276325" y="1521450"/>
            <a:ext cx="4164300" cy="314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i="1">
                <a:solidFill>
                  <a:schemeClr val="dk1"/>
                </a:solidFill>
                <a:latin typeface="Patrick Hand SC"/>
                <a:ea typeface="Patrick Hand SC"/>
                <a:cs typeface="Patrick Hand SC"/>
                <a:sym typeface="Patrick Hand SC"/>
              </a:rPr>
              <a:t>2 Helium-3 nuclei fuse together to form a helium atom</a:t>
            </a: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l" rtl="0">
              <a:lnSpc>
                <a:spcPct val="115000"/>
              </a:lnSpc>
              <a:spcBef>
                <a:spcPts val="0"/>
              </a:spcBef>
              <a:spcAft>
                <a:spcPts val="0"/>
              </a:spcAft>
              <a:buNone/>
            </a:pPr>
            <a:endParaRPr sz="2100" i="1">
              <a:solidFill>
                <a:schemeClr val="dk1"/>
              </a:solidFill>
              <a:latin typeface="Patrick Hand SC"/>
              <a:ea typeface="Patrick Hand SC"/>
              <a:cs typeface="Patrick Hand SC"/>
              <a:sym typeface="Patrick Hand SC"/>
            </a:endParaRPr>
          </a:p>
          <a:p>
            <a:pPr marL="0" lvl="0" indent="0" algn="ct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This causes the release of two free protons and energy is released</a:t>
            </a:r>
            <a:endParaRPr sz="2200">
              <a:latin typeface="Patrick Hand SC"/>
              <a:ea typeface="Patrick Hand SC"/>
              <a:cs typeface="Patrick Hand SC"/>
              <a:sym typeface="Patrick Hand SC"/>
            </a:endParaRPr>
          </a:p>
        </p:txBody>
      </p:sp>
      <p:sp>
        <p:nvSpPr>
          <p:cNvPr id="273" name="Google Shape;273;p37"/>
          <p:cNvSpPr/>
          <p:nvPr/>
        </p:nvSpPr>
        <p:spPr>
          <a:xfrm rot="-448220">
            <a:off x="363439" y="31811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rot="-448220">
            <a:off x="419148" y="30579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541513" y="31427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txBox="1"/>
          <p:nvPr/>
        </p:nvSpPr>
        <p:spPr>
          <a:xfrm>
            <a:off x="254563" y="2724600"/>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3</a:t>
            </a:r>
            <a:r>
              <a:rPr lang="en" sz="1500" b="1" dirty="0">
                <a:solidFill>
                  <a:schemeClr val="dk1"/>
                </a:solidFill>
                <a:latin typeface="Patrick Hand SC"/>
                <a:ea typeface="Patrick Hand SC"/>
                <a:cs typeface="Patrick Hand SC"/>
                <a:sym typeface="Patrick Hand SC"/>
              </a:rPr>
              <a:t>H</a:t>
            </a:r>
            <a:r>
              <a:rPr lang="en-AU" sz="1500" b="1" dirty="0">
                <a:solidFill>
                  <a:schemeClr val="dk1"/>
                </a:solidFill>
                <a:latin typeface="Patrick Hand SC"/>
                <a:ea typeface="Patrick Hand SC"/>
                <a:cs typeface="Patrick Hand SC"/>
                <a:sym typeface="Patrick Hand SC"/>
              </a:rPr>
              <a:t>e</a:t>
            </a:r>
            <a:endParaRPr sz="1500" b="1" dirty="0"/>
          </a:p>
        </p:txBody>
      </p:sp>
      <p:sp>
        <p:nvSpPr>
          <p:cNvPr id="277" name="Google Shape;277;p37"/>
          <p:cNvSpPr/>
          <p:nvPr/>
        </p:nvSpPr>
        <p:spPr>
          <a:xfrm rot="-448220">
            <a:off x="1180789" y="31811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rot="-448220">
            <a:off x="1236498" y="30579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1358863" y="31427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txBox="1"/>
          <p:nvPr/>
        </p:nvSpPr>
        <p:spPr>
          <a:xfrm>
            <a:off x="1071913" y="2724600"/>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3</a:t>
            </a:r>
            <a:r>
              <a:rPr lang="en" sz="1500" b="1" dirty="0">
                <a:solidFill>
                  <a:schemeClr val="dk1"/>
                </a:solidFill>
                <a:latin typeface="Patrick Hand SC"/>
                <a:ea typeface="Patrick Hand SC"/>
                <a:cs typeface="Patrick Hand SC"/>
                <a:sym typeface="Patrick Hand SC"/>
              </a:rPr>
              <a:t>H</a:t>
            </a:r>
            <a:r>
              <a:rPr lang="en-AU" sz="1500" b="1" dirty="0">
                <a:solidFill>
                  <a:schemeClr val="dk1"/>
                </a:solidFill>
                <a:latin typeface="Patrick Hand SC"/>
                <a:ea typeface="Patrick Hand SC"/>
                <a:cs typeface="Patrick Hand SC"/>
                <a:sym typeface="Patrick Hand SC"/>
              </a:rPr>
              <a:t>e</a:t>
            </a:r>
            <a:endParaRPr sz="1500" b="1" dirty="0"/>
          </a:p>
        </p:txBody>
      </p:sp>
      <p:cxnSp>
        <p:nvCxnSpPr>
          <p:cNvPr id="281" name="Google Shape;281;p37"/>
          <p:cNvCxnSpPr/>
          <p:nvPr/>
        </p:nvCxnSpPr>
        <p:spPr>
          <a:xfrm>
            <a:off x="1931613" y="3261300"/>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282" name="Google Shape;282;p37"/>
          <p:cNvSpPr/>
          <p:nvPr/>
        </p:nvSpPr>
        <p:spPr>
          <a:xfrm rot="-448220">
            <a:off x="2770448" y="32179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2841413" y="31428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rot="-448220">
            <a:off x="2719048" y="30580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rot="-448220">
            <a:off x="2663339" y="3181209"/>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txBox="1"/>
          <p:nvPr/>
        </p:nvSpPr>
        <p:spPr>
          <a:xfrm>
            <a:off x="2554463" y="2724613"/>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4</a:t>
            </a:r>
            <a:r>
              <a:rPr lang="en" sz="1500" b="1">
                <a:solidFill>
                  <a:schemeClr val="dk1"/>
                </a:solidFill>
                <a:latin typeface="Patrick Hand SC"/>
                <a:ea typeface="Patrick Hand SC"/>
                <a:cs typeface="Patrick Hand SC"/>
                <a:sym typeface="Patrick Hand SC"/>
              </a:rPr>
              <a:t>He</a:t>
            </a:r>
            <a:endParaRPr sz="1500" b="1"/>
          </a:p>
        </p:txBody>
      </p:sp>
      <p:sp>
        <p:nvSpPr>
          <p:cNvPr id="287" name="Google Shape;287;p37"/>
          <p:cNvSpPr/>
          <p:nvPr/>
        </p:nvSpPr>
        <p:spPr>
          <a:xfrm rot="-1828391">
            <a:off x="3790389" y="2412133"/>
            <a:ext cx="228342" cy="237605"/>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 name="Google Shape;288;p37"/>
          <p:cNvCxnSpPr/>
          <p:nvPr/>
        </p:nvCxnSpPr>
        <p:spPr>
          <a:xfrm rot="-1374379" flipH="1">
            <a:off x="3415957" y="2791371"/>
            <a:ext cx="401567" cy="161233"/>
          </a:xfrm>
          <a:prstGeom prst="straightConnector1">
            <a:avLst/>
          </a:prstGeom>
          <a:noFill/>
          <a:ln w="19050" cap="flat" cmpd="sng">
            <a:solidFill>
              <a:srgbClr val="FFFF7A"/>
            </a:solidFill>
            <a:prstDash val="solid"/>
            <a:round/>
            <a:headEnd type="none" w="med" len="med"/>
            <a:tailEnd type="none" w="med" len="med"/>
          </a:ln>
        </p:spPr>
      </p:cxnSp>
      <p:cxnSp>
        <p:nvCxnSpPr>
          <p:cNvPr id="289" name="Google Shape;289;p37"/>
          <p:cNvCxnSpPr/>
          <p:nvPr/>
        </p:nvCxnSpPr>
        <p:spPr>
          <a:xfrm rot="9426207">
            <a:off x="3258077" y="2679590"/>
            <a:ext cx="410982" cy="38015"/>
          </a:xfrm>
          <a:prstGeom prst="straightConnector1">
            <a:avLst/>
          </a:prstGeom>
          <a:noFill/>
          <a:ln w="19050" cap="flat" cmpd="sng">
            <a:solidFill>
              <a:srgbClr val="FFFF7A"/>
            </a:solidFill>
            <a:prstDash val="solid"/>
            <a:round/>
            <a:headEnd type="none" w="med" len="med"/>
            <a:tailEnd type="none" w="med" len="med"/>
          </a:ln>
        </p:spPr>
      </p:cxnSp>
      <p:cxnSp>
        <p:nvCxnSpPr>
          <p:cNvPr id="290" name="Google Shape;290;p37"/>
          <p:cNvCxnSpPr/>
          <p:nvPr/>
        </p:nvCxnSpPr>
        <p:spPr>
          <a:xfrm rot="9427162">
            <a:off x="3346063" y="2428847"/>
            <a:ext cx="319434" cy="132908"/>
          </a:xfrm>
          <a:prstGeom prst="straightConnector1">
            <a:avLst/>
          </a:prstGeom>
          <a:noFill/>
          <a:ln w="19050" cap="flat" cmpd="sng">
            <a:solidFill>
              <a:srgbClr val="FFFF7A"/>
            </a:solidFill>
            <a:prstDash val="solid"/>
            <a:round/>
            <a:headEnd type="none" w="med" len="med"/>
            <a:tailEnd type="none" w="med" len="med"/>
          </a:ln>
        </p:spPr>
      </p:cxnSp>
      <p:sp>
        <p:nvSpPr>
          <p:cNvPr id="291" name="Google Shape;291;p37"/>
          <p:cNvSpPr/>
          <p:nvPr/>
        </p:nvSpPr>
        <p:spPr>
          <a:xfrm rot="663538">
            <a:off x="4115104" y="3394428"/>
            <a:ext cx="228340" cy="237634"/>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37"/>
          <p:cNvCxnSpPr/>
          <p:nvPr/>
        </p:nvCxnSpPr>
        <p:spPr>
          <a:xfrm rot="1121527" flipH="1">
            <a:off x="3586914" y="3496743"/>
            <a:ext cx="401582" cy="161279"/>
          </a:xfrm>
          <a:prstGeom prst="straightConnector1">
            <a:avLst/>
          </a:prstGeom>
          <a:noFill/>
          <a:ln w="19050" cap="flat" cmpd="sng">
            <a:solidFill>
              <a:srgbClr val="FFFF7A"/>
            </a:solidFill>
            <a:prstDash val="solid"/>
            <a:round/>
            <a:headEnd type="none" w="med" len="med"/>
            <a:tailEnd type="none" w="med" len="med"/>
          </a:ln>
        </p:spPr>
      </p:cxnSp>
      <p:cxnSp>
        <p:nvCxnSpPr>
          <p:cNvPr id="293" name="Google Shape;293;p37"/>
          <p:cNvCxnSpPr/>
          <p:nvPr/>
        </p:nvCxnSpPr>
        <p:spPr>
          <a:xfrm rot="-9675647">
            <a:off x="3582896" y="3327047"/>
            <a:ext cx="410881" cy="37854"/>
          </a:xfrm>
          <a:prstGeom prst="straightConnector1">
            <a:avLst/>
          </a:prstGeom>
          <a:noFill/>
          <a:ln w="19050" cap="flat" cmpd="sng">
            <a:solidFill>
              <a:srgbClr val="FFFF7A"/>
            </a:solidFill>
            <a:prstDash val="solid"/>
            <a:round/>
            <a:headEnd type="none" w="med" len="med"/>
            <a:tailEnd type="none" w="med" len="med"/>
          </a:ln>
        </p:spPr>
      </p:cxnSp>
      <p:cxnSp>
        <p:nvCxnSpPr>
          <p:cNvPr id="294" name="Google Shape;294;p37"/>
          <p:cNvCxnSpPr/>
          <p:nvPr/>
        </p:nvCxnSpPr>
        <p:spPr>
          <a:xfrm rot="-9676556">
            <a:off x="3794813" y="3155361"/>
            <a:ext cx="319615" cy="133006"/>
          </a:xfrm>
          <a:prstGeom prst="straightConnector1">
            <a:avLst/>
          </a:prstGeom>
          <a:noFill/>
          <a:ln w="19050" cap="flat" cmpd="sng">
            <a:solidFill>
              <a:srgbClr val="FFFF7A"/>
            </a:solidFill>
            <a:prstDash val="solid"/>
            <a:round/>
            <a:headEnd type="none" w="med" len="med"/>
            <a:tailEnd type="none" w="med" len="med"/>
          </a:ln>
        </p:spPr>
      </p:cxnSp>
      <p:sp>
        <p:nvSpPr>
          <p:cNvPr id="295" name="Google Shape;295;p37"/>
          <p:cNvSpPr txBox="1"/>
          <p:nvPr/>
        </p:nvSpPr>
        <p:spPr>
          <a:xfrm>
            <a:off x="4779575" y="1521450"/>
            <a:ext cx="4164300" cy="162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dk1"/>
                </a:solidFill>
                <a:latin typeface="Patrick Hand SC"/>
                <a:ea typeface="Patrick Hand SC"/>
                <a:cs typeface="Patrick Hand SC"/>
                <a:sym typeface="Patrick Hand SC"/>
              </a:rPr>
              <a:t>helium-3 nucleus fuses with a pre-existing helium-4 nucleus to produce Beryllium-7, releasing a photon (gamma-ray)</a:t>
            </a:r>
            <a:endParaRPr sz="2100">
              <a:latin typeface="Patrick Hand SC"/>
              <a:ea typeface="Patrick Hand SC"/>
              <a:cs typeface="Patrick Hand SC"/>
              <a:sym typeface="Patrick Hand SC"/>
            </a:endParaRPr>
          </a:p>
        </p:txBody>
      </p:sp>
      <p:sp>
        <p:nvSpPr>
          <p:cNvPr id="296" name="Google Shape;296;p37"/>
          <p:cNvSpPr/>
          <p:nvPr/>
        </p:nvSpPr>
        <p:spPr>
          <a:xfrm rot="-448220">
            <a:off x="5089039" y="38313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rot="-448220">
            <a:off x="5144748" y="37081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5267113" y="37929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txBox="1"/>
          <p:nvPr/>
        </p:nvSpPr>
        <p:spPr>
          <a:xfrm>
            <a:off x="4980163" y="3374800"/>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3</a:t>
            </a:r>
            <a:r>
              <a:rPr lang="en" sz="1500" b="1" dirty="0">
                <a:solidFill>
                  <a:schemeClr val="dk1"/>
                </a:solidFill>
                <a:latin typeface="Patrick Hand SC"/>
                <a:ea typeface="Patrick Hand SC"/>
                <a:cs typeface="Patrick Hand SC"/>
                <a:sym typeface="Patrick Hand SC"/>
              </a:rPr>
              <a:t>H</a:t>
            </a:r>
            <a:r>
              <a:rPr lang="en-AU" sz="1500" b="1" dirty="0">
                <a:solidFill>
                  <a:schemeClr val="dk1"/>
                </a:solidFill>
                <a:latin typeface="Patrick Hand SC"/>
                <a:ea typeface="Patrick Hand SC"/>
                <a:cs typeface="Patrick Hand SC"/>
                <a:sym typeface="Patrick Hand SC"/>
              </a:rPr>
              <a:t>e</a:t>
            </a:r>
            <a:endParaRPr sz="1500" b="1" dirty="0"/>
          </a:p>
        </p:txBody>
      </p:sp>
      <p:sp>
        <p:nvSpPr>
          <p:cNvPr id="300" name="Google Shape;300;p37"/>
          <p:cNvSpPr/>
          <p:nvPr/>
        </p:nvSpPr>
        <p:spPr>
          <a:xfrm rot="-448220">
            <a:off x="6085198" y="3873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6156163" y="37985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rot="-448220">
            <a:off x="6033798" y="37137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rot="-448220">
            <a:off x="5978089" y="38369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txBox="1"/>
          <p:nvPr/>
        </p:nvSpPr>
        <p:spPr>
          <a:xfrm>
            <a:off x="5869213" y="3380400"/>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4</a:t>
            </a:r>
            <a:r>
              <a:rPr lang="en" sz="1500" b="1">
                <a:solidFill>
                  <a:schemeClr val="dk1"/>
                </a:solidFill>
                <a:latin typeface="Patrick Hand SC"/>
                <a:ea typeface="Patrick Hand SC"/>
                <a:cs typeface="Patrick Hand SC"/>
                <a:sym typeface="Patrick Hand SC"/>
              </a:rPr>
              <a:t>He</a:t>
            </a:r>
            <a:endParaRPr sz="1500" b="1"/>
          </a:p>
        </p:txBody>
      </p:sp>
      <p:cxnSp>
        <p:nvCxnSpPr>
          <p:cNvPr id="305" name="Google Shape;305;p37"/>
          <p:cNvCxnSpPr/>
          <p:nvPr/>
        </p:nvCxnSpPr>
        <p:spPr>
          <a:xfrm>
            <a:off x="6827838" y="3832225"/>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306" name="Google Shape;306;p37"/>
          <p:cNvSpPr/>
          <p:nvPr/>
        </p:nvSpPr>
        <p:spPr>
          <a:xfrm rot="-448220">
            <a:off x="7556948" y="38313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rot="-448220">
            <a:off x="7624539" y="389342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rot="-448220">
            <a:off x="7735973" y="3873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7799713" y="37929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rot="-448220">
            <a:off x="7585014" y="37081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rot="-448220">
            <a:off x="7748048" y="36943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7677088" y="37985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txBox="1"/>
          <p:nvPr/>
        </p:nvSpPr>
        <p:spPr>
          <a:xfrm>
            <a:off x="7526113" y="3380400"/>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7</a:t>
            </a:r>
            <a:r>
              <a:rPr lang="en" sz="1500" b="1">
                <a:solidFill>
                  <a:schemeClr val="dk1"/>
                </a:solidFill>
                <a:latin typeface="Patrick Hand SC"/>
                <a:ea typeface="Patrick Hand SC"/>
                <a:cs typeface="Patrick Hand SC"/>
                <a:sym typeface="Patrick Hand SC"/>
              </a:rPr>
              <a:t>Be</a:t>
            </a:r>
            <a:endParaRPr sz="1500" b="1"/>
          </a:p>
        </p:txBody>
      </p:sp>
      <p:sp>
        <p:nvSpPr>
          <p:cNvPr id="314" name="Google Shape;314;p37"/>
          <p:cNvSpPr/>
          <p:nvPr/>
        </p:nvSpPr>
        <p:spPr>
          <a:xfrm>
            <a:off x="8542100" y="3817525"/>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p:nvPr/>
        </p:nvSpPr>
        <p:spPr>
          <a:xfrm>
            <a:off x="8423625" y="3429975"/>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chemeClr val="dk1"/>
                </a:solidFill>
              </a:rPr>
              <a:t>ϒ</a:t>
            </a:r>
            <a:endParaRPr sz="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p:nvPr/>
        </p:nvSpPr>
        <p:spPr>
          <a:xfrm>
            <a:off x="252813" y="1445125"/>
            <a:ext cx="4002600" cy="162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dk1"/>
                </a:solidFill>
                <a:latin typeface="Patrick Hand SC"/>
                <a:ea typeface="Patrick Hand SC"/>
                <a:cs typeface="Patrick Hand SC"/>
                <a:sym typeface="Patrick Hand SC"/>
              </a:rPr>
              <a:t>As Beryllium-7 is unstable and decays (via electron capture - a radioactive decay process), Lithium-7 and a neutrino is formed</a:t>
            </a:r>
            <a:endParaRPr sz="2100">
              <a:solidFill>
                <a:schemeClr val="dk1"/>
              </a:solidFill>
              <a:latin typeface="Patrick Hand SC"/>
              <a:ea typeface="Patrick Hand SC"/>
              <a:cs typeface="Patrick Hand SC"/>
              <a:sym typeface="Patrick Hand SC"/>
            </a:endParaRPr>
          </a:p>
        </p:txBody>
      </p:sp>
      <p:sp>
        <p:nvSpPr>
          <p:cNvPr id="321" name="Google Shape;321;p38"/>
          <p:cNvSpPr txBox="1"/>
          <p:nvPr/>
        </p:nvSpPr>
        <p:spPr>
          <a:xfrm>
            <a:off x="0" y="318500"/>
            <a:ext cx="9144000" cy="69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a:solidFill>
                  <a:schemeClr val="dk1"/>
                </a:solidFill>
                <a:latin typeface="Kaushan Script"/>
                <a:ea typeface="Kaushan Script"/>
                <a:cs typeface="Kaushan Script"/>
                <a:sym typeface="Kaushan Script"/>
              </a:rPr>
              <a:t>Step 3 (continued)</a:t>
            </a:r>
            <a:endParaRPr sz="2000">
              <a:latin typeface="Patrick Hand SC"/>
              <a:ea typeface="Patrick Hand SC"/>
              <a:cs typeface="Patrick Hand SC"/>
              <a:sym typeface="Patrick Hand SC"/>
            </a:endParaRPr>
          </a:p>
        </p:txBody>
      </p:sp>
      <p:sp>
        <p:nvSpPr>
          <p:cNvPr id="322" name="Google Shape;322;p38"/>
          <p:cNvSpPr/>
          <p:nvPr/>
        </p:nvSpPr>
        <p:spPr>
          <a:xfrm rot="-448220">
            <a:off x="947436" y="3842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rot="-448220">
            <a:off x="1015026" y="39047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rot="-448220">
            <a:off x="1126461" y="38851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1190200" y="38043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rot="-448220">
            <a:off x="975501" y="371957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rot="-448220">
            <a:off x="1138536" y="3705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1067575" y="38099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txBox="1"/>
          <p:nvPr/>
        </p:nvSpPr>
        <p:spPr>
          <a:xfrm>
            <a:off x="916600" y="3391775"/>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7</a:t>
            </a:r>
            <a:r>
              <a:rPr lang="en" sz="1500" b="1">
                <a:solidFill>
                  <a:schemeClr val="dk1"/>
                </a:solidFill>
                <a:latin typeface="Patrick Hand SC"/>
                <a:ea typeface="Patrick Hand SC"/>
                <a:cs typeface="Patrick Hand SC"/>
                <a:sym typeface="Patrick Hand SC"/>
              </a:rPr>
              <a:t>Be</a:t>
            </a:r>
            <a:endParaRPr sz="1500" b="1"/>
          </a:p>
        </p:txBody>
      </p:sp>
      <p:sp>
        <p:nvSpPr>
          <p:cNvPr id="330" name="Google Shape;330;p38"/>
          <p:cNvSpPr/>
          <p:nvPr/>
        </p:nvSpPr>
        <p:spPr>
          <a:xfrm>
            <a:off x="3458863" y="3855725"/>
            <a:ext cx="111600" cy="111300"/>
          </a:xfrm>
          <a:prstGeom prst="ellipse">
            <a:avLst/>
          </a:prstGeom>
          <a:solidFill>
            <a:srgbClr val="B6D7A8"/>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38"/>
          <p:cNvPicPr preferRelativeResize="0"/>
          <p:nvPr/>
        </p:nvPicPr>
        <p:blipFill>
          <a:blip r:embed="rId3">
            <a:alphaModFix/>
          </a:blip>
          <a:stretch>
            <a:fillRect/>
          </a:stretch>
        </p:blipFill>
        <p:spPr>
          <a:xfrm>
            <a:off x="3437725" y="3681969"/>
            <a:ext cx="153875" cy="141565"/>
          </a:xfrm>
          <a:prstGeom prst="rect">
            <a:avLst/>
          </a:prstGeom>
          <a:noFill/>
          <a:ln>
            <a:noFill/>
          </a:ln>
        </p:spPr>
      </p:pic>
      <p:cxnSp>
        <p:nvCxnSpPr>
          <p:cNvPr id="332" name="Google Shape;332;p38"/>
          <p:cNvCxnSpPr/>
          <p:nvPr/>
        </p:nvCxnSpPr>
        <p:spPr>
          <a:xfrm>
            <a:off x="1854025" y="3838000"/>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333" name="Google Shape;333;p38"/>
          <p:cNvSpPr/>
          <p:nvPr/>
        </p:nvSpPr>
        <p:spPr>
          <a:xfrm rot="-448220">
            <a:off x="2564111" y="3842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rot="-448220">
            <a:off x="2743136" y="38851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rot="-448220">
            <a:off x="2631701" y="3904796"/>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rot="-448220">
            <a:off x="2592176" y="371957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rot="-448220">
            <a:off x="2755211" y="3705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2806875" y="38043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2684250" y="3809963"/>
            <a:ext cx="228300" cy="23760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txBox="1"/>
          <p:nvPr/>
        </p:nvSpPr>
        <p:spPr>
          <a:xfrm>
            <a:off x="2533275" y="3391775"/>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7</a:t>
            </a:r>
            <a:r>
              <a:rPr lang="en" sz="1500" b="1" dirty="0">
                <a:solidFill>
                  <a:schemeClr val="dk1"/>
                </a:solidFill>
                <a:latin typeface="Patrick Hand SC"/>
                <a:ea typeface="Patrick Hand SC"/>
                <a:cs typeface="Patrick Hand SC"/>
                <a:sym typeface="Patrick Hand SC"/>
              </a:rPr>
              <a:t>L</a:t>
            </a:r>
            <a:r>
              <a:rPr lang="en-AU" sz="1500" b="1" dirty="0" err="1">
                <a:solidFill>
                  <a:schemeClr val="dk1"/>
                </a:solidFill>
                <a:latin typeface="Patrick Hand SC"/>
                <a:ea typeface="Patrick Hand SC"/>
                <a:cs typeface="Patrick Hand SC"/>
                <a:sym typeface="Patrick Hand SC"/>
              </a:rPr>
              <a:t>i</a:t>
            </a:r>
            <a:endParaRPr sz="1500" b="1" dirty="0"/>
          </a:p>
        </p:txBody>
      </p:sp>
      <p:sp>
        <p:nvSpPr>
          <p:cNvPr id="341" name="Google Shape;341;p38"/>
          <p:cNvSpPr txBox="1"/>
          <p:nvPr/>
        </p:nvSpPr>
        <p:spPr>
          <a:xfrm>
            <a:off x="4888588" y="1427425"/>
            <a:ext cx="4002600" cy="1658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a:solidFill>
                  <a:schemeClr val="dk1"/>
                </a:solidFill>
                <a:latin typeface="Patrick Hand SC"/>
                <a:ea typeface="Patrick Hand SC"/>
                <a:cs typeface="Patrick Hand SC"/>
                <a:sym typeface="Patrick Hand SC"/>
              </a:rPr>
              <a:t>Lithium-7 then reacts with another proton to finally produce </a:t>
            </a:r>
            <a:r>
              <a:rPr lang="en" sz="2200">
                <a:solidFill>
                  <a:schemeClr val="dk1"/>
                </a:solidFill>
                <a:latin typeface="Patrick Hand SC"/>
                <a:ea typeface="Patrick Hand SC"/>
                <a:cs typeface="Patrick Hand SC"/>
                <a:sym typeface="Patrick Hand SC"/>
              </a:rPr>
              <a:t>2 Helium-4 atoms, and energy is released</a:t>
            </a:r>
            <a:r>
              <a:rPr lang="en" sz="2100">
                <a:solidFill>
                  <a:schemeClr val="dk1"/>
                </a:solidFill>
                <a:latin typeface="Patrick Hand SC"/>
                <a:ea typeface="Patrick Hand SC"/>
                <a:cs typeface="Patrick Hand SC"/>
                <a:sym typeface="Patrick Hand SC"/>
              </a:rPr>
              <a:t> (photons in the form of gamma rays)</a:t>
            </a:r>
            <a:endParaRPr sz="2100">
              <a:solidFill>
                <a:schemeClr val="dk1"/>
              </a:solidFill>
              <a:latin typeface="Patrick Hand SC"/>
              <a:ea typeface="Patrick Hand SC"/>
              <a:cs typeface="Patrick Hand SC"/>
              <a:sym typeface="Patrick Hand SC"/>
            </a:endParaRPr>
          </a:p>
        </p:txBody>
      </p:sp>
      <p:sp>
        <p:nvSpPr>
          <p:cNvPr id="342" name="Google Shape;342;p38"/>
          <p:cNvSpPr/>
          <p:nvPr/>
        </p:nvSpPr>
        <p:spPr>
          <a:xfrm rot="-448220">
            <a:off x="6105273" y="37709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rot="-448220">
            <a:off x="6284298" y="38133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rot="-448220">
            <a:off x="6172864" y="383303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rot="-448220">
            <a:off x="6133339" y="3647809"/>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rot="-448220">
            <a:off x="6296373" y="36339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6348038" y="37326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6225413" y="3738200"/>
            <a:ext cx="228300" cy="23760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txBox="1"/>
          <p:nvPr/>
        </p:nvSpPr>
        <p:spPr>
          <a:xfrm>
            <a:off x="6074438" y="3320013"/>
            <a:ext cx="501900" cy="45009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dirty="0">
                <a:solidFill>
                  <a:schemeClr val="dk1"/>
                </a:solidFill>
                <a:latin typeface="Patrick Hand SC"/>
                <a:ea typeface="Patrick Hand SC"/>
                <a:cs typeface="Patrick Hand SC"/>
                <a:sym typeface="Patrick Hand SC"/>
              </a:rPr>
              <a:t>7</a:t>
            </a:r>
            <a:r>
              <a:rPr lang="en" sz="1500" b="1" dirty="0">
                <a:solidFill>
                  <a:schemeClr val="dk1"/>
                </a:solidFill>
                <a:latin typeface="Patrick Hand SC"/>
                <a:ea typeface="Patrick Hand SC"/>
                <a:cs typeface="Patrick Hand SC"/>
                <a:sym typeface="Patrick Hand SC"/>
              </a:rPr>
              <a:t>L</a:t>
            </a:r>
            <a:r>
              <a:rPr lang="en-AU" sz="1500" b="1" dirty="0" err="1">
                <a:solidFill>
                  <a:schemeClr val="dk1"/>
                </a:solidFill>
                <a:latin typeface="Patrick Hand SC"/>
                <a:ea typeface="Patrick Hand SC"/>
                <a:cs typeface="Patrick Hand SC"/>
                <a:sym typeface="Patrick Hand SC"/>
              </a:rPr>
              <a:t>i</a:t>
            </a:r>
            <a:endParaRPr sz="1500" b="1" dirty="0"/>
          </a:p>
        </p:txBody>
      </p:sp>
      <p:sp>
        <p:nvSpPr>
          <p:cNvPr id="350" name="Google Shape;350;p38"/>
          <p:cNvSpPr/>
          <p:nvPr/>
        </p:nvSpPr>
        <p:spPr>
          <a:xfrm rot="430303">
            <a:off x="5504326" y="3582743"/>
            <a:ext cx="228286" cy="237663"/>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1" name="Google Shape;351;p38"/>
          <p:cNvCxnSpPr/>
          <p:nvPr/>
        </p:nvCxnSpPr>
        <p:spPr>
          <a:xfrm rot="882653" flipH="1">
            <a:off x="4981570" y="3715399"/>
            <a:ext cx="401667" cy="161456"/>
          </a:xfrm>
          <a:prstGeom prst="straightConnector1">
            <a:avLst/>
          </a:prstGeom>
          <a:noFill/>
          <a:ln w="19050" cap="flat" cmpd="sng">
            <a:solidFill>
              <a:srgbClr val="FFFF7A"/>
            </a:solidFill>
            <a:prstDash val="solid"/>
            <a:round/>
            <a:headEnd type="none" w="med" len="med"/>
            <a:tailEnd type="none" w="med" len="med"/>
          </a:ln>
        </p:spPr>
      </p:cxnSp>
      <p:cxnSp>
        <p:nvCxnSpPr>
          <p:cNvPr id="352" name="Google Shape;352;p38"/>
          <p:cNvCxnSpPr/>
          <p:nvPr/>
        </p:nvCxnSpPr>
        <p:spPr>
          <a:xfrm rot="-9917047">
            <a:off x="4961435" y="3546178"/>
            <a:ext cx="410981" cy="38054"/>
          </a:xfrm>
          <a:prstGeom prst="straightConnector1">
            <a:avLst/>
          </a:prstGeom>
          <a:noFill/>
          <a:ln w="19050" cap="flat" cmpd="sng">
            <a:solidFill>
              <a:srgbClr val="FFFF7A"/>
            </a:solidFill>
            <a:prstDash val="solid"/>
            <a:round/>
            <a:headEnd type="none" w="med" len="med"/>
            <a:tailEnd type="none" w="med" len="med"/>
          </a:ln>
        </p:spPr>
      </p:cxnSp>
      <p:cxnSp>
        <p:nvCxnSpPr>
          <p:cNvPr id="353" name="Google Shape;353;p38"/>
          <p:cNvCxnSpPr/>
          <p:nvPr/>
        </p:nvCxnSpPr>
        <p:spPr>
          <a:xfrm rot="-9918673">
            <a:off x="5164447" y="3363347"/>
            <a:ext cx="319440" cy="133080"/>
          </a:xfrm>
          <a:prstGeom prst="straightConnector1">
            <a:avLst/>
          </a:prstGeom>
          <a:noFill/>
          <a:ln w="19050" cap="flat" cmpd="sng">
            <a:solidFill>
              <a:srgbClr val="FFFF7A"/>
            </a:solidFill>
            <a:prstDash val="solid"/>
            <a:round/>
            <a:headEnd type="none" w="med" len="med"/>
            <a:tailEnd type="none" w="med" len="med"/>
          </a:ln>
        </p:spPr>
      </p:cxnSp>
      <p:cxnSp>
        <p:nvCxnSpPr>
          <p:cNvPr id="354" name="Google Shape;354;p38"/>
          <p:cNvCxnSpPr/>
          <p:nvPr/>
        </p:nvCxnSpPr>
        <p:spPr>
          <a:xfrm>
            <a:off x="6988838" y="3773638"/>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355" name="Google Shape;355;p38"/>
          <p:cNvSpPr/>
          <p:nvPr/>
        </p:nvSpPr>
        <p:spPr>
          <a:xfrm rot="-448220">
            <a:off x="7825348" y="38737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7896313" y="37985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rot="-448220">
            <a:off x="7773948" y="37137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rot="-448220">
            <a:off x="7718239" y="383698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txBox="1"/>
          <p:nvPr/>
        </p:nvSpPr>
        <p:spPr>
          <a:xfrm>
            <a:off x="7609363" y="3380388"/>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4</a:t>
            </a:r>
            <a:r>
              <a:rPr lang="en" sz="1500" b="1">
                <a:solidFill>
                  <a:schemeClr val="dk1"/>
                </a:solidFill>
                <a:latin typeface="Patrick Hand SC"/>
                <a:ea typeface="Patrick Hand SC"/>
                <a:cs typeface="Patrick Hand SC"/>
                <a:sym typeface="Patrick Hand SC"/>
              </a:rPr>
              <a:t>He</a:t>
            </a:r>
            <a:endParaRPr sz="1500" b="1"/>
          </a:p>
        </p:txBody>
      </p:sp>
      <p:sp>
        <p:nvSpPr>
          <p:cNvPr id="360" name="Google Shape;360;p38"/>
          <p:cNvSpPr/>
          <p:nvPr/>
        </p:nvSpPr>
        <p:spPr>
          <a:xfrm rot="-448220">
            <a:off x="8516973" y="38875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a:off x="8587938" y="38123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rot="-448220">
            <a:off x="8465573" y="37275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rot="-448220">
            <a:off x="8409864" y="385078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txBox="1"/>
          <p:nvPr/>
        </p:nvSpPr>
        <p:spPr>
          <a:xfrm>
            <a:off x="8300988" y="3394188"/>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4</a:t>
            </a:r>
            <a:r>
              <a:rPr lang="en" sz="1500" b="1">
                <a:solidFill>
                  <a:schemeClr val="dk1"/>
                </a:solidFill>
                <a:latin typeface="Patrick Hand SC"/>
                <a:ea typeface="Patrick Hand SC"/>
                <a:cs typeface="Patrick Hand SC"/>
                <a:sym typeface="Patrick Hand SC"/>
              </a:rPr>
              <a:t>He</a:t>
            </a:r>
            <a:endParaRPr sz="15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39"/>
          <p:cNvPicPr preferRelativeResize="0"/>
          <p:nvPr/>
        </p:nvPicPr>
        <p:blipFill rotWithShape="1">
          <a:blip r:embed="rId3">
            <a:alphaModFix/>
          </a:blip>
          <a:srcRect l="11188" t="28520" r="13668" b="26043"/>
          <a:stretch/>
        </p:blipFill>
        <p:spPr>
          <a:xfrm>
            <a:off x="0" y="0"/>
            <a:ext cx="9143999" cy="5143500"/>
          </a:xfrm>
          <a:prstGeom prst="rect">
            <a:avLst/>
          </a:prstGeom>
          <a:noFill/>
          <a:ln>
            <a:noFill/>
          </a:ln>
        </p:spPr>
      </p:pic>
      <p:pic>
        <p:nvPicPr>
          <p:cNvPr id="370" name="Google Shape;370;p39"/>
          <p:cNvPicPr preferRelativeResize="0"/>
          <p:nvPr/>
        </p:nvPicPr>
        <p:blipFill rotWithShape="1">
          <a:blip r:embed="rId4">
            <a:alphaModFix/>
          </a:blip>
          <a:srcRect l="22425" t="21732" r="61873" b="66455"/>
          <a:stretch/>
        </p:blipFill>
        <p:spPr>
          <a:xfrm>
            <a:off x="6860975" y="273650"/>
            <a:ext cx="1435625" cy="1350051"/>
          </a:xfrm>
          <a:prstGeom prst="rect">
            <a:avLst/>
          </a:prstGeom>
          <a:noFill/>
          <a:ln>
            <a:noFill/>
          </a:ln>
        </p:spPr>
      </p:pic>
      <p:sp>
        <p:nvSpPr>
          <p:cNvPr id="371" name="Google Shape;371;p39"/>
          <p:cNvSpPr/>
          <p:nvPr/>
        </p:nvSpPr>
        <p:spPr>
          <a:xfrm>
            <a:off x="329250" y="1215275"/>
            <a:ext cx="8485500" cy="2782200"/>
          </a:xfrm>
          <a:prstGeom prst="roundRect">
            <a:avLst>
              <a:gd name="adj" fmla="val 16667"/>
            </a:avLst>
          </a:prstGeom>
          <a:solidFill>
            <a:srgbClr val="FFFFFF">
              <a:alpha val="8380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txBox="1"/>
          <p:nvPr/>
        </p:nvSpPr>
        <p:spPr>
          <a:xfrm>
            <a:off x="329250" y="1416638"/>
            <a:ext cx="8485500" cy="5232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This is the main source of energy for main sequence stars such as the Sun</a:t>
            </a:r>
            <a:endParaRPr sz="2200">
              <a:solidFill>
                <a:schemeClr val="dk1"/>
              </a:solidFill>
              <a:latin typeface="Patrick Hand SC"/>
              <a:ea typeface="Patrick Hand SC"/>
              <a:cs typeface="Patrick Hand SC"/>
              <a:sym typeface="Patrick Hand SC"/>
            </a:endParaRPr>
          </a:p>
        </p:txBody>
      </p:sp>
      <p:sp>
        <p:nvSpPr>
          <p:cNvPr id="373" name="Google Shape;373;p39"/>
          <p:cNvSpPr txBox="1"/>
          <p:nvPr/>
        </p:nvSpPr>
        <p:spPr>
          <a:xfrm>
            <a:off x="329250" y="2204663"/>
            <a:ext cx="8485500" cy="16917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Larger stars will also undergo the Carbon-Nitrogen-Oxygen cycle (CNO cycle) to provide their main source of energy</a:t>
            </a:r>
            <a:endParaRPr sz="2200">
              <a:solidFill>
                <a:schemeClr val="dk1"/>
              </a:solidFill>
              <a:latin typeface="Patrick Hand SC"/>
              <a:ea typeface="Patrick Hand SC"/>
              <a:cs typeface="Patrick Hand SC"/>
              <a:sym typeface="Patrick Hand SC"/>
            </a:endParaRPr>
          </a:p>
          <a:p>
            <a:pPr marL="914400" lvl="1"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Our Sun also undergoes these thermonuclear reactions to provide a small amount of energy</a:t>
            </a:r>
            <a:endParaRPr sz="2200">
              <a:solidFill>
                <a:schemeClr val="dk1"/>
              </a:solidFill>
              <a:latin typeface="Patrick Hand SC"/>
              <a:ea typeface="Patrick Hand SC"/>
              <a:cs typeface="Patrick Hand SC"/>
              <a:sym typeface="Patrick Hand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p:nvPr/>
        </p:nvSpPr>
        <p:spPr>
          <a:xfrm>
            <a:off x="-43950" y="-27375"/>
            <a:ext cx="92319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100">
                <a:solidFill>
                  <a:srgbClr val="EFEFEF"/>
                </a:solidFill>
                <a:latin typeface="Kaushan Script"/>
                <a:ea typeface="Kaushan Script"/>
                <a:cs typeface="Kaushan Script"/>
                <a:sym typeface="Kaushan Script"/>
              </a:rPr>
              <a:t>Carbon-Nitrogen-Oxygen Cycle</a:t>
            </a:r>
            <a:endParaRPr sz="5100">
              <a:solidFill>
                <a:srgbClr val="EFEFEF"/>
              </a:solidFill>
              <a:latin typeface="Kaushan Script"/>
              <a:ea typeface="Kaushan Script"/>
              <a:cs typeface="Kaushan Script"/>
              <a:sym typeface="Kaushan Script"/>
            </a:endParaRPr>
          </a:p>
        </p:txBody>
      </p:sp>
      <p:sp>
        <p:nvSpPr>
          <p:cNvPr id="379" name="Google Shape;379;p40"/>
          <p:cNvSpPr/>
          <p:nvPr/>
        </p:nvSpPr>
        <p:spPr>
          <a:xfrm>
            <a:off x="6568662" y="2225834"/>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468233" y="2215372"/>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3566280" y="1072363"/>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23488" y="42717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3" name="Google Shape;383;p40"/>
          <p:cNvCxnSpPr/>
          <p:nvPr/>
        </p:nvCxnSpPr>
        <p:spPr>
          <a:xfrm rot="9821711">
            <a:off x="-19307" y="4388224"/>
            <a:ext cx="400716" cy="157669"/>
          </a:xfrm>
          <a:prstGeom prst="straightConnector1">
            <a:avLst/>
          </a:prstGeom>
          <a:noFill/>
          <a:ln w="19050" cap="flat" cmpd="sng">
            <a:solidFill>
              <a:srgbClr val="FFFF7A"/>
            </a:solidFill>
            <a:prstDash val="solid"/>
            <a:round/>
            <a:headEnd type="none" w="med" len="med"/>
            <a:tailEnd type="none" w="med" len="med"/>
          </a:ln>
        </p:spPr>
      </p:cxnSp>
      <p:cxnSp>
        <p:nvCxnSpPr>
          <p:cNvPr id="384" name="Google Shape;384;p40"/>
          <p:cNvCxnSpPr/>
          <p:nvPr/>
        </p:nvCxnSpPr>
        <p:spPr>
          <a:xfrm rot="-975713" flipH="1">
            <a:off x="-31847" y="4673912"/>
            <a:ext cx="410316" cy="37212"/>
          </a:xfrm>
          <a:prstGeom prst="straightConnector1">
            <a:avLst/>
          </a:prstGeom>
          <a:noFill/>
          <a:ln w="19050" cap="flat" cmpd="sng">
            <a:solidFill>
              <a:srgbClr val="FFFF7A"/>
            </a:solidFill>
            <a:prstDash val="solid"/>
            <a:round/>
            <a:headEnd type="none" w="med" len="med"/>
            <a:tailEnd type="none" w="med" len="med"/>
          </a:ln>
        </p:spPr>
      </p:cxnSp>
      <p:cxnSp>
        <p:nvCxnSpPr>
          <p:cNvPr id="385" name="Google Shape;385;p40"/>
          <p:cNvCxnSpPr/>
          <p:nvPr/>
        </p:nvCxnSpPr>
        <p:spPr>
          <a:xfrm rot="-976259" flipH="1">
            <a:off x="175620" y="4754234"/>
            <a:ext cx="319080" cy="129939"/>
          </a:xfrm>
          <a:prstGeom prst="straightConnector1">
            <a:avLst/>
          </a:prstGeom>
          <a:noFill/>
          <a:ln w="19050" cap="flat" cmpd="sng">
            <a:solidFill>
              <a:srgbClr val="FFFF7A"/>
            </a:solidFill>
            <a:prstDash val="solid"/>
            <a:round/>
            <a:headEnd type="none" w="med" len="med"/>
            <a:tailEnd type="none" w="med" len="med"/>
          </a:ln>
        </p:spPr>
      </p:cxnSp>
      <p:cxnSp>
        <p:nvCxnSpPr>
          <p:cNvPr id="386" name="Google Shape;386;p40"/>
          <p:cNvCxnSpPr/>
          <p:nvPr/>
        </p:nvCxnSpPr>
        <p:spPr>
          <a:xfrm>
            <a:off x="1466413" y="4313925"/>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387" name="Google Shape;387;p40"/>
          <p:cNvSpPr/>
          <p:nvPr/>
        </p:nvSpPr>
        <p:spPr>
          <a:xfrm>
            <a:off x="2703025" y="4196800"/>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txBox="1"/>
          <p:nvPr/>
        </p:nvSpPr>
        <p:spPr>
          <a:xfrm>
            <a:off x="2557525" y="4558975"/>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rgbClr val="000000"/>
                </a:solidFill>
              </a:rPr>
              <a:t>ϒ</a:t>
            </a:r>
            <a:endParaRPr sz="800" b="1"/>
          </a:p>
        </p:txBody>
      </p:sp>
      <p:sp>
        <p:nvSpPr>
          <p:cNvPr id="389" name="Google Shape;389;p40"/>
          <p:cNvSpPr/>
          <p:nvPr/>
        </p:nvSpPr>
        <p:spPr>
          <a:xfrm rot="-448220">
            <a:off x="985436" y="43649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941813" y="43159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742788" y="41784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785988" y="43200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rot="-448220">
            <a:off x="800323" y="4056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rot="-448220">
            <a:off x="833023" y="42397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847488" y="41022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rot="-448220">
            <a:off x="985436" y="40260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075788" y="40566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rot="-448220">
            <a:off x="1137823" y="41851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rot="-448220">
            <a:off x="985423" y="41784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rot="10705159" flipH="1">
            <a:off x="474156" y="4426081"/>
            <a:ext cx="228387" cy="231712"/>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2325088" y="42717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rot="-448220">
            <a:off x="2221486" y="43366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2105863" y="42989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rot="-448220">
            <a:off x="2044789" y="436492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906838" y="41614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950038" y="43030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rot="-448220">
            <a:off x="1964373" y="40397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rot="-448220">
            <a:off x="1997073" y="42227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2011538" y="40852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rot="-448220">
            <a:off x="2149486" y="40090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2239838" y="40396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rot="-448220">
            <a:off x="2301873" y="41680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rot="-448220">
            <a:off x="2149473" y="41614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txBox="1"/>
          <p:nvPr/>
        </p:nvSpPr>
        <p:spPr>
          <a:xfrm>
            <a:off x="785988" y="4575050"/>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12</a:t>
            </a:r>
            <a:r>
              <a:rPr lang="en" sz="1500" b="1">
                <a:solidFill>
                  <a:srgbClr val="000000"/>
                </a:solidFill>
                <a:latin typeface="Patrick Hand SC"/>
                <a:ea typeface="Patrick Hand SC"/>
                <a:cs typeface="Patrick Hand SC"/>
                <a:sym typeface="Patrick Hand SC"/>
              </a:rPr>
              <a:t>C</a:t>
            </a:r>
            <a:endParaRPr sz="1500" b="1"/>
          </a:p>
        </p:txBody>
      </p:sp>
      <p:sp>
        <p:nvSpPr>
          <p:cNvPr id="415" name="Google Shape;415;p40"/>
          <p:cNvSpPr txBox="1"/>
          <p:nvPr/>
        </p:nvSpPr>
        <p:spPr>
          <a:xfrm>
            <a:off x="1906851" y="4558975"/>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13</a:t>
            </a:r>
            <a:r>
              <a:rPr lang="en" sz="1500" b="1">
                <a:solidFill>
                  <a:srgbClr val="000000"/>
                </a:solidFill>
                <a:latin typeface="Patrick Hand SC"/>
                <a:ea typeface="Patrick Hand SC"/>
                <a:cs typeface="Patrick Hand SC"/>
                <a:sym typeface="Patrick Hand SC"/>
              </a:rPr>
              <a:t>N</a:t>
            </a:r>
            <a:endParaRPr sz="1500" b="1"/>
          </a:p>
        </p:txBody>
      </p:sp>
      <p:sp>
        <p:nvSpPr>
          <p:cNvPr id="416" name="Google Shape;416;p40"/>
          <p:cNvSpPr/>
          <p:nvPr/>
        </p:nvSpPr>
        <p:spPr>
          <a:xfrm>
            <a:off x="3861625" y="30819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rot="-448220">
            <a:off x="3758023" y="31468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3642400" y="31091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rot="-448220">
            <a:off x="3581326" y="317512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3443375" y="29716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3486575" y="31132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rot="-448220">
            <a:off x="3500911" y="28499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rot="-448220">
            <a:off x="3533611" y="30329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3548075" y="28954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rot="-448220">
            <a:off x="3686023" y="28192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3776375" y="28498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rot="-448220">
            <a:off x="3838411" y="29782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rot="-448220">
            <a:off x="3686011" y="29716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txBox="1"/>
          <p:nvPr/>
        </p:nvSpPr>
        <p:spPr>
          <a:xfrm>
            <a:off x="3443389" y="3369175"/>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13</a:t>
            </a:r>
            <a:r>
              <a:rPr lang="en" sz="1500" b="1">
                <a:solidFill>
                  <a:srgbClr val="000000"/>
                </a:solidFill>
                <a:latin typeface="Patrick Hand SC"/>
                <a:ea typeface="Patrick Hand SC"/>
                <a:cs typeface="Patrick Hand SC"/>
                <a:sym typeface="Patrick Hand SC"/>
              </a:rPr>
              <a:t>N</a:t>
            </a:r>
            <a:endParaRPr sz="1500" b="1"/>
          </a:p>
        </p:txBody>
      </p:sp>
      <p:cxnSp>
        <p:nvCxnSpPr>
          <p:cNvPr id="430" name="Google Shape;430;p40"/>
          <p:cNvCxnSpPr/>
          <p:nvPr/>
        </p:nvCxnSpPr>
        <p:spPr>
          <a:xfrm>
            <a:off x="4140625" y="3090100"/>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431" name="Google Shape;431;p40"/>
          <p:cNvSpPr/>
          <p:nvPr/>
        </p:nvSpPr>
        <p:spPr>
          <a:xfrm>
            <a:off x="5345063" y="3096488"/>
            <a:ext cx="111600" cy="111300"/>
          </a:xfrm>
          <a:prstGeom prst="ellipse">
            <a:avLst/>
          </a:prstGeom>
          <a:solidFill>
            <a:srgbClr val="B6D7A8"/>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5617100" y="3096488"/>
            <a:ext cx="111600" cy="111300"/>
          </a:xfrm>
          <a:prstGeom prst="ellipse">
            <a:avLst/>
          </a:prstGeom>
          <a:solidFill>
            <a:srgbClr val="FFD93B"/>
          </a:solidFill>
          <a:ln w="9525" cap="flat" cmpd="sng">
            <a:solidFill>
              <a:srgbClr val="FFC5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40"/>
          <p:cNvPicPr preferRelativeResize="0"/>
          <p:nvPr/>
        </p:nvPicPr>
        <p:blipFill>
          <a:blip r:embed="rId3">
            <a:alphaModFix/>
          </a:blip>
          <a:stretch>
            <a:fillRect/>
          </a:stretch>
        </p:blipFill>
        <p:spPr>
          <a:xfrm>
            <a:off x="5330050" y="3525281"/>
            <a:ext cx="153875" cy="141565"/>
          </a:xfrm>
          <a:prstGeom prst="rect">
            <a:avLst/>
          </a:prstGeom>
          <a:noFill/>
          <a:ln>
            <a:noFill/>
          </a:ln>
        </p:spPr>
      </p:pic>
      <p:sp>
        <p:nvSpPr>
          <p:cNvPr id="434" name="Google Shape;434;p40"/>
          <p:cNvSpPr txBox="1"/>
          <p:nvPr/>
        </p:nvSpPr>
        <p:spPr>
          <a:xfrm>
            <a:off x="5528063" y="3369163"/>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rgbClr val="000000"/>
                </a:solidFill>
                <a:latin typeface="Patrick Hand SC"/>
                <a:ea typeface="Patrick Hand SC"/>
                <a:cs typeface="Patrick Hand SC"/>
                <a:sym typeface="Patrick Hand SC"/>
              </a:rPr>
              <a:t>β</a:t>
            </a:r>
            <a:r>
              <a:rPr lang="en" sz="1500" b="1" i="1" baseline="30000">
                <a:solidFill>
                  <a:srgbClr val="000000"/>
                </a:solidFill>
                <a:latin typeface="Patrick Hand SC"/>
                <a:ea typeface="Patrick Hand SC"/>
                <a:cs typeface="Patrick Hand SC"/>
                <a:sym typeface="Patrick Hand SC"/>
              </a:rPr>
              <a:t>+</a:t>
            </a:r>
            <a:endParaRPr sz="800" b="1"/>
          </a:p>
        </p:txBody>
      </p:sp>
      <p:sp>
        <p:nvSpPr>
          <p:cNvPr id="435" name="Google Shape;435;p40"/>
          <p:cNvSpPr/>
          <p:nvPr/>
        </p:nvSpPr>
        <p:spPr>
          <a:xfrm>
            <a:off x="4972925" y="30903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rot="-448220">
            <a:off x="4869323" y="31553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4753700" y="31175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rot="-448220">
            <a:off x="4692626" y="318359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4554675" y="29800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4597875" y="31217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rot="-448220">
            <a:off x="4612211" y="285841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rot="-448220">
            <a:off x="4644911" y="30414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4659375" y="29038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rot="-448220">
            <a:off x="4797323" y="28277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4887675" y="28583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rot="-448220">
            <a:off x="4949711" y="29867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rot="-448220">
            <a:off x="4797311" y="29801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txBox="1"/>
          <p:nvPr/>
        </p:nvSpPr>
        <p:spPr>
          <a:xfrm>
            <a:off x="4554689" y="3377650"/>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13</a:t>
            </a:r>
            <a:r>
              <a:rPr lang="en" sz="1500" b="1">
                <a:latin typeface="Patrick Hand SC"/>
                <a:ea typeface="Patrick Hand SC"/>
                <a:cs typeface="Patrick Hand SC"/>
                <a:sym typeface="Patrick Hand SC"/>
              </a:rPr>
              <a:t>C</a:t>
            </a:r>
            <a:endParaRPr sz="1500" b="1"/>
          </a:p>
        </p:txBody>
      </p:sp>
      <p:sp>
        <p:nvSpPr>
          <p:cNvPr id="449" name="Google Shape;449;p40"/>
          <p:cNvSpPr txBox="1"/>
          <p:nvPr/>
        </p:nvSpPr>
        <p:spPr>
          <a:xfrm>
            <a:off x="3545425" y="1302025"/>
            <a:ext cx="21963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a:latin typeface="Patrick Hand SC"/>
                <a:ea typeface="Patrick Hand SC"/>
                <a:cs typeface="Patrick Hand SC"/>
                <a:sym typeface="Patrick Hand SC"/>
              </a:rPr>
              <a:t>As </a:t>
            </a:r>
            <a:r>
              <a:rPr lang="en" sz="2000" i="1" baseline="30000">
                <a:latin typeface="Patrick Hand SC"/>
                <a:ea typeface="Patrick Hand SC"/>
                <a:cs typeface="Patrick Hand SC"/>
                <a:sym typeface="Patrick Hand SC"/>
              </a:rPr>
              <a:t>13</a:t>
            </a:r>
            <a:r>
              <a:rPr lang="en" sz="2000" i="1">
                <a:latin typeface="Patrick Hand SC"/>
                <a:ea typeface="Patrick Hand SC"/>
                <a:cs typeface="Patrick Hand SC"/>
                <a:sym typeface="Patrick Hand SC"/>
              </a:rPr>
              <a:t>N is unstable, it decays into </a:t>
            </a:r>
            <a:r>
              <a:rPr lang="en" sz="2000" i="1" baseline="30000">
                <a:solidFill>
                  <a:schemeClr val="dk1"/>
                </a:solidFill>
                <a:latin typeface="Patrick Hand SC"/>
                <a:ea typeface="Patrick Hand SC"/>
                <a:cs typeface="Patrick Hand SC"/>
                <a:sym typeface="Patrick Hand SC"/>
              </a:rPr>
              <a:t>13</a:t>
            </a:r>
            <a:r>
              <a:rPr lang="en" sz="2000" i="1">
                <a:latin typeface="Patrick Hand SC"/>
                <a:ea typeface="Patrick Hand SC"/>
                <a:cs typeface="Patrick Hand SC"/>
                <a:sym typeface="Patrick Hand SC"/>
              </a:rPr>
              <a:t>C and emits a neutrino and positron</a:t>
            </a:r>
            <a:endParaRPr sz="2000" i="1">
              <a:latin typeface="Patrick Hand SC"/>
              <a:ea typeface="Patrick Hand SC"/>
              <a:cs typeface="Patrick Hand SC"/>
              <a:sym typeface="Patrick Hand SC"/>
            </a:endParaRPr>
          </a:p>
        </p:txBody>
      </p:sp>
      <p:sp>
        <p:nvSpPr>
          <p:cNvPr id="450" name="Google Shape;450;p40"/>
          <p:cNvSpPr txBox="1"/>
          <p:nvPr/>
        </p:nvSpPr>
        <p:spPr>
          <a:xfrm>
            <a:off x="4243625" y="737625"/>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2. </a:t>
            </a:r>
            <a:endParaRPr sz="3100">
              <a:latin typeface="Kaushan Script"/>
              <a:ea typeface="Kaushan Script"/>
              <a:cs typeface="Kaushan Script"/>
              <a:sym typeface="Kaushan Script"/>
            </a:endParaRPr>
          </a:p>
        </p:txBody>
      </p:sp>
      <p:sp>
        <p:nvSpPr>
          <p:cNvPr id="451" name="Google Shape;451;p40"/>
          <p:cNvSpPr/>
          <p:nvPr/>
        </p:nvSpPr>
        <p:spPr>
          <a:xfrm>
            <a:off x="7176150" y="43127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rot="-448220">
            <a:off x="7072548" y="43776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6956925" y="43399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rot="-448220">
            <a:off x="6895851" y="4405909"/>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757900" y="42023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801100" y="43440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rot="-448220">
            <a:off x="6815436" y="40807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rot="-448220">
            <a:off x="6848136" y="42637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6862600" y="41261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rot="-448220">
            <a:off x="7000548" y="40500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7090900" y="40806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rot="-448220">
            <a:off x="7152936" y="42090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rot="-448220">
            <a:off x="7000536" y="42024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txBox="1"/>
          <p:nvPr/>
        </p:nvSpPr>
        <p:spPr>
          <a:xfrm>
            <a:off x="6757914" y="4599963"/>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13</a:t>
            </a:r>
            <a:r>
              <a:rPr lang="en" sz="1500" b="1">
                <a:latin typeface="Patrick Hand SC"/>
                <a:ea typeface="Patrick Hand SC"/>
                <a:cs typeface="Patrick Hand SC"/>
                <a:sym typeface="Patrick Hand SC"/>
              </a:rPr>
              <a:t>C</a:t>
            </a:r>
            <a:endParaRPr sz="1500" b="1"/>
          </a:p>
        </p:txBody>
      </p:sp>
      <p:cxnSp>
        <p:nvCxnSpPr>
          <p:cNvPr id="465" name="Google Shape;465;p40"/>
          <p:cNvCxnSpPr/>
          <p:nvPr/>
        </p:nvCxnSpPr>
        <p:spPr>
          <a:xfrm rot="9826654">
            <a:off x="5956352" y="4451597"/>
            <a:ext cx="400548" cy="157094"/>
          </a:xfrm>
          <a:prstGeom prst="straightConnector1">
            <a:avLst/>
          </a:prstGeom>
          <a:noFill/>
          <a:ln w="19050" cap="flat" cmpd="sng">
            <a:solidFill>
              <a:srgbClr val="FFFF7A"/>
            </a:solidFill>
            <a:prstDash val="solid"/>
            <a:round/>
            <a:headEnd type="none" w="med" len="med"/>
            <a:tailEnd type="none" w="med" len="med"/>
          </a:ln>
        </p:spPr>
      </p:cxnSp>
      <p:cxnSp>
        <p:nvCxnSpPr>
          <p:cNvPr id="466" name="Google Shape;466;p40"/>
          <p:cNvCxnSpPr/>
          <p:nvPr/>
        </p:nvCxnSpPr>
        <p:spPr>
          <a:xfrm rot="-970885" flipH="1">
            <a:off x="5943812" y="4736005"/>
            <a:ext cx="410148" cy="36924"/>
          </a:xfrm>
          <a:prstGeom prst="straightConnector1">
            <a:avLst/>
          </a:prstGeom>
          <a:noFill/>
          <a:ln w="19050" cap="flat" cmpd="sng">
            <a:solidFill>
              <a:srgbClr val="FFFF7A"/>
            </a:solidFill>
            <a:prstDash val="solid"/>
            <a:round/>
            <a:headEnd type="none" w="med" len="med"/>
            <a:tailEnd type="none" w="med" len="med"/>
          </a:ln>
        </p:spPr>
      </p:cxnSp>
      <p:cxnSp>
        <p:nvCxnSpPr>
          <p:cNvPr id="467" name="Google Shape;467;p40"/>
          <p:cNvCxnSpPr/>
          <p:nvPr/>
        </p:nvCxnSpPr>
        <p:spPr>
          <a:xfrm rot="-970050" flipH="1">
            <a:off x="6151279" y="4815815"/>
            <a:ext cx="318912" cy="129077"/>
          </a:xfrm>
          <a:prstGeom prst="straightConnector1">
            <a:avLst/>
          </a:prstGeom>
          <a:noFill/>
          <a:ln w="19050" cap="flat" cmpd="sng">
            <a:solidFill>
              <a:srgbClr val="FFFF7A"/>
            </a:solidFill>
            <a:prstDash val="solid"/>
            <a:round/>
            <a:headEnd type="none" w="med" len="med"/>
            <a:tailEnd type="none" w="med" len="med"/>
          </a:ln>
        </p:spPr>
      </p:cxnSp>
      <p:sp>
        <p:nvSpPr>
          <p:cNvPr id="468" name="Google Shape;468;p40"/>
          <p:cNvSpPr/>
          <p:nvPr/>
        </p:nvSpPr>
        <p:spPr>
          <a:xfrm rot="10705159" flipH="1">
            <a:off x="6449731" y="4489450"/>
            <a:ext cx="228387" cy="230512"/>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8385250" y="43115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rot="-448220">
            <a:off x="8281648" y="43764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8166025" y="43387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8010200" y="4342888"/>
            <a:ext cx="228300" cy="23760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rot="-448220">
            <a:off x="8104951" y="440473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7967000" y="42012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rot="-448220">
            <a:off x="8024536" y="40795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rot="99355">
            <a:off x="8134828" y="4009092"/>
            <a:ext cx="228395" cy="237409"/>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rot="-448220">
            <a:off x="8057236" y="42625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8071700" y="41250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rot="-448220">
            <a:off x="8209648" y="40488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8300000" y="40794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rot="-448220">
            <a:off x="8362036" y="42079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rot="-448220">
            <a:off x="8209636" y="42012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txBox="1"/>
          <p:nvPr/>
        </p:nvSpPr>
        <p:spPr>
          <a:xfrm>
            <a:off x="7967014" y="4598788"/>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a:t>
            </a:r>
            <a:r>
              <a:rPr lang="en" sz="1500" b="1" baseline="30000">
                <a:latin typeface="Patrick Hand SC"/>
                <a:ea typeface="Patrick Hand SC"/>
                <a:cs typeface="Patrick Hand SC"/>
                <a:sym typeface="Patrick Hand SC"/>
              </a:rPr>
              <a:t>4</a:t>
            </a:r>
            <a:r>
              <a:rPr lang="en" sz="1500" b="1">
                <a:solidFill>
                  <a:srgbClr val="000000"/>
                </a:solidFill>
                <a:latin typeface="Patrick Hand SC"/>
                <a:ea typeface="Patrick Hand SC"/>
                <a:cs typeface="Patrick Hand SC"/>
                <a:sym typeface="Patrick Hand SC"/>
              </a:rPr>
              <a:t>N</a:t>
            </a:r>
            <a:endParaRPr sz="1500" b="1"/>
          </a:p>
        </p:txBody>
      </p:sp>
      <p:cxnSp>
        <p:nvCxnSpPr>
          <p:cNvPr id="484" name="Google Shape;484;p40"/>
          <p:cNvCxnSpPr/>
          <p:nvPr/>
        </p:nvCxnSpPr>
        <p:spPr>
          <a:xfrm>
            <a:off x="7508425" y="4313925"/>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485" name="Google Shape;485;p40"/>
          <p:cNvSpPr/>
          <p:nvPr/>
        </p:nvSpPr>
        <p:spPr>
          <a:xfrm>
            <a:off x="8768100" y="4288213"/>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txBox="1"/>
          <p:nvPr/>
        </p:nvSpPr>
        <p:spPr>
          <a:xfrm>
            <a:off x="8622600" y="4598788"/>
            <a:ext cx="402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i="1">
                <a:solidFill>
                  <a:srgbClr val="000000"/>
                </a:solidFill>
              </a:rPr>
              <a:t>ϒ</a:t>
            </a:r>
            <a:endParaRPr sz="800" b="1"/>
          </a:p>
        </p:txBody>
      </p:sp>
      <p:sp>
        <p:nvSpPr>
          <p:cNvPr id="487" name="Google Shape;487;p40"/>
          <p:cNvSpPr txBox="1"/>
          <p:nvPr/>
        </p:nvSpPr>
        <p:spPr>
          <a:xfrm>
            <a:off x="419850" y="2554975"/>
            <a:ext cx="21963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baseline="30000">
                <a:solidFill>
                  <a:srgbClr val="000000"/>
                </a:solidFill>
                <a:latin typeface="Patrick Hand SC"/>
                <a:ea typeface="Patrick Hand SC"/>
                <a:cs typeface="Patrick Hand SC"/>
                <a:sym typeface="Patrick Hand SC"/>
              </a:rPr>
              <a:t>12</a:t>
            </a:r>
            <a:r>
              <a:rPr lang="en" sz="2000" i="1">
                <a:solidFill>
                  <a:srgbClr val="000000"/>
                </a:solidFill>
                <a:latin typeface="Patrick Hand SC"/>
                <a:ea typeface="Patrick Hand SC"/>
                <a:cs typeface="Patrick Hand SC"/>
                <a:sym typeface="Patrick Hand SC"/>
              </a:rPr>
              <a:t>C captures a proton, creating </a:t>
            </a:r>
            <a:r>
              <a:rPr lang="en" sz="2000" i="1" baseline="30000">
                <a:solidFill>
                  <a:srgbClr val="000000"/>
                </a:solidFill>
                <a:latin typeface="Patrick Hand SC"/>
                <a:ea typeface="Patrick Hand SC"/>
                <a:cs typeface="Patrick Hand SC"/>
                <a:sym typeface="Patrick Hand SC"/>
              </a:rPr>
              <a:t>13</a:t>
            </a:r>
            <a:r>
              <a:rPr lang="en" sz="2000" i="1">
                <a:solidFill>
                  <a:srgbClr val="000000"/>
                </a:solidFill>
                <a:latin typeface="Patrick Hand SC"/>
                <a:ea typeface="Patrick Hand SC"/>
                <a:cs typeface="Patrick Hand SC"/>
                <a:sym typeface="Patrick Hand SC"/>
              </a:rPr>
              <a:t>N and emits a gamma ray</a:t>
            </a:r>
            <a:endParaRPr sz="2000">
              <a:solidFill>
                <a:srgbClr val="000000"/>
              </a:solidFill>
              <a:latin typeface="Patrick Hand SC"/>
              <a:ea typeface="Patrick Hand SC"/>
              <a:cs typeface="Patrick Hand SC"/>
              <a:sym typeface="Patrick Hand SC"/>
            </a:endParaRPr>
          </a:p>
        </p:txBody>
      </p:sp>
      <p:sp>
        <p:nvSpPr>
          <p:cNvPr id="488" name="Google Shape;488;p40"/>
          <p:cNvSpPr txBox="1"/>
          <p:nvPr/>
        </p:nvSpPr>
        <p:spPr>
          <a:xfrm>
            <a:off x="1199175" y="1877100"/>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1. </a:t>
            </a:r>
            <a:endParaRPr sz="3100">
              <a:latin typeface="Kaushan Script"/>
              <a:ea typeface="Kaushan Script"/>
              <a:cs typeface="Kaushan Script"/>
              <a:sym typeface="Kaushan Script"/>
            </a:endParaRPr>
          </a:p>
        </p:txBody>
      </p:sp>
      <p:sp>
        <p:nvSpPr>
          <p:cNvPr id="489" name="Google Shape;489;p40"/>
          <p:cNvSpPr txBox="1"/>
          <p:nvPr/>
        </p:nvSpPr>
        <p:spPr>
          <a:xfrm>
            <a:off x="6568650" y="2558800"/>
            <a:ext cx="21963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baseline="30000">
                <a:latin typeface="Patrick Hand SC"/>
                <a:ea typeface="Patrick Hand SC"/>
                <a:cs typeface="Patrick Hand SC"/>
                <a:sym typeface="Patrick Hand SC"/>
              </a:rPr>
              <a:t>13</a:t>
            </a:r>
            <a:r>
              <a:rPr lang="en" sz="2000" i="1">
                <a:latin typeface="Patrick Hand SC"/>
                <a:ea typeface="Patrick Hand SC"/>
                <a:cs typeface="Patrick Hand SC"/>
                <a:sym typeface="Patrick Hand SC"/>
              </a:rPr>
              <a:t>C then fuses with another proton and releases a gamma ray to produce </a:t>
            </a:r>
            <a:r>
              <a:rPr lang="en" sz="2000" i="1" baseline="30000">
                <a:latin typeface="Patrick Hand SC"/>
                <a:ea typeface="Patrick Hand SC"/>
                <a:cs typeface="Patrick Hand SC"/>
                <a:sym typeface="Patrick Hand SC"/>
              </a:rPr>
              <a:t>14</a:t>
            </a:r>
            <a:r>
              <a:rPr lang="en" sz="2000" i="1">
                <a:latin typeface="Patrick Hand SC"/>
                <a:ea typeface="Patrick Hand SC"/>
                <a:cs typeface="Patrick Hand SC"/>
                <a:sym typeface="Patrick Hand SC"/>
              </a:rPr>
              <a:t>N</a:t>
            </a:r>
            <a:endParaRPr sz="2000" i="1">
              <a:latin typeface="Patrick Hand SC"/>
              <a:ea typeface="Patrick Hand SC"/>
              <a:cs typeface="Patrick Hand SC"/>
              <a:sym typeface="Patrick Hand SC"/>
            </a:endParaRPr>
          </a:p>
        </p:txBody>
      </p:sp>
      <p:sp>
        <p:nvSpPr>
          <p:cNvPr id="490" name="Google Shape;490;p40"/>
          <p:cNvSpPr txBox="1"/>
          <p:nvPr/>
        </p:nvSpPr>
        <p:spPr>
          <a:xfrm>
            <a:off x="7316725" y="1881425"/>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3. </a:t>
            </a:r>
            <a:endParaRPr sz="3100">
              <a:latin typeface="Kaushan Script"/>
              <a:ea typeface="Kaushan Script"/>
              <a:cs typeface="Kaushan Script"/>
              <a:sym typeface="Kaushan Scrip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1"/>
          <p:cNvSpPr txBox="1"/>
          <p:nvPr/>
        </p:nvSpPr>
        <p:spPr>
          <a:xfrm>
            <a:off x="4654164" y="4819513"/>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15</a:t>
            </a:r>
            <a:r>
              <a:rPr lang="en" sz="1500" b="1">
                <a:latin typeface="Patrick Hand SC"/>
                <a:ea typeface="Patrick Hand SC"/>
                <a:cs typeface="Patrick Hand SC"/>
                <a:sym typeface="Patrick Hand SC"/>
              </a:rPr>
              <a:t>N</a:t>
            </a:r>
            <a:endParaRPr sz="1500" b="1"/>
          </a:p>
        </p:txBody>
      </p:sp>
      <p:sp>
        <p:nvSpPr>
          <p:cNvPr id="496" name="Google Shape;496;p41"/>
          <p:cNvSpPr/>
          <p:nvPr/>
        </p:nvSpPr>
        <p:spPr>
          <a:xfrm rot="-448220">
            <a:off x="4624361" y="45013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5101700" y="43772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txBox="1"/>
          <p:nvPr/>
        </p:nvSpPr>
        <p:spPr>
          <a:xfrm>
            <a:off x="-43950" y="-27375"/>
            <a:ext cx="92319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100">
                <a:solidFill>
                  <a:srgbClr val="EFEFEF"/>
                </a:solidFill>
                <a:latin typeface="Kaushan Script"/>
                <a:ea typeface="Kaushan Script"/>
                <a:cs typeface="Kaushan Script"/>
                <a:sym typeface="Kaushan Script"/>
              </a:rPr>
              <a:t>Carbon-Nitrogen-Oxygen Cycle</a:t>
            </a:r>
            <a:endParaRPr sz="5100">
              <a:solidFill>
                <a:srgbClr val="EFEFEF"/>
              </a:solidFill>
              <a:latin typeface="Kaushan Script"/>
              <a:ea typeface="Kaushan Script"/>
              <a:cs typeface="Kaushan Script"/>
              <a:sym typeface="Kaushan Script"/>
            </a:endParaRPr>
          </a:p>
        </p:txBody>
      </p:sp>
      <p:sp>
        <p:nvSpPr>
          <p:cNvPr id="499" name="Google Shape;499;p41"/>
          <p:cNvSpPr/>
          <p:nvPr/>
        </p:nvSpPr>
        <p:spPr>
          <a:xfrm>
            <a:off x="6580637" y="1082034"/>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482533" y="1075897"/>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3589555" y="2209425"/>
            <a:ext cx="2196300" cy="2167800"/>
          </a:xfrm>
          <a:prstGeom prst="ellipse">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2" name="Google Shape;502;p41"/>
          <p:cNvCxnSpPr/>
          <p:nvPr/>
        </p:nvCxnSpPr>
        <p:spPr>
          <a:xfrm rot="9821711">
            <a:off x="-5007" y="3248749"/>
            <a:ext cx="400716" cy="157669"/>
          </a:xfrm>
          <a:prstGeom prst="straightConnector1">
            <a:avLst/>
          </a:prstGeom>
          <a:noFill/>
          <a:ln w="19050" cap="flat" cmpd="sng">
            <a:solidFill>
              <a:srgbClr val="FFFF7A"/>
            </a:solidFill>
            <a:prstDash val="solid"/>
            <a:round/>
            <a:headEnd type="none" w="med" len="med"/>
            <a:tailEnd type="none" w="med" len="med"/>
          </a:ln>
        </p:spPr>
      </p:cxnSp>
      <p:cxnSp>
        <p:nvCxnSpPr>
          <p:cNvPr id="503" name="Google Shape;503;p41"/>
          <p:cNvCxnSpPr/>
          <p:nvPr/>
        </p:nvCxnSpPr>
        <p:spPr>
          <a:xfrm rot="-975713" flipH="1">
            <a:off x="-17547" y="3534437"/>
            <a:ext cx="410316" cy="37212"/>
          </a:xfrm>
          <a:prstGeom prst="straightConnector1">
            <a:avLst/>
          </a:prstGeom>
          <a:noFill/>
          <a:ln w="19050" cap="flat" cmpd="sng">
            <a:solidFill>
              <a:srgbClr val="FFFF7A"/>
            </a:solidFill>
            <a:prstDash val="solid"/>
            <a:round/>
            <a:headEnd type="none" w="med" len="med"/>
            <a:tailEnd type="none" w="med" len="med"/>
          </a:ln>
        </p:spPr>
      </p:cxnSp>
      <p:cxnSp>
        <p:nvCxnSpPr>
          <p:cNvPr id="504" name="Google Shape;504;p41"/>
          <p:cNvCxnSpPr/>
          <p:nvPr/>
        </p:nvCxnSpPr>
        <p:spPr>
          <a:xfrm rot="-976259" flipH="1">
            <a:off x="189920" y="3614759"/>
            <a:ext cx="319080" cy="129939"/>
          </a:xfrm>
          <a:prstGeom prst="straightConnector1">
            <a:avLst/>
          </a:prstGeom>
          <a:noFill/>
          <a:ln w="19050" cap="flat" cmpd="sng">
            <a:solidFill>
              <a:srgbClr val="FFFF7A"/>
            </a:solidFill>
            <a:prstDash val="solid"/>
            <a:round/>
            <a:headEnd type="none" w="med" len="med"/>
            <a:tailEnd type="none" w="med" len="med"/>
          </a:ln>
        </p:spPr>
      </p:cxnSp>
      <p:cxnSp>
        <p:nvCxnSpPr>
          <p:cNvPr id="505" name="Google Shape;505;p41"/>
          <p:cNvCxnSpPr/>
          <p:nvPr/>
        </p:nvCxnSpPr>
        <p:spPr>
          <a:xfrm>
            <a:off x="1480713" y="3174450"/>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506" name="Google Shape;506;p41"/>
          <p:cNvSpPr/>
          <p:nvPr/>
        </p:nvSpPr>
        <p:spPr>
          <a:xfrm rot="10705159" flipH="1">
            <a:off x="488456" y="3286606"/>
            <a:ext cx="228387" cy="231712"/>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7" name="Google Shape;507;p41"/>
          <p:cNvCxnSpPr/>
          <p:nvPr/>
        </p:nvCxnSpPr>
        <p:spPr>
          <a:xfrm>
            <a:off x="4240100" y="4531963"/>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508" name="Google Shape;508;p41"/>
          <p:cNvSpPr/>
          <p:nvPr/>
        </p:nvSpPr>
        <p:spPr>
          <a:xfrm>
            <a:off x="5444538" y="4538350"/>
            <a:ext cx="111600" cy="111300"/>
          </a:xfrm>
          <a:prstGeom prst="ellipse">
            <a:avLst/>
          </a:prstGeom>
          <a:solidFill>
            <a:srgbClr val="B6D7A8"/>
          </a:solidFill>
          <a:ln w="952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41"/>
          <p:cNvPicPr preferRelativeResize="0"/>
          <p:nvPr/>
        </p:nvPicPr>
        <p:blipFill>
          <a:blip r:embed="rId3">
            <a:alphaModFix/>
          </a:blip>
          <a:stretch>
            <a:fillRect/>
          </a:stretch>
        </p:blipFill>
        <p:spPr>
          <a:xfrm>
            <a:off x="5429525" y="4967144"/>
            <a:ext cx="153875" cy="141565"/>
          </a:xfrm>
          <a:prstGeom prst="rect">
            <a:avLst/>
          </a:prstGeom>
          <a:noFill/>
          <a:ln>
            <a:noFill/>
          </a:ln>
        </p:spPr>
      </p:pic>
      <p:sp>
        <p:nvSpPr>
          <p:cNvPr id="510" name="Google Shape;510;p41"/>
          <p:cNvSpPr/>
          <p:nvPr/>
        </p:nvSpPr>
        <p:spPr>
          <a:xfrm>
            <a:off x="5072400" y="45322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rot="-448220">
            <a:off x="4968798" y="45972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4853175" y="45594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rot="-448220">
            <a:off x="4792101" y="4625459"/>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4654150" y="44219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4697350" y="45636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rot="-448220">
            <a:off x="4711686" y="43002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1"/>
          <p:cNvSpPr/>
          <p:nvPr/>
        </p:nvSpPr>
        <p:spPr>
          <a:xfrm rot="-448220">
            <a:off x="4744386" y="448331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4758850" y="43457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rot="-448220">
            <a:off x="4896798" y="42696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4987150" y="430021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rot="-448220">
            <a:off x="5049186" y="44286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rot="-448220">
            <a:off x="4896786" y="44220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txBox="1"/>
          <p:nvPr/>
        </p:nvSpPr>
        <p:spPr>
          <a:xfrm>
            <a:off x="3568700" y="2439088"/>
            <a:ext cx="2196300" cy="190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a:latin typeface="Patrick Hand SC"/>
                <a:ea typeface="Patrick Hand SC"/>
                <a:cs typeface="Patrick Hand SC"/>
                <a:sym typeface="Patrick Hand SC"/>
              </a:rPr>
              <a:t>As </a:t>
            </a:r>
            <a:r>
              <a:rPr lang="en" sz="2000" i="1" baseline="30000">
                <a:latin typeface="Patrick Hand SC"/>
                <a:ea typeface="Patrick Hand SC"/>
                <a:cs typeface="Patrick Hand SC"/>
                <a:sym typeface="Patrick Hand SC"/>
              </a:rPr>
              <a:t>15</a:t>
            </a:r>
            <a:r>
              <a:rPr lang="en" sz="2000" i="1">
                <a:latin typeface="Patrick Hand SC"/>
                <a:ea typeface="Patrick Hand SC"/>
                <a:cs typeface="Patrick Hand SC"/>
                <a:sym typeface="Patrick Hand SC"/>
              </a:rPr>
              <a:t>O is unstable, it undergoes beta decay into </a:t>
            </a:r>
            <a:r>
              <a:rPr lang="en" sz="2000" i="1" baseline="30000">
                <a:solidFill>
                  <a:schemeClr val="dk1"/>
                </a:solidFill>
                <a:latin typeface="Patrick Hand SC"/>
                <a:ea typeface="Patrick Hand SC"/>
                <a:cs typeface="Patrick Hand SC"/>
                <a:sym typeface="Patrick Hand SC"/>
              </a:rPr>
              <a:t>15</a:t>
            </a:r>
            <a:r>
              <a:rPr lang="en" sz="2000" i="1">
                <a:latin typeface="Patrick Hand SC"/>
                <a:ea typeface="Patrick Hand SC"/>
                <a:cs typeface="Patrick Hand SC"/>
                <a:sym typeface="Patrick Hand SC"/>
              </a:rPr>
              <a:t>N, emitting a neutrino and gamma ray</a:t>
            </a:r>
            <a:endParaRPr sz="2000" i="1">
              <a:latin typeface="Patrick Hand SC"/>
              <a:ea typeface="Patrick Hand SC"/>
              <a:cs typeface="Patrick Hand SC"/>
              <a:sym typeface="Patrick Hand SC"/>
            </a:endParaRPr>
          </a:p>
        </p:txBody>
      </p:sp>
      <p:sp>
        <p:nvSpPr>
          <p:cNvPr id="524" name="Google Shape;524;p41"/>
          <p:cNvSpPr txBox="1"/>
          <p:nvPr/>
        </p:nvSpPr>
        <p:spPr>
          <a:xfrm>
            <a:off x="4266900" y="1874688"/>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5. </a:t>
            </a:r>
            <a:endParaRPr sz="3100">
              <a:latin typeface="Kaushan Script"/>
              <a:ea typeface="Kaushan Script"/>
              <a:cs typeface="Kaushan Script"/>
              <a:sym typeface="Kaushan Script"/>
            </a:endParaRPr>
          </a:p>
        </p:txBody>
      </p:sp>
      <p:cxnSp>
        <p:nvCxnSpPr>
          <p:cNvPr id="525" name="Google Shape;525;p41"/>
          <p:cNvCxnSpPr/>
          <p:nvPr/>
        </p:nvCxnSpPr>
        <p:spPr>
          <a:xfrm rot="9826654">
            <a:off x="5968327" y="3307797"/>
            <a:ext cx="400548" cy="157094"/>
          </a:xfrm>
          <a:prstGeom prst="straightConnector1">
            <a:avLst/>
          </a:prstGeom>
          <a:noFill/>
          <a:ln w="19050" cap="flat" cmpd="sng">
            <a:solidFill>
              <a:srgbClr val="FFFF7A"/>
            </a:solidFill>
            <a:prstDash val="solid"/>
            <a:round/>
            <a:headEnd type="none" w="med" len="med"/>
            <a:tailEnd type="none" w="med" len="med"/>
          </a:ln>
        </p:spPr>
      </p:cxnSp>
      <p:cxnSp>
        <p:nvCxnSpPr>
          <p:cNvPr id="526" name="Google Shape;526;p41"/>
          <p:cNvCxnSpPr/>
          <p:nvPr/>
        </p:nvCxnSpPr>
        <p:spPr>
          <a:xfrm rot="-970885" flipH="1">
            <a:off x="5955787" y="3592205"/>
            <a:ext cx="410148" cy="36924"/>
          </a:xfrm>
          <a:prstGeom prst="straightConnector1">
            <a:avLst/>
          </a:prstGeom>
          <a:noFill/>
          <a:ln w="19050" cap="flat" cmpd="sng">
            <a:solidFill>
              <a:srgbClr val="FFFF7A"/>
            </a:solidFill>
            <a:prstDash val="solid"/>
            <a:round/>
            <a:headEnd type="none" w="med" len="med"/>
            <a:tailEnd type="none" w="med" len="med"/>
          </a:ln>
        </p:spPr>
      </p:cxnSp>
      <p:cxnSp>
        <p:nvCxnSpPr>
          <p:cNvPr id="527" name="Google Shape;527;p41"/>
          <p:cNvCxnSpPr/>
          <p:nvPr/>
        </p:nvCxnSpPr>
        <p:spPr>
          <a:xfrm rot="-970050" flipH="1">
            <a:off x="6163254" y="3672015"/>
            <a:ext cx="318912" cy="129077"/>
          </a:xfrm>
          <a:prstGeom prst="straightConnector1">
            <a:avLst/>
          </a:prstGeom>
          <a:noFill/>
          <a:ln w="19050" cap="flat" cmpd="sng">
            <a:solidFill>
              <a:srgbClr val="FFFF7A"/>
            </a:solidFill>
            <a:prstDash val="solid"/>
            <a:round/>
            <a:headEnd type="none" w="med" len="med"/>
            <a:tailEnd type="none" w="med" len="med"/>
          </a:ln>
        </p:spPr>
      </p:cxnSp>
      <p:sp>
        <p:nvSpPr>
          <p:cNvPr id="528" name="Google Shape;528;p41"/>
          <p:cNvSpPr/>
          <p:nvPr/>
        </p:nvSpPr>
        <p:spPr>
          <a:xfrm rot="10705159" flipH="1">
            <a:off x="6461706" y="3345650"/>
            <a:ext cx="228387" cy="230512"/>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txBox="1"/>
          <p:nvPr/>
        </p:nvSpPr>
        <p:spPr>
          <a:xfrm>
            <a:off x="434150" y="1415500"/>
            <a:ext cx="21963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baseline="30000">
                <a:latin typeface="Patrick Hand SC"/>
                <a:ea typeface="Patrick Hand SC"/>
                <a:cs typeface="Patrick Hand SC"/>
                <a:sym typeface="Patrick Hand SC"/>
              </a:rPr>
              <a:t>14</a:t>
            </a:r>
            <a:r>
              <a:rPr lang="en" sz="2000" i="1">
                <a:latin typeface="Patrick Hand SC"/>
                <a:ea typeface="Patrick Hand SC"/>
                <a:cs typeface="Patrick Hand SC"/>
                <a:sym typeface="Patrick Hand SC"/>
              </a:rPr>
              <a:t>N then fuses with another proton by emitting a gamma ray to produce </a:t>
            </a:r>
            <a:r>
              <a:rPr lang="en" sz="2000" i="1" baseline="30000">
                <a:latin typeface="Patrick Hand SC"/>
                <a:ea typeface="Patrick Hand SC"/>
                <a:cs typeface="Patrick Hand SC"/>
                <a:sym typeface="Patrick Hand SC"/>
              </a:rPr>
              <a:t>15</a:t>
            </a:r>
            <a:r>
              <a:rPr lang="en" sz="2000" i="1">
                <a:latin typeface="Patrick Hand SC"/>
                <a:ea typeface="Patrick Hand SC"/>
                <a:cs typeface="Patrick Hand SC"/>
                <a:sym typeface="Patrick Hand SC"/>
              </a:rPr>
              <a:t>O</a:t>
            </a:r>
            <a:endParaRPr sz="2000">
              <a:solidFill>
                <a:srgbClr val="000000"/>
              </a:solidFill>
              <a:latin typeface="Patrick Hand SC"/>
              <a:ea typeface="Patrick Hand SC"/>
              <a:cs typeface="Patrick Hand SC"/>
              <a:sym typeface="Patrick Hand SC"/>
            </a:endParaRPr>
          </a:p>
        </p:txBody>
      </p:sp>
      <p:sp>
        <p:nvSpPr>
          <p:cNvPr id="530" name="Google Shape;530;p41"/>
          <p:cNvSpPr txBox="1"/>
          <p:nvPr/>
        </p:nvSpPr>
        <p:spPr>
          <a:xfrm>
            <a:off x="1213475" y="737625"/>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4. </a:t>
            </a:r>
            <a:endParaRPr sz="3100">
              <a:latin typeface="Kaushan Script"/>
              <a:ea typeface="Kaushan Script"/>
              <a:cs typeface="Kaushan Script"/>
              <a:sym typeface="Kaushan Script"/>
            </a:endParaRPr>
          </a:p>
        </p:txBody>
      </p:sp>
      <p:sp>
        <p:nvSpPr>
          <p:cNvPr id="531" name="Google Shape;531;p41"/>
          <p:cNvSpPr txBox="1"/>
          <p:nvPr/>
        </p:nvSpPr>
        <p:spPr>
          <a:xfrm>
            <a:off x="6580625" y="1415000"/>
            <a:ext cx="2196300" cy="155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i="1">
                <a:latin typeface="Patrick Hand SC"/>
                <a:ea typeface="Patrick Hand SC"/>
                <a:cs typeface="Patrick Hand SC"/>
                <a:sym typeface="Patrick Hand SC"/>
              </a:rPr>
              <a:t>The </a:t>
            </a:r>
            <a:r>
              <a:rPr lang="en" sz="2000" i="1" baseline="30000">
                <a:latin typeface="Patrick Hand SC"/>
                <a:ea typeface="Patrick Hand SC"/>
                <a:cs typeface="Patrick Hand SC"/>
                <a:sym typeface="Patrick Hand SC"/>
              </a:rPr>
              <a:t>15</a:t>
            </a:r>
            <a:r>
              <a:rPr lang="en" sz="2000" i="1">
                <a:latin typeface="Patrick Hand SC"/>
                <a:ea typeface="Patrick Hand SC"/>
                <a:cs typeface="Patrick Hand SC"/>
                <a:sym typeface="Patrick Hand SC"/>
              </a:rPr>
              <a:t>N then fuses with another proton to produce </a:t>
            </a:r>
            <a:r>
              <a:rPr lang="en" sz="2000" i="1" baseline="30000">
                <a:latin typeface="Patrick Hand SC"/>
                <a:ea typeface="Patrick Hand SC"/>
                <a:cs typeface="Patrick Hand SC"/>
                <a:sym typeface="Patrick Hand SC"/>
              </a:rPr>
              <a:t>12</a:t>
            </a:r>
            <a:r>
              <a:rPr lang="en" sz="2000" i="1">
                <a:latin typeface="Patrick Hand SC"/>
                <a:ea typeface="Patrick Hand SC"/>
                <a:cs typeface="Patrick Hand SC"/>
                <a:sym typeface="Patrick Hand SC"/>
              </a:rPr>
              <a:t>C and </a:t>
            </a:r>
            <a:r>
              <a:rPr lang="en" sz="2000" i="1" baseline="30000">
                <a:latin typeface="Patrick Hand SC"/>
                <a:ea typeface="Patrick Hand SC"/>
                <a:cs typeface="Patrick Hand SC"/>
                <a:sym typeface="Patrick Hand SC"/>
              </a:rPr>
              <a:t>4</a:t>
            </a:r>
            <a:r>
              <a:rPr lang="en" sz="2000" i="1">
                <a:latin typeface="Patrick Hand SC"/>
                <a:ea typeface="Patrick Hand SC"/>
                <a:cs typeface="Patrick Hand SC"/>
                <a:sym typeface="Patrick Hand SC"/>
              </a:rPr>
              <a:t>He</a:t>
            </a:r>
            <a:endParaRPr sz="2000" i="1">
              <a:latin typeface="Patrick Hand SC"/>
              <a:ea typeface="Patrick Hand SC"/>
              <a:cs typeface="Patrick Hand SC"/>
              <a:sym typeface="Patrick Hand SC"/>
            </a:endParaRPr>
          </a:p>
        </p:txBody>
      </p:sp>
      <p:sp>
        <p:nvSpPr>
          <p:cNvPr id="532" name="Google Shape;532;p41"/>
          <p:cNvSpPr txBox="1"/>
          <p:nvPr/>
        </p:nvSpPr>
        <p:spPr>
          <a:xfrm>
            <a:off x="7328700" y="737625"/>
            <a:ext cx="7344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Kaushan Script"/>
                <a:ea typeface="Kaushan Script"/>
                <a:cs typeface="Kaushan Script"/>
                <a:sym typeface="Kaushan Script"/>
              </a:rPr>
              <a:t>6. </a:t>
            </a:r>
            <a:endParaRPr sz="3100">
              <a:latin typeface="Kaushan Script"/>
              <a:ea typeface="Kaushan Script"/>
              <a:cs typeface="Kaushan Script"/>
              <a:sym typeface="Kaushan Script"/>
            </a:endParaRPr>
          </a:p>
        </p:txBody>
      </p:sp>
      <p:sp>
        <p:nvSpPr>
          <p:cNvPr id="533" name="Google Shape;533;p41"/>
          <p:cNvSpPr/>
          <p:nvPr/>
        </p:nvSpPr>
        <p:spPr>
          <a:xfrm>
            <a:off x="1195538" y="31878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rot="-448220">
            <a:off x="1091936" y="32527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976313" y="32150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820488" y="3219163"/>
            <a:ext cx="228300" cy="23760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rot="-448220">
            <a:off x="915239" y="3281009"/>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777288" y="30774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rot="-448220">
            <a:off x="834823" y="29558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rot="99355">
            <a:off x="945115" y="2885367"/>
            <a:ext cx="228395" cy="237409"/>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rot="-448220">
            <a:off x="867523" y="31388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881988" y="30012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rot="-448220">
            <a:off x="1019936" y="29251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110288" y="29557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rot="-448220">
            <a:off x="1172323" y="30841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rot="-448220">
            <a:off x="1019923" y="30775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txBox="1"/>
          <p:nvPr/>
        </p:nvSpPr>
        <p:spPr>
          <a:xfrm>
            <a:off x="777301" y="3475063"/>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a:t>
            </a:r>
            <a:r>
              <a:rPr lang="en" sz="1500" b="1" baseline="30000">
                <a:latin typeface="Patrick Hand SC"/>
                <a:ea typeface="Patrick Hand SC"/>
                <a:cs typeface="Patrick Hand SC"/>
                <a:sym typeface="Patrick Hand SC"/>
              </a:rPr>
              <a:t>4</a:t>
            </a:r>
            <a:r>
              <a:rPr lang="en" sz="1500" b="1">
                <a:solidFill>
                  <a:srgbClr val="000000"/>
                </a:solidFill>
                <a:latin typeface="Patrick Hand SC"/>
                <a:ea typeface="Patrick Hand SC"/>
                <a:cs typeface="Patrick Hand SC"/>
                <a:sym typeface="Patrick Hand SC"/>
              </a:rPr>
              <a:t>N</a:t>
            </a:r>
            <a:endParaRPr sz="1500" b="1"/>
          </a:p>
        </p:txBody>
      </p:sp>
      <p:sp>
        <p:nvSpPr>
          <p:cNvPr id="548" name="Google Shape;548;p41"/>
          <p:cNvSpPr/>
          <p:nvPr/>
        </p:nvSpPr>
        <p:spPr>
          <a:xfrm>
            <a:off x="2319200" y="32012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rot="-448220">
            <a:off x="2215598" y="32661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1944150" y="32325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2099975" y="32284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448220">
            <a:off x="2038901" y="3294409"/>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1900950" y="30908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448220">
            <a:off x="1958486" y="29692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99355">
            <a:off x="2068778" y="2898767"/>
            <a:ext cx="228395" cy="237409"/>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10705159" flipH="1">
            <a:off x="2258694" y="2916731"/>
            <a:ext cx="228387" cy="231712"/>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448220">
            <a:off x="1991186" y="31522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2005650" y="301468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448220">
            <a:off x="2143598" y="29385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2233950" y="29691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448220">
            <a:off x="2295986" y="30975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448220">
            <a:off x="2143586" y="30909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txBox="1"/>
          <p:nvPr/>
        </p:nvSpPr>
        <p:spPr>
          <a:xfrm>
            <a:off x="1900964" y="3488463"/>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15</a:t>
            </a:r>
            <a:r>
              <a:rPr lang="en" sz="1500" b="1">
                <a:latin typeface="Patrick Hand SC"/>
                <a:ea typeface="Patrick Hand SC"/>
                <a:cs typeface="Patrick Hand SC"/>
                <a:sym typeface="Patrick Hand SC"/>
              </a:rPr>
              <a:t>O</a:t>
            </a:r>
            <a:endParaRPr sz="1500" b="1"/>
          </a:p>
        </p:txBody>
      </p:sp>
      <p:sp>
        <p:nvSpPr>
          <p:cNvPr id="564" name="Google Shape;564;p41"/>
          <p:cNvSpPr/>
          <p:nvPr/>
        </p:nvSpPr>
        <p:spPr>
          <a:xfrm>
            <a:off x="3952350" y="45371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rot="-448220">
            <a:off x="3848748" y="46021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3733125" y="45643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rot="-448220">
            <a:off x="3672051" y="463038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3534100" y="44268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3577300" y="45685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rot="-448220">
            <a:off x="3591636" y="43052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rot="99355">
            <a:off x="3701928" y="4234742"/>
            <a:ext cx="228395" cy="237409"/>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rot="10705159" flipH="1">
            <a:off x="3891844" y="4252706"/>
            <a:ext cx="228387" cy="231712"/>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rot="-448220">
            <a:off x="3624336" y="44882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3638800" y="43506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rot="-448220">
            <a:off x="3776748" y="42745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3867100" y="43051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rot="-448220">
            <a:off x="3929136" y="44335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rot="-448220">
            <a:off x="3776736" y="44269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txBox="1"/>
          <p:nvPr/>
        </p:nvSpPr>
        <p:spPr>
          <a:xfrm>
            <a:off x="3534114" y="4824438"/>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15</a:t>
            </a:r>
            <a:r>
              <a:rPr lang="en" sz="1500" b="1">
                <a:latin typeface="Patrick Hand SC"/>
                <a:ea typeface="Patrick Hand SC"/>
                <a:cs typeface="Patrick Hand SC"/>
                <a:sym typeface="Patrick Hand SC"/>
              </a:rPr>
              <a:t>O</a:t>
            </a:r>
            <a:endParaRPr sz="1500" b="1"/>
          </a:p>
        </p:txBody>
      </p:sp>
      <p:sp>
        <p:nvSpPr>
          <p:cNvPr id="580" name="Google Shape;580;p41"/>
          <p:cNvSpPr/>
          <p:nvPr/>
        </p:nvSpPr>
        <p:spPr>
          <a:xfrm>
            <a:off x="5754000" y="4538350"/>
            <a:ext cx="111600" cy="111300"/>
          </a:xfrm>
          <a:prstGeom prst="ellipse">
            <a:avLst/>
          </a:prstGeom>
          <a:solidFill>
            <a:srgbClr val="FFB6DA"/>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txBox="1"/>
          <p:nvPr/>
        </p:nvSpPr>
        <p:spPr>
          <a:xfrm>
            <a:off x="5679550" y="4881725"/>
            <a:ext cx="4026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i="1">
                <a:solidFill>
                  <a:srgbClr val="000000"/>
                </a:solidFill>
              </a:rPr>
              <a:t>ϒ</a:t>
            </a:r>
            <a:endParaRPr sz="400" b="1"/>
          </a:p>
        </p:txBody>
      </p:sp>
      <p:sp>
        <p:nvSpPr>
          <p:cNvPr id="582" name="Google Shape;582;p41"/>
          <p:cNvSpPr txBox="1"/>
          <p:nvPr/>
        </p:nvSpPr>
        <p:spPr>
          <a:xfrm>
            <a:off x="6792514" y="3401638"/>
            <a:ext cx="5640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15</a:t>
            </a:r>
            <a:r>
              <a:rPr lang="en" sz="1500" b="1">
                <a:latin typeface="Patrick Hand SC"/>
                <a:ea typeface="Patrick Hand SC"/>
                <a:cs typeface="Patrick Hand SC"/>
                <a:sym typeface="Patrick Hand SC"/>
              </a:rPr>
              <a:t>N</a:t>
            </a:r>
            <a:endParaRPr sz="1500" b="1"/>
          </a:p>
        </p:txBody>
      </p:sp>
      <p:sp>
        <p:nvSpPr>
          <p:cNvPr id="583" name="Google Shape;583;p41"/>
          <p:cNvSpPr/>
          <p:nvPr/>
        </p:nvSpPr>
        <p:spPr>
          <a:xfrm rot="-448220">
            <a:off x="6706686" y="30897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7184025" y="29656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7154725" y="31206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rot="-448220">
            <a:off x="7051123" y="31856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6935500" y="31478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rot="-448220">
            <a:off x="6874426" y="3213884"/>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6736475" y="30103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6779675" y="31520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rot="-448220">
            <a:off x="6794011" y="288870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rot="-448220">
            <a:off x="6826711" y="30717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6841175" y="29341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rot="-448220">
            <a:off x="6979123" y="28580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7069475" y="2888638"/>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rot="-448220">
            <a:off x="7131511" y="3017051"/>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rot="-448220">
            <a:off x="6979111" y="30104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8" name="Google Shape;598;p41"/>
          <p:cNvCxnSpPr/>
          <p:nvPr/>
        </p:nvCxnSpPr>
        <p:spPr>
          <a:xfrm>
            <a:off x="7524188" y="3174450"/>
            <a:ext cx="354600" cy="600"/>
          </a:xfrm>
          <a:prstGeom prst="straightConnector1">
            <a:avLst/>
          </a:prstGeom>
          <a:noFill/>
          <a:ln w="19050" cap="flat" cmpd="sng">
            <a:solidFill>
              <a:srgbClr val="434343"/>
            </a:solidFill>
            <a:prstDash val="solid"/>
            <a:round/>
            <a:headEnd type="none" w="med" len="med"/>
            <a:tailEnd type="triangle" w="med" len="med"/>
          </a:ln>
        </p:spPr>
      </p:cxnSp>
      <p:sp>
        <p:nvSpPr>
          <p:cNvPr id="599" name="Google Shape;599;p41"/>
          <p:cNvSpPr/>
          <p:nvPr/>
        </p:nvSpPr>
        <p:spPr>
          <a:xfrm>
            <a:off x="8328138" y="31029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rot="-448220">
            <a:off x="8190086" y="31961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8146463" y="3147163"/>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7947438" y="30096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7990638" y="31513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rot="-448220">
            <a:off x="8004973" y="288798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rot="-448220">
            <a:off x="8037673" y="307102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8052138" y="293345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rot="-448220">
            <a:off x="8190086" y="285731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8280438" y="288792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rot="-448220">
            <a:off x="8342473" y="30163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rot="-448220">
            <a:off x="8190073" y="300971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txBox="1"/>
          <p:nvPr/>
        </p:nvSpPr>
        <p:spPr>
          <a:xfrm>
            <a:off x="7990638" y="3406288"/>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rgbClr val="000000"/>
                </a:solidFill>
                <a:latin typeface="Patrick Hand SC"/>
                <a:ea typeface="Patrick Hand SC"/>
                <a:cs typeface="Patrick Hand SC"/>
                <a:sym typeface="Patrick Hand SC"/>
              </a:rPr>
              <a:t>12</a:t>
            </a:r>
            <a:r>
              <a:rPr lang="en" sz="1500" b="1">
                <a:solidFill>
                  <a:srgbClr val="000000"/>
                </a:solidFill>
                <a:latin typeface="Patrick Hand SC"/>
                <a:ea typeface="Patrick Hand SC"/>
                <a:cs typeface="Patrick Hand SC"/>
                <a:sym typeface="Patrick Hand SC"/>
              </a:rPr>
              <a:t>C</a:t>
            </a:r>
            <a:endParaRPr sz="1500" b="1"/>
          </a:p>
        </p:txBody>
      </p:sp>
      <p:sp>
        <p:nvSpPr>
          <p:cNvPr id="612" name="Google Shape;612;p41"/>
          <p:cNvSpPr/>
          <p:nvPr/>
        </p:nvSpPr>
        <p:spPr>
          <a:xfrm rot="-448220">
            <a:off x="8815898" y="3097038"/>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8886863" y="3021875"/>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rot="-448220">
            <a:off x="8764498" y="2937076"/>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rot="-448220">
            <a:off x="8708789" y="3060284"/>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txBox="1"/>
          <p:nvPr/>
        </p:nvSpPr>
        <p:spPr>
          <a:xfrm>
            <a:off x="8621038" y="3421500"/>
            <a:ext cx="5019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baseline="30000">
                <a:solidFill>
                  <a:schemeClr val="dk1"/>
                </a:solidFill>
                <a:latin typeface="Patrick Hand SC"/>
                <a:ea typeface="Patrick Hand SC"/>
                <a:cs typeface="Patrick Hand SC"/>
                <a:sym typeface="Patrick Hand SC"/>
              </a:rPr>
              <a:t>4</a:t>
            </a:r>
            <a:r>
              <a:rPr lang="en" sz="1500" b="1">
                <a:solidFill>
                  <a:schemeClr val="dk1"/>
                </a:solidFill>
                <a:latin typeface="Patrick Hand SC"/>
                <a:ea typeface="Patrick Hand SC"/>
                <a:cs typeface="Patrick Hand SC"/>
                <a:sym typeface="Patrick Hand SC"/>
              </a:rPr>
              <a:t>He</a:t>
            </a:r>
            <a:endParaRPr sz="15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42"/>
          <p:cNvPicPr preferRelativeResize="0"/>
          <p:nvPr/>
        </p:nvPicPr>
        <p:blipFill rotWithShape="1">
          <a:blip r:embed="rId3">
            <a:alphaModFix/>
          </a:blip>
          <a:srcRect l="13586" t="3546" r="13212" b="4347"/>
          <a:stretch/>
        </p:blipFill>
        <p:spPr>
          <a:xfrm>
            <a:off x="0" y="0"/>
            <a:ext cx="9144000" cy="5143500"/>
          </a:xfrm>
          <a:prstGeom prst="rect">
            <a:avLst/>
          </a:prstGeom>
          <a:noFill/>
          <a:ln>
            <a:noFill/>
          </a:ln>
        </p:spPr>
      </p:pic>
      <p:sp>
        <p:nvSpPr>
          <p:cNvPr id="622" name="Google Shape;622;p42"/>
          <p:cNvSpPr/>
          <p:nvPr/>
        </p:nvSpPr>
        <p:spPr>
          <a:xfrm>
            <a:off x="329250" y="1215275"/>
            <a:ext cx="8485500" cy="2782200"/>
          </a:xfrm>
          <a:prstGeom prst="roundRect">
            <a:avLst>
              <a:gd name="adj" fmla="val 16667"/>
            </a:avLst>
          </a:prstGeom>
          <a:solidFill>
            <a:srgbClr val="FFFFFF">
              <a:alpha val="8380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2"/>
          <p:cNvSpPr txBox="1"/>
          <p:nvPr/>
        </p:nvSpPr>
        <p:spPr>
          <a:xfrm>
            <a:off x="973500" y="1828325"/>
            <a:ext cx="7197000" cy="17514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dk1"/>
              </a:buClr>
              <a:buSzPts val="2100"/>
              <a:buFont typeface="Patrick Hand SC"/>
              <a:buChar char="●"/>
            </a:pPr>
            <a:r>
              <a:rPr lang="en" sz="2100">
                <a:solidFill>
                  <a:schemeClr val="dk1"/>
                </a:solidFill>
                <a:latin typeface="Patrick Hand SC"/>
                <a:ea typeface="Patrick Hand SC"/>
                <a:cs typeface="Patrick Hand SC"/>
                <a:sym typeface="Patrick Hand SC"/>
              </a:rPr>
              <a:t>As the final product of </a:t>
            </a:r>
            <a:r>
              <a:rPr lang="en" sz="2100" baseline="30000">
                <a:solidFill>
                  <a:schemeClr val="dk1"/>
                </a:solidFill>
                <a:latin typeface="Patrick Hand SC"/>
                <a:ea typeface="Patrick Hand SC"/>
                <a:cs typeface="Patrick Hand SC"/>
                <a:sym typeface="Patrick Hand SC"/>
              </a:rPr>
              <a:t>12</a:t>
            </a:r>
            <a:r>
              <a:rPr lang="en" sz="2100">
                <a:solidFill>
                  <a:schemeClr val="dk1"/>
                </a:solidFill>
                <a:latin typeface="Patrick Hand SC"/>
                <a:ea typeface="Patrick Hand SC"/>
                <a:cs typeface="Patrick Hand SC"/>
                <a:sym typeface="Patrick Hand SC"/>
              </a:rPr>
              <a:t>C is the same as the reactant, the process is a cycle and provides a star with energy for a long period of time</a:t>
            </a:r>
            <a:endParaRPr sz="2100">
              <a:solidFill>
                <a:schemeClr val="dk1"/>
              </a:solidFill>
              <a:latin typeface="Patrick Hand SC"/>
              <a:ea typeface="Patrick Hand SC"/>
              <a:cs typeface="Patrick Hand SC"/>
              <a:sym typeface="Patrick Hand SC"/>
            </a:endParaRPr>
          </a:p>
          <a:p>
            <a:pPr marL="457200" lvl="0" indent="-361950" algn="l" rtl="0">
              <a:lnSpc>
                <a:spcPct val="115000"/>
              </a:lnSpc>
              <a:spcBef>
                <a:spcPts val="1000"/>
              </a:spcBef>
              <a:spcAft>
                <a:spcPts val="0"/>
              </a:spcAft>
              <a:buClr>
                <a:schemeClr val="dk1"/>
              </a:buClr>
              <a:buSzPts val="2100"/>
              <a:buFont typeface="Patrick Hand SC"/>
              <a:buChar char="●"/>
            </a:pPr>
            <a:r>
              <a:rPr lang="en" sz="2100">
                <a:solidFill>
                  <a:schemeClr val="dk1"/>
                </a:solidFill>
                <a:latin typeface="Patrick Hand SC"/>
                <a:ea typeface="Patrick Hand SC"/>
                <a:cs typeface="Patrick Hand SC"/>
                <a:sym typeface="Patrick Hand SC"/>
              </a:rPr>
              <a:t>The </a:t>
            </a:r>
            <a:r>
              <a:rPr lang="en" sz="2100" baseline="30000">
                <a:solidFill>
                  <a:schemeClr val="dk1"/>
                </a:solidFill>
                <a:latin typeface="Patrick Hand SC"/>
                <a:ea typeface="Patrick Hand SC"/>
                <a:cs typeface="Patrick Hand SC"/>
                <a:sym typeface="Patrick Hand SC"/>
              </a:rPr>
              <a:t>4</a:t>
            </a:r>
            <a:r>
              <a:rPr lang="en" sz="2100">
                <a:solidFill>
                  <a:schemeClr val="dk1"/>
                </a:solidFill>
                <a:latin typeface="Patrick Hand SC"/>
                <a:ea typeface="Patrick Hand SC"/>
                <a:cs typeface="Patrick Hand SC"/>
                <a:sym typeface="Patrick Hand SC"/>
              </a:rPr>
              <a:t>He is released from the core of the star</a:t>
            </a:r>
            <a:endParaRPr sz="2100">
              <a:solidFill>
                <a:schemeClr val="dk1"/>
              </a:solidFill>
              <a:latin typeface="Patrick Hand SC"/>
              <a:ea typeface="Patrick Hand SC"/>
              <a:cs typeface="Patrick Hand SC"/>
              <a:sym typeface="Patrick Hand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43"/>
          <p:cNvPicPr preferRelativeResize="0"/>
          <p:nvPr/>
        </p:nvPicPr>
        <p:blipFill>
          <a:blip r:embed="rId3">
            <a:alphaModFix/>
          </a:blip>
          <a:stretch>
            <a:fillRect/>
          </a:stretch>
        </p:blipFill>
        <p:spPr>
          <a:xfrm>
            <a:off x="168950" y="1129350"/>
            <a:ext cx="3731600" cy="985200"/>
          </a:xfrm>
          <a:prstGeom prst="rect">
            <a:avLst/>
          </a:prstGeom>
          <a:noFill/>
          <a:ln>
            <a:noFill/>
          </a:ln>
        </p:spPr>
      </p:pic>
      <p:sp>
        <p:nvSpPr>
          <p:cNvPr id="629" name="Google Shape;629;p43"/>
          <p:cNvSpPr txBox="1">
            <a:spLocks noGrp="1"/>
          </p:cNvSpPr>
          <p:nvPr>
            <p:ph type="ctrTitle" idx="4294967295"/>
          </p:nvPr>
        </p:nvSpPr>
        <p:spPr>
          <a:xfrm>
            <a:off x="-1195500" y="852150"/>
            <a:ext cx="6353400" cy="126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8280">
                <a:latin typeface="Kaushan Script"/>
                <a:ea typeface="Kaushan Script"/>
                <a:cs typeface="Kaushan Script"/>
                <a:sym typeface="Kaushan Script"/>
              </a:rPr>
              <a:t>E = mc</a:t>
            </a:r>
            <a:r>
              <a:rPr lang="en" sz="8280" baseline="30000">
                <a:latin typeface="Kaushan Script"/>
                <a:ea typeface="Kaushan Script"/>
                <a:cs typeface="Kaushan Script"/>
                <a:sym typeface="Kaushan Script"/>
              </a:rPr>
              <a:t>2</a:t>
            </a:r>
            <a:endParaRPr sz="8280" baseline="30000">
              <a:latin typeface="Kaushan Script"/>
              <a:ea typeface="Kaushan Script"/>
              <a:cs typeface="Kaushan Script"/>
              <a:sym typeface="Kaushan Script"/>
            </a:endParaRPr>
          </a:p>
        </p:txBody>
      </p:sp>
      <p:pic>
        <p:nvPicPr>
          <p:cNvPr id="630" name="Google Shape;630;p43"/>
          <p:cNvPicPr preferRelativeResize="0"/>
          <p:nvPr/>
        </p:nvPicPr>
        <p:blipFill rotWithShape="1">
          <a:blip r:embed="rId4">
            <a:alphaModFix/>
          </a:blip>
          <a:srcRect r="18540" b="33787"/>
          <a:stretch/>
        </p:blipFill>
        <p:spPr>
          <a:xfrm rot="-361269">
            <a:off x="4625151" y="2356510"/>
            <a:ext cx="4651523" cy="2710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6"/>
          <p:cNvPicPr preferRelativeResize="0"/>
          <p:nvPr/>
        </p:nvPicPr>
        <p:blipFill>
          <a:blip r:embed="rId3">
            <a:alphaModFix/>
          </a:blip>
          <a:stretch>
            <a:fillRect/>
          </a:stretch>
        </p:blipFill>
        <p:spPr>
          <a:xfrm>
            <a:off x="76200" y="1569975"/>
            <a:ext cx="3731600" cy="985200"/>
          </a:xfrm>
          <a:prstGeom prst="rect">
            <a:avLst/>
          </a:prstGeom>
          <a:noFill/>
          <a:ln>
            <a:noFill/>
          </a:ln>
        </p:spPr>
      </p:pic>
      <p:sp>
        <p:nvSpPr>
          <p:cNvPr id="107" name="Google Shape;107;p26"/>
          <p:cNvSpPr txBox="1">
            <a:spLocks noGrp="1"/>
          </p:cNvSpPr>
          <p:nvPr>
            <p:ph type="ctrTitle" idx="4294967295"/>
          </p:nvPr>
        </p:nvSpPr>
        <p:spPr>
          <a:xfrm>
            <a:off x="14250" y="-21350"/>
            <a:ext cx="42780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8280">
                <a:latin typeface="Kaushan Script"/>
                <a:ea typeface="Kaushan Script"/>
                <a:cs typeface="Kaushan Script"/>
                <a:sym typeface="Kaushan Script"/>
              </a:rPr>
              <a:t>The Lifecycle of </a:t>
            </a:r>
            <a:endParaRPr sz="8280">
              <a:latin typeface="Kaushan Script"/>
              <a:ea typeface="Kaushan Script"/>
              <a:cs typeface="Kaushan Script"/>
              <a:sym typeface="Kaushan Script"/>
            </a:endParaRPr>
          </a:p>
          <a:p>
            <a:pPr marL="0" lvl="0" indent="0" algn="l" rtl="0">
              <a:spcBef>
                <a:spcPts val="0"/>
              </a:spcBef>
              <a:spcAft>
                <a:spcPts val="0"/>
              </a:spcAft>
              <a:buSzPts val="990"/>
              <a:buNone/>
            </a:pPr>
            <a:r>
              <a:rPr lang="en" sz="8280">
                <a:latin typeface="Kaushan Script"/>
                <a:ea typeface="Kaushan Script"/>
                <a:cs typeface="Kaushan Script"/>
                <a:sym typeface="Kaushan Script"/>
              </a:rPr>
              <a:t>Stars</a:t>
            </a:r>
            <a:endParaRPr sz="8280">
              <a:latin typeface="Kaushan Script"/>
              <a:ea typeface="Kaushan Script"/>
              <a:cs typeface="Kaushan Script"/>
              <a:sym typeface="Kaushan Script"/>
            </a:endParaRPr>
          </a:p>
        </p:txBody>
      </p:sp>
      <p:sp>
        <p:nvSpPr>
          <p:cNvPr id="108" name="Google Shape;108;p26"/>
          <p:cNvSpPr txBox="1"/>
          <p:nvPr/>
        </p:nvSpPr>
        <p:spPr>
          <a:xfrm>
            <a:off x="5629375" y="16400"/>
            <a:ext cx="2466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rgbClr val="434343"/>
                </a:solidFill>
                <a:latin typeface="Patrick Hand SC"/>
                <a:ea typeface="Patrick Hand SC"/>
                <a:cs typeface="Patrick Hand SC"/>
                <a:sym typeface="Patrick Hand SC"/>
              </a:rPr>
              <a:t>nebula</a:t>
            </a:r>
            <a:endParaRPr sz="2600" dirty="0">
              <a:solidFill>
                <a:srgbClr val="434343"/>
              </a:solidFill>
              <a:latin typeface="Patrick Hand SC"/>
              <a:ea typeface="Patrick Hand SC"/>
              <a:cs typeface="Patrick Hand SC"/>
              <a:sym typeface="Patrick Hand SC"/>
            </a:endParaRPr>
          </a:p>
        </p:txBody>
      </p:sp>
      <p:sp>
        <p:nvSpPr>
          <p:cNvPr id="109" name="Google Shape;109;p26"/>
          <p:cNvSpPr txBox="1"/>
          <p:nvPr/>
        </p:nvSpPr>
        <p:spPr>
          <a:xfrm>
            <a:off x="5677611" y="792068"/>
            <a:ext cx="2370425"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rgbClr val="434343"/>
                </a:solidFill>
                <a:latin typeface="Patrick Hand SC"/>
                <a:ea typeface="Patrick Hand SC"/>
                <a:cs typeface="Patrick Hand SC"/>
                <a:sym typeface="Patrick Hand SC"/>
              </a:rPr>
              <a:t>protostar</a:t>
            </a:r>
            <a:endParaRPr sz="2600" dirty="0">
              <a:solidFill>
                <a:srgbClr val="434343"/>
              </a:solidFill>
              <a:latin typeface="Patrick Hand SC"/>
              <a:ea typeface="Patrick Hand SC"/>
              <a:cs typeface="Patrick Hand SC"/>
              <a:sym typeface="Patrick Hand SC"/>
            </a:endParaRPr>
          </a:p>
        </p:txBody>
      </p:sp>
      <p:sp>
        <p:nvSpPr>
          <p:cNvPr id="110" name="Google Shape;110;p26"/>
          <p:cNvSpPr txBox="1"/>
          <p:nvPr/>
        </p:nvSpPr>
        <p:spPr>
          <a:xfrm>
            <a:off x="5232925" y="1544967"/>
            <a:ext cx="3259796" cy="5847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i="1" dirty="0">
                <a:latin typeface="Patrick Hand SC"/>
                <a:ea typeface="Patrick Hand SC"/>
                <a:cs typeface="Patrick Hand SC"/>
                <a:sym typeface="Patrick Hand SC"/>
              </a:rPr>
              <a:t>main sequence star</a:t>
            </a:r>
            <a:endParaRPr sz="2600" b="1" i="1" dirty="0">
              <a:latin typeface="Patrick Hand SC"/>
              <a:ea typeface="Patrick Hand SC"/>
              <a:cs typeface="Patrick Hand SC"/>
              <a:sym typeface="Patrick Hand SC"/>
            </a:endParaRPr>
          </a:p>
        </p:txBody>
      </p:sp>
      <p:cxnSp>
        <p:nvCxnSpPr>
          <p:cNvPr id="111" name="Google Shape;111;p26"/>
          <p:cNvCxnSpPr>
            <a:cxnSpLocks/>
            <a:stCxn id="108" idx="2"/>
            <a:endCxn id="109" idx="0"/>
          </p:cNvCxnSpPr>
          <p:nvPr/>
        </p:nvCxnSpPr>
        <p:spPr>
          <a:xfrm flipH="1">
            <a:off x="6862824" y="601400"/>
            <a:ext cx="1" cy="190668"/>
          </a:xfrm>
          <a:prstGeom prst="straightConnector1">
            <a:avLst/>
          </a:prstGeom>
          <a:noFill/>
          <a:ln w="9525" cap="flat" cmpd="sng">
            <a:solidFill>
              <a:srgbClr val="434343"/>
            </a:solidFill>
            <a:prstDash val="solid"/>
            <a:round/>
            <a:headEnd type="none" w="med" len="med"/>
            <a:tailEnd type="triangle" w="med" len="med"/>
          </a:ln>
        </p:spPr>
      </p:cxnSp>
      <p:sp>
        <p:nvSpPr>
          <p:cNvPr id="112" name="Google Shape;112;p26"/>
          <p:cNvSpPr txBox="1"/>
          <p:nvPr/>
        </p:nvSpPr>
        <p:spPr>
          <a:xfrm>
            <a:off x="7008000" y="3395984"/>
            <a:ext cx="2136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rgbClr val="434343"/>
                </a:solidFill>
                <a:latin typeface="Patrick Hand SC"/>
                <a:ea typeface="Patrick Hand SC"/>
                <a:cs typeface="Patrick Hand SC"/>
                <a:sym typeface="Patrick Hand SC"/>
              </a:rPr>
              <a:t>Brown Dwarf</a:t>
            </a:r>
            <a:endParaRPr sz="2600" dirty="0">
              <a:solidFill>
                <a:srgbClr val="434343"/>
              </a:solidFill>
              <a:latin typeface="Patrick Hand SC"/>
              <a:ea typeface="Patrick Hand SC"/>
              <a:cs typeface="Patrick Hand SC"/>
              <a:sym typeface="Patrick Hand SC"/>
            </a:endParaRPr>
          </a:p>
        </p:txBody>
      </p:sp>
      <p:cxnSp>
        <p:nvCxnSpPr>
          <p:cNvPr id="113" name="Google Shape;113;p26"/>
          <p:cNvCxnSpPr>
            <a:cxnSpLocks/>
          </p:cNvCxnSpPr>
          <p:nvPr/>
        </p:nvCxnSpPr>
        <p:spPr>
          <a:xfrm flipH="1">
            <a:off x="6862823" y="1377857"/>
            <a:ext cx="1" cy="238136"/>
          </a:xfrm>
          <a:prstGeom prst="straightConnector1">
            <a:avLst/>
          </a:prstGeom>
          <a:noFill/>
          <a:ln w="9525" cap="flat" cmpd="sng">
            <a:solidFill>
              <a:srgbClr val="434343"/>
            </a:solidFill>
            <a:prstDash val="solid"/>
            <a:round/>
            <a:headEnd type="none" w="med" len="med"/>
            <a:tailEnd type="triangle" w="med" len="med"/>
          </a:ln>
        </p:spPr>
      </p:cxnSp>
      <p:cxnSp>
        <p:nvCxnSpPr>
          <p:cNvPr id="114" name="Google Shape;114;p26"/>
          <p:cNvCxnSpPr>
            <a:cxnSpLocks/>
          </p:cNvCxnSpPr>
          <p:nvPr/>
        </p:nvCxnSpPr>
        <p:spPr>
          <a:xfrm>
            <a:off x="6862823" y="2162526"/>
            <a:ext cx="598374" cy="515867"/>
          </a:xfrm>
          <a:prstGeom prst="straightConnector1">
            <a:avLst/>
          </a:prstGeom>
          <a:noFill/>
          <a:ln w="9525" cap="flat" cmpd="sng">
            <a:solidFill>
              <a:srgbClr val="434343"/>
            </a:solidFill>
            <a:prstDash val="solid"/>
            <a:round/>
            <a:headEnd type="none" w="med" len="med"/>
            <a:tailEnd type="triangle" w="med" len="med"/>
          </a:ln>
        </p:spPr>
      </p:cxnSp>
      <p:sp>
        <p:nvSpPr>
          <p:cNvPr id="115" name="Google Shape;115;p26"/>
          <p:cNvSpPr txBox="1"/>
          <p:nvPr/>
        </p:nvSpPr>
        <p:spPr>
          <a:xfrm>
            <a:off x="4492400" y="3227075"/>
            <a:ext cx="24669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solidFill>
                  <a:srgbClr val="434343"/>
                </a:solidFill>
                <a:latin typeface="Patrick Hand SC"/>
                <a:ea typeface="Patrick Hand SC"/>
                <a:cs typeface="Patrick Hand SC"/>
                <a:sym typeface="Patrick Hand SC"/>
              </a:rPr>
              <a:t>Red Giant</a:t>
            </a:r>
            <a:endParaRPr sz="2600">
              <a:solidFill>
                <a:srgbClr val="434343"/>
              </a:solidFill>
              <a:latin typeface="Patrick Hand SC"/>
              <a:ea typeface="Patrick Hand SC"/>
              <a:cs typeface="Patrick Hand SC"/>
              <a:sym typeface="Patrick Hand SC"/>
            </a:endParaRPr>
          </a:p>
        </p:txBody>
      </p:sp>
      <p:sp>
        <p:nvSpPr>
          <p:cNvPr id="116" name="Google Shape;116;p26"/>
          <p:cNvSpPr txBox="1"/>
          <p:nvPr/>
        </p:nvSpPr>
        <p:spPr>
          <a:xfrm>
            <a:off x="3589850" y="4051000"/>
            <a:ext cx="2136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solidFill>
                  <a:srgbClr val="434343"/>
                </a:solidFill>
                <a:latin typeface="Patrick Hand SC"/>
                <a:ea typeface="Patrick Hand SC"/>
                <a:cs typeface="Patrick Hand SC"/>
                <a:sym typeface="Patrick Hand SC"/>
              </a:rPr>
              <a:t>Neutron Star</a:t>
            </a:r>
            <a:endParaRPr sz="2600">
              <a:solidFill>
                <a:srgbClr val="434343"/>
              </a:solidFill>
              <a:latin typeface="Patrick Hand SC"/>
              <a:ea typeface="Patrick Hand SC"/>
              <a:cs typeface="Patrick Hand SC"/>
              <a:sym typeface="Patrick Hand SC"/>
            </a:endParaRPr>
          </a:p>
        </p:txBody>
      </p:sp>
      <p:sp>
        <p:nvSpPr>
          <p:cNvPr id="117" name="Google Shape;117;p26"/>
          <p:cNvSpPr txBox="1"/>
          <p:nvPr/>
        </p:nvSpPr>
        <p:spPr>
          <a:xfrm>
            <a:off x="5725850" y="4051000"/>
            <a:ext cx="2136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solidFill>
                  <a:srgbClr val="434343"/>
                </a:solidFill>
                <a:latin typeface="Patrick Hand SC"/>
                <a:ea typeface="Patrick Hand SC"/>
                <a:cs typeface="Patrick Hand SC"/>
                <a:sym typeface="Patrick Hand SC"/>
              </a:rPr>
              <a:t>Black Hole</a:t>
            </a:r>
            <a:endParaRPr sz="2600">
              <a:solidFill>
                <a:srgbClr val="434343"/>
              </a:solidFill>
              <a:latin typeface="Patrick Hand SC"/>
              <a:ea typeface="Patrick Hand SC"/>
              <a:cs typeface="Patrick Hand SC"/>
              <a:sym typeface="Patrick Hand SC"/>
            </a:endParaRPr>
          </a:p>
        </p:txBody>
      </p:sp>
      <p:cxnSp>
        <p:nvCxnSpPr>
          <p:cNvPr id="118" name="Google Shape;118;p26"/>
          <p:cNvCxnSpPr>
            <a:cxnSpLocks/>
            <a:stCxn id="110" idx="2"/>
            <a:endCxn id="115" idx="0"/>
          </p:cNvCxnSpPr>
          <p:nvPr/>
        </p:nvCxnSpPr>
        <p:spPr>
          <a:xfrm flipH="1">
            <a:off x="5725850" y="2129712"/>
            <a:ext cx="1136973" cy="1097363"/>
          </a:xfrm>
          <a:prstGeom prst="straightConnector1">
            <a:avLst/>
          </a:prstGeom>
          <a:noFill/>
          <a:ln w="9525" cap="flat" cmpd="sng">
            <a:solidFill>
              <a:srgbClr val="434343"/>
            </a:solidFill>
            <a:prstDash val="solid"/>
            <a:round/>
            <a:headEnd type="none" w="med" len="med"/>
            <a:tailEnd type="triangle" w="med" len="med"/>
          </a:ln>
        </p:spPr>
      </p:cxnSp>
      <p:cxnSp>
        <p:nvCxnSpPr>
          <p:cNvPr id="119" name="Google Shape;119;p26"/>
          <p:cNvCxnSpPr>
            <a:stCxn id="115" idx="2"/>
            <a:endCxn id="116" idx="0"/>
          </p:cNvCxnSpPr>
          <p:nvPr/>
        </p:nvCxnSpPr>
        <p:spPr>
          <a:xfrm flipH="1">
            <a:off x="4657850" y="3812075"/>
            <a:ext cx="1068000" cy="238800"/>
          </a:xfrm>
          <a:prstGeom prst="straightConnector1">
            <a:avLst/>
          </a:prstGeom>
          <a:noFill/>
          <a:ln w="9525" cap="flat" cmpd="sng">
            <a:solidFill>
              <a:srgbClr val="434343"/>
            </a:solidFill>
            <a:prstDash val="solid"/>
            <a:round/>
            <a:headEnd type="none" w="med" len="med"/>
            <a:tailEnd type="triangle" w="med" len="med"/>
          </a:ln>
        </p:spPr>
      </p:cxnSp>
      <p:cxnSp>
        <p:nvCxnSpPr>
          <p:cNvPr id="120" name="Google Shape;120;p26"/>
          <p:cNvCxnSpPr>
            <a:stCxn id="115" idx="2"/>
            <a:endCxn id="117" idx="0"/>
          </p:cNvCxnSpPr>
          <p:nvPr/>
        </p:nvCxnSpPr>
        <p:spPr>
          <a:xfrm>
            <a:off x="5725850" y="3812075"/>
            <a:ext cx="1068000" cy="238800"/>
          </a:xfrm>
          <a:prstGeom prst="straightConnector1">
            <a:avLst/>
          </a:prstGeom>
          <a:noFill/>
          <a:ln w="9525" cap="flat" cmpd="sng">
            <a:solidFill>
              <a:srgbClr val="434343"/>
            </a:solidFill>
            <a:prstDash val="solid"/>
            <a:round/>
            <a:headEnd type="none" w="med" len="med"/>
            <a:tailEnd type="triangle" w="med" len="med"/>
          </a:ln>
        </p:spPr>
      </p:cxnSp>
      <p:sp>
        <p:nvSpPr>
          <p:cNvPr id="26" name="TextBox 25">
            <a:extLst>
              <a:ext uri="{FF2B5EF4-FFF2-40B4-BE49-F238E27FC236}">
                <a16:creationId xmlns:a16="http://schemas.microsoft.com/office/drawing/2014/main" id="{0B01D2C5-947F-46BC-9666-6C72D3F292BF}"/>
              </a:ext>
            </a:extLst>
          </p:cNvPr>
          <p:cNvSpPr txBox="1"/>
          <p:nvPr/>
        </p:nvSpPr>
        <p:spPr>
          <a:xfrm>
            <a:off x="7113437" y="2711207"/>
            <a:ext cx="1915301" cy="461665"/>
          </a:xfrm>
          <a:prstGeom prst="rect">
            <a:avLst/>
          </a:prstGeom>
          <a:noFill/>
        </p:spPr>
        <p:txBody>
          <a:bodyPr wrap="square" rtlCol="0">
            <a:spAutoFit/>
          </a:bodyPr>
          <a:lstStyle/>
          <a:p>
            <a:r>
              <a:rPr lang="en-US" sz="2400" dirty="0">
                <a:latin typeface="Patrick Hand SC" panose="020B0604020202020204" charset="0"/>
              </a:rPr>
              <a:t>WHITE DWARF</a:t>
            </a:r>
            <a:endParaRPr lang="en-AU" sz="2400" dirty="0">
              <a:latin typeface="Patrick Hand SC" panose="020B0604020202020204" charset="0"/>
            </a:endParaRPr>
          </a:p>
        </p:txBody>
      </p:sp>
      <p:cxnSp>
        <p:nvCxnSpPr>
          <p:cNvPr id="28" name="Straight Arrow Connector 27">
            <a:extLst>
              <a:ext uri="{FF2B5EF4-FFF2-40B4-BE49-F238E27FC236}">
                <a16:creationId xmlns:a16="http://schemas.microsoft.com/office/drawing/2014/main" id="{0ABD1AEC-3965-406F-A7A1-3C8751ECED76}"/>
              </a:ext>
            </a:extLst>
          </p:cNvPr>
          <p:cNvCxnSpPr/>
          <p:nvPr/>
        </p:nvCxnSpPr>
        <p:spPr>
          <a:xfrm>
            <a:off x="7929923" y="3172872"/>
            <a:ext cx="61472" cy="331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4"/>
          <p:cNvSpPr/>
          <p:nvPr/>
        </p:nvSpPr>
        <p:spPr>
          <a:xfrm>
            <a:off x="-2200" y="-591025"/>
            <a:ext cx="9144000" cy="24885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txBox="1">
            <a:spLocks noGrp="1"/>
          </p:cNvSpPr>
          <p:nvPr>
            <p:ph type="ctrTitle" idx="4294967295"/>
          </p:nvPr>
        </p:nvSpPr>
        <p:spPr>
          <a:xfrm>
            <a:off x="14250" y="54850"/>
            <a:ext cx="42780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Energy...</a:t>
            </a:r>
            <a:endParaRPr sz="6080">
              <a:latin typeface="Kaushan Script"/>
              <a:ea typeface="Kaushan Script"/>
              <a:cs typeface="Kaushan Script"/>
              <a:sym typeface="Kaushan Script"/>
            </a:endParaRPr>
          </a:p>
        </p:txBody>
      </p:sp>
      <p:sp>
        <p:nvSpPr>
          <p:cNvPr id="637" name="Google Shape;637;p44"/>
          <p:cNvSpPr txBox="1"/>
          <p:nvPr/>
        </p:nvSpPr>
        <p:spPr>
          <a:xfrm>
            <a:off x="1680575" y="1133250"/>
            <a:ext cx="7235400" cy="523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200" b="1" i="1">
                <a:solidFill>
                  <a:schemeClr val="dk1"/>
                </a:solidFill>
                <a:latin typeface="Patrick Hand SC"/>
                <a:ea typeface="Patrick Hand SC"/>
                <a:cs typeface="Patrick Hand SC"/>
                <a:sym typeface="Patrick Hand SC"/>
              </a:rPr>
              <a:t>E</a:t>
            </a:r>
            <a:r>
              <a:rPr lang="en" sz="2200">
                <a:solidFill>
                  <a:schemeClr val="dk1"/>
                </a:solidFill>
                <a:latin typeface="Patrick Hand SC"/>
                <a:ea typeface="Patrick Hand SC"/>
                <a:cs typeface="Patrick Hand SC"/>
                <a:sym typeface="Patrick Hand SC"/>
              </a:rPr>
              <a:t>  represents the energy lost during nuclear fusion reactions</a:t>
            </a:r>
            <a:endParaRPr sz="2200">
              <a:solidFill>
                <a:srgbClr val="434343"/>
              </a:solidFill>
              <a:latin typeface="Patrick Hand SC"/>
              <a:ea typeface="Patrick Hand SC"/>
              <a:cs typeface="Patrick Hand SC"/>
              <a:sym typeface="Patrick Hand SC"/>
            </a:endParaRPr>
          </a:p>
        </p:txBody>
      </p:sp>
      <p:sp>
        <p:nvSpPr>
          <p:cNvPr id="638" name="Google Shape;638;p44"/>
          <p:cNvSpPr txBox="1"/>
          <p:nvPr/>
        </p:nvSpPr>
        <p:spPr>
          <a:xfrm>
            <a:off x="123925" y="2155325"/>
            <a:ext cx="8417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The energy represents the total decrease of kinetic, thermal and potential energy of a system</a:t>
            </a:r>
            <a:endParaRPr sz="2200">
              <a:solidFill>
                <a:srgbClr val="434343"/>
              </a:solidFill>
              <a:latin typeface="Patrick Hand SC"/>
              <a:ea typeface="Patrick Hand SC"/>
              <a:cs typeface="Patrick Hand SC"/>
              <a:sym typeface="Patrick Hand SC"/>
            </a:endParaRPr>
          </a:p>
        </p:txBody>
      </p:sp>
      <p:sp>
        <p:nvSpPr>
          <p:cNvPr id="639" name="Google Shape;639;p44"/>
          <p:cNvSpPr txBox="1"/>
          <p:nvPr/>
        </p:nvSpPr>
        <p:spPr>
          <a:xfrm>
            <a:off x="123925" y="2937125"/>
            <a:ext cx="84177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In nuclear fusion, there is an overall decrease in these energies which is radiated from stars</a:t>
            </a:r>
            <a:endParaRPr sz="2200">
              <a:solidFill>
                <a:srgbClr val="434343"/>
              </a:solidFill>
              <a:latin typeface="Patrick Hand SC"/>
              <a:ea typeface="Patrick Hand SC"/>
              <a:cs typeface="Patrick Hand SC"/>
              <a:sym typeface="Patrick Hand SC"/>
            </a:endParaRPr>
          </a:p>
        </p:txBody>
      </p:sp>
      <p:pic>
        <p:nvPicPr>
          <p:cNvPr id="640" name="Google Shape;640;p44"/>
          <p:cNvPicPr preferRelativeResize="0"/>
          <p:nvPr/>
        </p:nvPicPr>
        <p:blipFill>
          <a:blip r:embed="rId3">
            <a:alphaModFix/>
          </a:blip>
          <a:stretch>
            <a:fillRect/>
          </a:stretch>
        </p:blipFill>
        <p:spPr>
          <a:xfrm>
            <a:off x="3910050" y="3752525"/>
            <a:ext cx="1319493" cy="12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5"/>
          <p:cNvSpPr/>
          <p:nvPr/>
        </p:nvSpPr>
        <p:spPr>
          <a:xfrm>
            <a:off x="-2200" y="-591025"/>
            <a:ext cx="9144000" cy="24885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5"/>
          <p:cNvSpPr txBox="1">
            <a:spLocks noGrp="1"/>
          </p:cNvSpPr>
          <p:nvPr>
            <p:ph type="ctrTitle" idx="4294967295"/>
          </p:nvPr>
        </p:nvSpPr>
        <p:spPr>
          <a:xfrm>
            <a:off x="14250" y="54850"/>
            <a:ext cx="42780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Mass...</a:t>
            </a:r>
            <a:endParaRPr sz="6080">
              <a:latin typeface="Kaushan Script"/>
              <a:ea typeface="Kaushan Script"/>
              <a:cs typeface="Kaushan Script"/>
              <a:sym typeface="Kaushan Script"/>
            </a:endParaRPr>
          </a:p>
        </p:txBody>
      </p:sp>
      <p:sp>
        <p:nvSpPr>
          <p:cNvPr id="647" name="Google Shape;647;p45"/>
          <p:cNvSpPr txBox="1"/>
          <p:nvPr/>
        </p:nvSpPr>
        <p:spPr>
          <a:xfrm>
            <a:off x="1680575" y="1133250"/>
            <a:ext cx="7235400" cy="523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700" b="1" i="1">
                <a:solidFill>
                  <a:schemeClr val="dk1"/>
                </a:solidFill>
                <a:latin typeface="Comfortaa"/>
                <a:ea typeface="Comfortaa"/>
                <a:cs typeface="Comfortaa"/>
                <a:sym typeface="Comfortaa"/>
              </a:rPr>
              <a:t>m</a:t>
            </a:r>
            <a:r>
              <a:rPr lang="en" sz="2200">
                <a:solidFill>
                  <a:schemeClr val="dk1"/>
                </a:solidFill>
                <a:latin typeface="Patrick Hand SC"/>
                <a:ea typeface="Patrick Hand SC"/>
                <a:cs typeface="Patrick Hand SC"/>
                <a:sym typeface="Patrick Hand SC"/>
              </a:rPr>
              <a:t>  represents the change in rest mass of a system</a:t>
            </a:r>
            <a:endParaRPr sz="2200">
              <a:solidFill>
                <a:srgbClr val="434343"/>
              </a:solidFill>
              <a:latin typeface="Patrick Hand SC"/>
              <a:ea typeface="Patrick Hand SC"/>
              <a:cs typeface="Patrick Hand SC"/>
              <a:sym typeface="Patrick Hand SC"/>
            </a:endParaRPr>
          </a:p>
        </p:txBody>
      </p:sp>
      <p:sp>
        <p:nvSpPr>
          <p:cNvPr id="648" name="Google Shape;648;p45"/>
          <p:cNvSpPr txBox="1"/>
          <p:nvPr/>
        </p:nvSpPr>
        <p:spPr>
          <a:xfrm>
            <a:off x="123925" y="2155325"/>
            <a:ext cx="84177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It is important to note that </a:t>
            </a:r>
            <a:r>
              <a:rPr lang="en" sz="2200" i="1">
                <a:solidFill>
                  <a:srgbClr val="434343"/>
                </a:solidFill>
                <a:latin typeface="Patrick Hand SC"/>
                <a:ea typeface="Patrick Hand SC"/>
                <a:cs typeface="Patrick Hand SC"/>
                <a:sym typeface="Patrick Hand SC"/>
              </a:rPr>
              <a:t>mass</a:t>
            </a:r>
            <a:r>
              <a:rPr lang="en" sz="2200">
                <a:solidFill>
                  <a:srgbClr val="434343"/>
                </a:solidFill>
                <a:latin typeface="Patrick Hand SC"/>
                <a:ea typeface="Patrick Hand SC"/>
                <a:cs typeface="Patrick Hand SC"/>
                <a:sym typeface="Patrick Hand SC"/>
              </a:rPr>
              <a:t> and </a:t>
            </a:r>
            <a:r>
              <a:rPr lang="en" sz="2200" i="1">
                <a:solidFill>
                  <a:srgbClr val="434343"/>
                </a:solidFill>
                <a:latin typeface="Patrick Hand SC"/>
                <a:ea typeface="Patrick Hand SC"/>
                <a:cs typeface="Patrick Hand SC"/>
                <a:sym typeface="Patrick Hand SC"/>
              </a:rPr>
              <a:t>matter</a:t>
            </a:r>
            <a:r>
              <a:rPr lang="en" sz="2200">
                <a:solidFill>
                  <a:srgbClr val="434343"/>
                </a:solidFill>
                <a:latin typeface="Patrick Hand SC"/>
                <a:ea typeface="Patrick Hand SC"/>
                <a:cs typeface="Patrick Hand SC"/>
                <a:sym typeface="Patrick Hand SC"/>
              </a:rPr>
              <a:t> are two separate entities</a:t>
            </a:r>
            <a:endParaRPr sz="2200">
              <a:solidFill>
                <a:srgbClr val="434343"/>
              </a:solidFill>
              <a:latin typeface="Patrick Hand SC"/>
              <a:ea typeface="Patrick Hand SC"/>
              <a:cs typeface="Patrick Hand SC"/>
              <a:sym typeface="Patrick Hand SC"/>
            </a:endParaRPr>
          </a:p>
        </p:txBody>
      </p:sp>
      <p:sp>
        <p:nvSpPr>
          <p:cNvPr id="649" name="Google Shape;649;p45"/>
          <p:cNvSpPr txBox="1"/>
          <p:nvPr/>
        </p:nvSpPr>
        <p:spPr>
          <a:xfrm>
            <a:off x="123925" y="2784725"/>
            <a:ext cx="84177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In nuclear fusion reactions, the amount of particles that make up an atom is constant</a:t>
            </a:r>
            <a:endParaRPr sz="2200">
              <a:solidFill>
                <a:srgbClr val="434343"/>
              </a:solidFill>
              <a:latin typeface="Patrick Hand SC"/>
              <a:ea typeface="Patrick Hand SC"/>
              <a:cs typeface="Patrick Hand SC"/>
              <a:sym typeface="Patrick Hand SC"/>
            </a:endParaRPr>
          </a:p>
        </p:txBody>
      </p:sp>
      <p:sp>
        <p:nvSpPr>
          <p:cNvPr id="650" name="Google Shape;650;p45"/>
          <p:cNvSpPr txBox="1"/>
          <p:nvPr/>
        </p:nvSpPr>
        <p:spPr>
          <a:xfrm>
            <a:off x="123925" y="3803525"/>
            <a:ext cx="84177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As energy is radiated from a star from these reactions due to changes in the total energy of the system, there is a small change in the </a:t>
            </a:r>
            <a:r>
              <a:rPr lang="en" sz="2200" i="1">
                <a:solidFill>
                  <a:srgbClr val="434343"/>
                </a:solidFill>
                <a:latin typeface="Patrick Hand SC"/>
                <a:ea typeface="Patrick Hand SC"/>
                <a:cs typeface="Patrick Hand SC"/>
                <a:sym typeface="Patrick Hand SC"/>
              </a:rPr>
              <a:t>mass</a:t>
            </a:r>
            <a:r>
              <a:rPr lang="en" sz="2200">
                <a:solidFill>
                  <a:srgbClr val="434343"/>
                </a:solidFill>
                <a:latin typeface="Patrick Hand SC"/>
                <a:ea typeface="Patrick Hand SC"/>
                <a:cs typeface="Patrick Hand SC"/>
                <a:sym typeface="Patrick Hand SC"/>
              </a:rPr>
              <a:t> of stars</a:t>
            </a:r>
            <a:endParaRPr sz="2200">
              <a:solidFill>
                <a:srgbClr val="434343"/>
              </a:solidFill>
              <a:latin typeface="Patrick Hand SC"/>
              <a:ea typeface="Patrick Hand SC"/>
              <a:cs typeface="Patrick Hand SC"/>
              <a:sym typeface="Patrick Hand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6"/>
          <p:cNvSpPr/>
          <p:nvPr/>
        </p:nvSpPr>
        <p:spPr>
          <a:xfrm>
            <a:off x="-2200" y="-591025"/>
            <a:ext cx="9144000" cy="24885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6"/>
          <p:cNvSpPr txBox="1">
            <a:spLocks noGrp="1"/>
          </p:cNvSpPr>
          <p:nvPr>
            <p:ph type="ctrTitle" idx="4294967295"/>
          </p:nvPr>
        </p:nvSpPr>
        <p:spPr>
          <a:xfrm>
            <a:off x="14250" y="54850"/>
            <a:ext cx="68034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The speed of light...</a:t>
            </a:r>
            <a:endParaRPr sz="6080">
              <a:latin typeface="Kaushan Script"/>
              <a:ea typeface="Kaushan Script"/>
              <a:cs typeface="Kaushan Script"/>
              <a:sym typeface="Kaushan Script"/>
            </a:endParaRPr>
          </a:p>
        </p:txBody>
      </p:sp>
      <p:sp>
        <p:nvSpPr>
          <p:cNvPr id="657" name="Google Shape;657;p46"/>
          <p:cNvSpPr txBox="1"/>
          <p:nvPr/>
        </p:nvSpPr>
        <p:spPr>
          <a:xfrm>
            <a:off x="1680575" y="1133250"/>
            <a:ext cx="7235400" cy="523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200" b="1" i="1">
                <a:solidFill>
                  <a:schemeClr val="dk1"/>
                </a:solidFill>
                <a:latin typeface="Patrick Hand SC"/>
                <a:ea typeface="Patrick Hand SC"/>
                <a:cs typeface="Patrick Hand SC"/>
                <a:sym typeface="Patrick Hand SC"/>
              </a:rPr>
              <a:t>c</a:t>
            </a:r>
            <a:r>
              <a:rPr lang="en" sz="2200">
                <a:solidFill>
                  <a:schemeClr val="dk1"/>
                </a:solidFill>
                <a:latin typeface="Patrick Hand SC"/>
                <a:ea typeface="Patrick Hand SC"/>
                <a:cs typeface="Patrick Hand SC"/>
                <a:sym typeface="Patrick Hand SC"/>
              </a:rPr>
              <a:t> represents the speed of light, which in the equation is squared</a:t>
            </a:r>
            <a:endParaRPr sz="2200">
              <a:solidFill>
                <a:srgbClr val="434343"/>
              </a:solidFill>
              <a:latin typeface="Patrick Hand SC"/>
              <a:ea typeface="Patrick Hand SC"/>
              <a:cs typeface="Patrick Hand SC"/>
              <a:sym typeface="Patrick Hand SC"/>
            </a:endParaRPr>
          </a:p>
        </p:txBody>
      </p:sp>
      <p:sp>
        <p:nvSpPr>
          <p:cNvPr id="658" name="Google Shape;658;p46"/>
          <p:cNvSpPr txBox="1"/>
          <p:nvPr/>
        </p:nvSpPr>
        <p:spPr>
          <a:xfrm>
            <a:off x="123925" y="2155325"/>
            <a:ext cx="84177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Mass is multiplied by the speed of light as the energy released during nuclear fusion reactions travels at the speed of light</a:t>
            </a:r>
            <a:endParaRPr sz="2200">
              <a:solidFill>
                <a:srgbClr val="434343"/>
              </a:solidFill>
              <a:latin typeface="Patrick Hand SC"/>
              <a:ea typeface="Patrick Hand SC"/>
              <a:cs typeface="Patrick Hand SC"/>
              <a:sym typeface="Patrick Hand SC"/>
            </a:endParaRPr>
          </a:p>
        </p:txBody>
      </p:sp>
      <p:pic>
        <p:nvPicPr>
          <p:cNvPr id="659" name="Google Shape;659;p46"/>
          <p:cNvPicPr preferRelativeResize="0"/>
          <p:nvPr/>
        </p:nvPicPr>
        <p:blipFill>
          <a:blip r:embed="rId3">
            <a:alphaModFix/>
          </a:blip>
          <a:stretch>
            <a:fillRect/>
          </a:stretch>
        </p:blipFill>
        <p:spPr>
          <a:xfrm>
            <a:off x="5759175" y="4248200"/>
            <a:ext cx="1341400" cy="354150"/>
          </a:xfrm>
          <a:prstGeom prst="rect">
            <a:avLst/>
          </a:prstGeom>
          <a:noFill/>
          <a:ln>
            <a:noFill/>
          </a:ln>
        </p:spPr>
      </p:pic>
      <p:sp>
        <p:nvSpPr>
          <p:cNvPr id="660" name="Google Shape;660;p46"/>
          <p:cNvSpPr txBox="1"/>
          <p:nvPr/>
        </p:nvSpPr>
        <p:spPr>
          <a:xfrm>
            <a:off x="123925" y="3013325"/>
            <a:ext cx="8417700" cy="16917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The speed of light is squared due to the nature of energy being proportional to mass such that when something is moving at a particular speed, it’s energy is the square of it’s speed</a:t>
            </a:r>
            <a:endParaRPr sz="2200">
              <a:solidFill>
                <a:srgbClr val="434343"/>
              </a:solidFill>
              <a:latin typeface="Patrick Hand SC"/>
              <a:ea typeface="Patrick Hand SC"/>
              <a:cs typeface="Patrick Hand SC"/>
              <a:sym typeface="Patrick Hand SC"/>
            </a:endParaRPr>
          </a:p>
          <a:p>
            <a:pPr marL="914400" lvl="1"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This is seen in the equation for kinetic energy: </a:t>
            </a:r>
            <a:r>
              <a:rPr lang="en" sz="2200" i="1">
                <a:solidFill>
                  <a:srgbClr val="434343"/>
                </a:solidFill>
                <a:latin typeface="Patrick Hand SC"/>
                <a:ea typeface="Patrick Hand SC"/>
                <a:cs typeface="Patrick Hand SC"/>
                <a:sym typeface="Patrick Hand SC"/>
              </a:rPr>
              <a:t>E</a:t>
            </a:r>
            <a:r>
              <a:rPr lang="en" sz="2200" i="1" baseline="-25000">
                <a:solidFill>
                  <a:srgbClr val="434343"/>
                </a:solidFill>
                <a:latin typeface="Patrick Hand SC"/>
                <a:ea typeface="Patrick Hand SC"/>
                <a:cs typeface="Patrick Hand SC"/>
                <a:sym typeface="Patrick Hand SC"/>
              </a:rPr>
              <a:t>k</a:t>
            </a:r>
            <a:r>
              <a:rPr lang="en" sz="2200" i="1">
                <a:solidFill>
                  <a:srgbClr val="434343"/>
                </a:solidFill>
                <a:latin typeface="Patrick Hand SC"/>
                <a:ea typeface="Patrick Hand SC"/>
                <a:cs typeface="Patrick Hand SC"/>
                <a:sym typeface="Patrick Hand SC"/>
              </a:rPr>
              <a:t> = ½</a:t>
            </a:r>
            <a:r>
              <a:rPr lang="en" sz="1800" i="1">
                <a:solidFill>
                  <a:srgbClr val="434343"/>
                </a:solidFill>
                <a:latin typeface="Comfortaa"/>
                <a:ea typeface="Comfortaa"/>
                <a:cs typeface="Comfortaa"/>
                <a:sym typeface="Comfortaa"/>
              </a:rPr>
              <a:t>m</a:t>
            </a:r>
            <a:r>
              <a:rPr lang="en" sz="2200" i="1">
                <a:solidFill>
                  <a:srgbClr val="434343"/>
                </a:solidFill>
                <a:latin typeface="Patrick Hand SC"/>
                <a:ea typeface="Patrick Hand SC"/>
                <a:cs typeface="Patrick Hand SC"/>
                <a:sym typeface="Patrick Hand SC"/>
              </a:rPr>
              <a:t>v</a:t>
            </a:r>
            <a:r>
              <a:rPr lang="en" sz="2200" i="1" baseline="30000">
                <a:solidFill>
                  <a:srgbClr val="434343"/>
                </a:solidFill>
                <a:latin typeface="Patrick Hand SC"/>
                <a:ea typeface="Patrick Hand SC"/>
                <a:cs typeface="Patrick Hand SC"/>
                <a:sym typeface="Patrick Hand SC"/>
              </a:rPr>
              <a:t>2</a:t>
            </a:r>
            <a:endParaRPr sz="2200" i="1" baseline="30000">
              <a:solidFill>
                <a:srgbClr val="434343"/>
              </a:solidFill>
              <a:latin typeface="Patrick Hand SC"/>
              <a:ea typeface="Patrick Hand SC"/>
              <a:cs typeface="Patrick Hand SC"/>
              <a:sym typeface="Patrick Hand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47"/>
          <p:cNvPicPr preferRelativeResize="0"/>
          <p:nvPr/>
        </p:nvPicPr>
        <p:blipFill>
          <a:blip r:embed="rId3">
            <a:alphaModFix/>
          </a:blip>
          <a:stretch>
            <a:fillRect/>
          </a:stretch>
        </p:blipFill>
        <p:spPr>
          <a:xfrm>
            <a:off x="0" y="847725"/>
            <a:ext cx="3333750" cy="2381250"/>
          </a:xfrm>
          <a:prstGeom prst="rect">
            <a:avLst/>
          </a:prstGeom>
          <a:noFill/>
          <a:ln>
            <a:noFill/>
          </a:ln>
        </p:spPr>
      </p:pic>
      <p:sp>
        <p:nvSpPr>
          <p:cNvPr id="666" name="Google Shape;666;p47"/>
          <p:cNvSpPr txBox="1">
            <a:spLocks noGrp="1"/>
          </p:cNvSpPr>
          <p:nvPr>
            <p:ph type="ctrTitle" idx="4294967295"/>
          </p:nvPr>
        </p:nvSpPr>
        <p:spPr>
          <a:xfrm>
            <a:off x="2755350" y="1748650"/>
            <a:ext cx="52317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0780">
                <a:latin typeface="Kaushan Script"/>
                <a:ea typeface="Kaushan Script"/>
                <a:cs typeface="Kaushan Script"/>
                <a:sym typeface="Kaushan Script"/>
              </a:rPr>
              <a:t>Thanks</a:t>
            </a:r>
            <a:endParaRPr sz="10780">
              <a:latin typeface="Kaushan Script"/>
              <a:ea typeface="Kaushan Script"/>
              <a:cs typeface="Kaushan Script"/>
              <a:sym typeface="Kaushan Script"/>
            </a:endParaRPr>
          </a:p>
        </p:txBody>
      </p:sp>
      <p:sp>
        <p:nvSpPr>
          <p:cNvPr id="667" name="Google Shape;667;p47"/>
          <p:cNvSpPr txBox="1"/>
          <p:nvPr/>
        </p:nvSpPr>
        <p:spPr>
          <a:xfrm>
            <a:off x="8194425" y="4837875"/>
            <a:ext cx="152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atrick Hand SC"/>
                <a:ea typeface="Patrick Hand SC"/>
                <a:cs typeface="Patrick Hand SC"/>
                <a:sym typeface="Patrick Hand SC"/>
              </a:rPr>
              <a:t>RIP Stickman</a:t>
            </a:r>
            <a:endParaRPr>
              <a:latin typeface="Patrick Hand SC"/>
              <a:ea typeface="Patrick Hand SC"/>
              <a:cs typeface="Patrick Hand SC"/>
              <a:sym typeface="Patrick Hand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p:nvPr/>
        </p:nvSpPr>
        <p:spPr>
          <a:xfrm>
            <a:off x="-2200" y="-677850"/>
            <a:ext cx="9144000" cy="28788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txBox="1">
            <a:spLocks noGrp="1"/>
          </p:cNvSpPr>
          <p:nvPr>
            <p:ph type="ctrTitle" idx="4294967295"/>
          </p:nvPr>
        </p:nvSpPr>
        <p:spPr>
          <a:xfrm>
            <a:off x="14250" y="54850"/>
            <a:ext cx="42780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Nebulae...</a:t>
            </a:r>
            <a:endParaRPr sz="6080">
              <a:latin typeface="Kaushan Script"/>
              <a:ea typeface="Kaushan Script"/>
              <a:cs typeface="Kaushan Script"/>
              <a:sym typeface="Kaushan Script"/>
            </a:endParaRPr>
          </a:p>
        </p:txBody>
      </p:sp>
      <p:sp>
        <p:nvSpPr>
          <p:cNvPr id="127" name="Google Shape;127;p27"/>
          <p:cNvSpPr txBox="1"/>
          <p:nvPr/>
        </p:nvSpPr>
        <p:spPr>
          <a:xfrm>
            <a:off x="1493225" y="1057050"/>
            <a:ext cx="7422600" cy="9126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form from large, cold clouds of dust and gas (mostly hydrogen) that lie between existing stars in a galaxy</a:t>
            </a:r>
            <a:endParaRPr sz="2200">
              <a:solidFill>
                <a:srgbClr val="434343"/>
              </a:solidFill>
              <a:latin typeface="Patrick Hand SC"/>
              <a:ea typeface="Patrick Hand SC"/>
              <a:cs typeface="Patrick Hand SC"/>
              <a:sym typeface="Patrick Hand SC"/>
            </a:endParaRPr>
          </a:p>
        </p:txBody>
      </p:sp>
      <p:sp>
        <p:nvSpPr>
          <p:cNvPr id="128" name="Google Shape;128;p27"/>
          <p:cNvSpPr txBox="1"/>
          <p:nvPr/>
        </p:nvSpPr>
        <p:spPr>
          <a:xfrm>
            <a:off x="123925" y="2307725"/>
            <a:ext cx="84177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34343"/>
              </a:buClr>
              <a:buSzPts val="1800"/>
              <a:buFont typeface="Patrick Hand SC"/>
              <a:buChar char="●"/>
            </a:pPr>
            <a:r>
              <a:rPr lang="en" sz="1800">
                <a:solidFill>
                  <a:srgbClr val="434343"/>
                </a:solidFill>
                <a:latin typeface="Patrick Hand SC"/>
                <a:ea typeface="Patrick Hand SC"/>
                <a:cs typeface="Patrick Hand SC"/>
                <a:sym typeface="Patrick Hand SC"/>
              </a:rPr>
              <a:t>Clumps inside the nebula begin to form, drawing gas inwards due to gravity</a:t>
            </a:r>
            <a:endParaRPr sz="1800">
              <a:solidFill>
                <a:srgbClr val="434343"/>
              </a:solidFill>
              <a:latin typeface="Patrick Hand SC"/>
              <a:ea typeface="Patrick Hand SC"/>
              <a:cs typeface="Patrick Hand SC"/>
              <a:sym typeface="Patrick Hand SC"/>
            </a:endParaRPr>
          </a:p>
        </p:txBody>
      </p:sp>
      <p:pic>
        <p:nvPicPr>
          <p:cNvPr id="129" name="Google Shape;129;p27"/>
          <p:cNvPicPr preferRelativeResize="0"/>
          <p:nvPr/>
        </p:nvPicPr>
        <p:blipFill>
          <a:blip r:embed="rId3">
            <a:alphaModFix/>
          </a:blip>
          <a:stretch>
            <a:fillRect/>
          </a:stretch>
        </p:blipFill>
        <p:spPr>
          <a:xfrm>
            <a:off x="6103325" y="2841125"/>
            <a:ext cx="2562225" cy="760100"/>
          </a:xfrm>
          <a:prstGeom prst="rect">
            <a:avLst/>
          </a:prstGeom>
          <a:noFill/>
          <a:ln>
            <a:noFill/>
          </a:ln>
        </p:spPr>
      </p:pic>
      <p:sp>
        <p:nvSpPr>
          <p:cNvPr id="130" name="Google Shape;130;p27"/>
          <p:cNvSpPr txBox="1"/>
          <p:nvPr/>
        </p:nvSpPr>
        <p:spPr>
          <a:xfrm>
            <a:off x="123925" y="2860925"/>
            <a:ext cx="5835000" cy="1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434343"/>
              </a:buClr>
              <a:buSzPts val="1800"/>
              <a:buFont typeface="Patrick Hand SC"/>
              <a:buChar char="●"/>
            </a:pPr>
            <a:r>
              <a:rPr lang="en" sz="1800">
                <a:solidFill>
                  <a:srgbClr val="434343"/>
                </a:solidFill>
                <a:latin typeface="Patrick Hand SC"/>
                <a:ea typeface="Patrick Hand SC"/>
                <a:cs typeface="Patrick Hand SC"/>
                <a:sym typeface="Patrick Hand SC"/>
              </a:rPr>
              <a:t>particles in the gas lose potential energy as it is </a:t>
            </a:r>
            <a:r>
              <a:rPr lang="en" sz="1800" i="1">
                <a:solidFill>
                  <a:srgbClr val="434343"/>
                </a:solidFill>
                <a:latin typeface="Patrick Hand SC"/>
                <a:ea typeface="Patrick Hand SC"/>
                <a:cs typeface="Patrick Hand SC"/>
                <a:sym typeface="Patrick Hand SC"/>
              </a:rPr>
              <a:t>converted into kinetic energy</a:t>
            </a:r>
            <a:r>
              <a:rPr lang="en" sz="1800">
                <a:solidFill>
                  <a:srgbClr val="434343"/>
                </a:solidFill>
                <a:latin typeface="Patrick Hand SC"/>
                <a:ea typeface="Patrick Hand SC"/>
                <a:cs typeface="Patrick Hand SC"/>
                <a:sym typeface="Patrick Hand SC"/>
              </a:rPr>
              <a:t> when the gases collect due to irregularities in the density of the clumps</a:t>
            </a:r>
            <a:endParaRPr sz="1800">
              <a:solidFill>
                <a:srgbClr val="434343"/>
              </a:solidFill>
              <a:latin typeface="Patrick Hand SC"/>
              <a:ea typeface="Patrick Hand SC"/>
              <a:cs typeface="Patrick Hand SC"/>
              <a:sym typeface="Patrick Hand SC"/>
            </a:endParaRPr>
          </a:p>
        </p:txBody>
      </p:sp>
      <p:sp>
        <p:nvSpPr>
          <p:cNvPr id="131" name="Google Shape;131;p27"/>
          <p:cNvSpPr txBox="1"/>
          <p:nvPr/>
        </p:nvSpPr>
        <p:spPr>
          <a:xfrm>
            <a:off x="6227125" y="2744825"/>
            <a:ext cx="2466900" cy="923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800">
                <a:solidFill>
                  <a:schemeClr val="dk1"/>
                </a:solidFill>
                <a:latin typeface="Patrick Hand SC"/>
                <a:ea typeface="Patrick Hand SC"/>
                <a:cs typeface="Patrick Hand SC"/>
                <a:sym typeface="Patrick Hand SC"/>
              </a:rPr>
              <a:t>∆E</a:t>
            </a:r>
            <a:r>
              <a:rPr lang="en" sz="4800" baseline="-25000">
                <a:solidFill>
                  <a:schemeClr val="dk1"/>
                </a:solidFill>
                <a:latin typeface="Patrick Hand SC"/>
                <a:ea typeface="Patrick Hand SC"/>
                <a:cs typeface="Patrick Hand SC"/>
                <a:sym typeface="Patrick Hand SC"/>
              </a:rPr>
              <a:t>k</a:t>
            </a:r>
            <a:r>
              <a:rPr lang="en" sz="4800">
                <a:solidFill>
                  <a:schemeClr val="dk1"/>
                </a:solidFill>
                <a:latin typeface="Patrick Hand SC"/>
                <a:ea typeface="Patrick Hand SC"/>
                <a:cs typeface="Patrick Hand SC"/>
                <a:sym typeface="Patrick Hand SC"/>
              </a:rPr>
              <a:t> = ∆E</a:t>
            </a:r>
            <a:r>
              <a:rPr lang="en" sz="4800" baseline="-25000">
                <a:solidFill>
                  <a:schemeClr val="dk1"/>
                </a:solidFill>
                <a:latin typeface="Patrick Hand SC"/>
                <a:ea typeface="Patrick Hand SC"/>
                <a:cs typeface="Patrick Hand SC"/>
                <a:sym typeface="Patrick Hand SC"/>
              </a:rPr>
              <a:t>p</a:t>
            </a:r>
            <a:r>
              <a:rPr lang="en" sz="4800">
                <a:solidFill>
                  <a:schemeClr val="dk1"/>
                </a:solidFill>
                <a:latin typeface="Patrick Hand SC"/>
                <a:ea typeface="Patrick Hand SC"/>
                <a:cs typeface="Patrick Hand SC"/>
                <a:sym typeface="Patrick Hand SC"/>
              </a:rPr>
              <a:t> </a:t>
            </a:r>
            <a:endParaRPr sz="6300">
              <a:solidFill>
                <a:srgbClr val="434343"/>
              </a:solidFill>
              <a:latin typeface="Patrick Hand SC"/>
              <a:ea typeface="Patrick Hand SC"/>
              <a:cs typeface="Patrick Hand SC"/>
              <a:sym typeface="Patrick Hand SC"/>
            </a:endParaRPr>
          </a:p>
        </p:txBody>
      </p:sp>
      <p:sp>
        <p:nvSpPr>
          <p:cNvPr id="132" name="Google Shape;132;p27"/>
          <p:cNvSpPr txBox="1"/>
          <p:nvPr/>
        </p:nvSpPr>
        <p:spPr>
          <a:xfrm>
            <a:off x="6413875" y="3753025"/>
            <a:ext cx="6837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900">
                <a:solidFill>
                  <a:schemeClr val="dk1"/>
                </a:solidFill>
                <a:latin typeface="Patrick Hand SC"/>
                <a:ea typeface="Patrick Hand SC"/>
                <a:cs typeface="Patrick Hand SC"/>
                <a:sym typeface="Patrick Hand SC"/>
              </a:rPr>
              <a:t>½mv</a:t>
            </a:r>
            <a:r>
              <a:rPr lang="en" sz="1900" baseline="30000">
                <a:solidFill>
                  <a:schemeClr val="dk1"/>
                </a:solidFill>
                <a:latin typeface="Patrick Hand SC"/>
                <a:ea typeface="Patrick Hand SC"/>
                <a:cs typeface="Patrick Hand SC"/>
                <a:sym typeface="Patrick Hand SC"/>
              </a:rPr>
              <a:t>2</a:t>
            </a:r>
            <a:endParaRPr sz="2200" baseline="30000">
              <a:latin typeface="Patrick Hand SC"/>
              <a:ea typeface="Patrick Hand SC"/>
              <a:cs typeface="Patrick Hand SC"/>
              <a:sym typeface="Patrick Hand SC"/>
            </a:endParaRPr>
          </a:p>
        </p:txBody>
      </p:sp>
      <p:sp>
        <p:nvSpPr>
          <p:cNvPr id="133" name="Google Shape;133;p27"/>
          <p:cNvSpPr txBox="1"/>
          <p:nvPr/>
        </p:nvSpPr>
        <p:spPr>
          <a:xfrm>
            <a:off x="7823575" y="3753025"/>
            <a:ext cx="6837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900">
                <a:solidFill>
                  <a:schemeClr val="dk1"/>
                </a:solidFill>
                <a:latin typeface="Patrick Hand SC"/>
                <a:ea typeface="Patrick Hand SC"/>
                <a:cs typeface="Patrick Hand SC"/>
                <a:sym typeface="Patrick Hand SC"/>
              </a:rPr>
              <a:t>mgh</a:t>
            </a:r>
            <a:endParaRPr sz="2200" baseline="30000">
              <a:latin typeface="Patrick Hand SC"/>
              <a:ea typeface="Patrick Hand SC"/>
              <a:cs typeface="Patrick Hand SC"/>
              <a:sym typeface="Patrick Hand SC"/>
            </a:endParaRPr>
          </a:p>
        </p:txBody>
      </p:sp>
      <p:sp>
        <p:nvSpPr>
          <p:cNvPr id="134" name="Google Shape;134;p27"/>
          <p:cNvSpPr txBox="1"/>
          <p:nvPr/>
        </p:nvSpPr>
        <p:spPr>
          <a:xfrm>
            <a:off x="7118725" y="3753025"/>
            <a:ext cx="683700" cy="47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900">
                <a:solidFill>
                  <a:schemeClr val="dk1"/>
                </a:solidFill>
                <a:latin typeface="Patrick Hand SC"/>
                <a:ea typeface="Patrick Hand SC"/>
                <a:cs typeface="Patrick Hand SC"/>
                <a:sym typeface="Patrick Hand SC"/>
              </a:rPr>
              <a:t>=</a:t>
            </a:r>
            <a:endParaRPr sz="2200" baseline="30000">
              <a:latin typeface="Patrick Hand SC"/>
              <a:ea typeface="Patrick Hand SC"/>
              <a:cs typeface="Patrick Hand SC"/>
              <a:sym typeface="Patrick Hand SC"/>
            </a:endParaRPr>
          </a:p>
        </p:txBody>
      </p:sp>
      <p:sp>
        <p:nvSpPr>
          <p:cNvPr id="135" name="Google Shape;135;p27"/>
          <p:cNvSpPr txBox="1"/>
          <p:nvPr/>
        </p:nvSpPr>
        <p:spPr>
          <a:xfrm>
            <a:off x="5893525" y="4238625"/>
            <a:ext cx="3134100" cy="5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chemeClr val="dk1"/>
                </a:solidFill>
                <a:latin typeface="Patrick Hand SC"/>
                <a:ea typeface="Patrick Hand SC"/>
                <a:cs typeface="Patrick Hand SC"/>
                <a:sym typeface="Patrick Hand SC"/>
              </a:rPr>
              <a:t>m = mass (kg) ; v = velocity (m/s) ; g = acceleration due to gravity ; h = height</a:t>
            </a:r>
            <a:endParaRPr sz="1500" baseline="30000">
              <a:latin typeface="Patrick Hand SC"/>
              <a:ea typeface="Patrick Hand SC"/>
              <a:cs typeface="Patrick Hand SC"/>
              <a:sym typeface="Patrick Hand SC"/>
            </a:endParaRPr>
          </a:p>
        </p:txBody>
      </p:sp>
      <p:sp>
        <p:nvSpPr>
          <p:cNvPr id="136" name="Google Shape;136;p27"/>
          <p:cNvSpPr txBox="1"/>
          <p:nvPr/>
        </p:nvSpPr>
        <p:spPr>
          <a:xfrm>
            <a:off x="123925" y="4029925"/>
            <a:ext cx="5769600" cy="10158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434343"/>
              </a:buClr>
              <a:buSzPts val="1800"/>
              <a:buFont typeface="Patrick Hand SC"/>
              <a:buChar char="●"/>
            </a:pPr>
            <a:r>
              <a:rPr lang="en" sz="1800">
                <a:solidFill>
                  <a:srgbClr val="434343"/>
                </a:solidFill>
                <a:latin typeface="Patrick Hand SC"/>
                <a:ea typeface="Patrick Hand SC"/>
                <a:cs typeface="Patrick Hand SC"/>
                <a:sym typeface="Patrick Hand SC"/>
              </a:rPr>
              <a:t>As the particles begin to crash into each other, the </a:t>
            </a:r>
            <a:r>
              <a:rPr lang="en" sz="1800" i="1">
                <a:solidFill>
                  <a:srgbClr val="434343"/>
                </a:solidFill>
                <a:latin typeface="Patrick Hand SC"/>
                <a:ea typeface="Patrick Hand SC"/>
                <a:cs typeface="Patrick Hand SC"/>
                <a:sym typeface="Patrick Hand SC"/>
              </a:rPr>
              <a:t>kinetic energy is converted into thermal </a:t>
            </a:r>
            <a:r>
              <a:rPr lang="en" sz="1800">
                <a:solidFill>
                  <a:srgbClr val="434343"/>
                </a:solidFill>
                <a:latin typeface="Patrick Hand SC"/>
                <a:ea typeface="Patrick Hand SC"/>
                <a:cs typeface="Patrick Hand SC"/>
                <a:sym typeface="Patrick Hand SC"/>
              </a:rPr>
              <a:t>(i.e. translational kinetic) energy, corresponding to an increase in temperature</a:t>
            </a:r>
            <a:endParaRPr sz="1200">
              <a:solidFill>
                <a:srgbClr val="434343"/>
              </a:solidFill>
              <a:latin typeface="Patrick Hand SC"/>
              <a:ea typeface="Patrick Hand SC"/>
              <a:cs typeface="Patrick Hand SC"/>
              <a:sym typeface="Patrick Hand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p:nvPr/>
        </p:nvSpPr>
        <p:spPr>
          <a:xfrm>
            <a:off x="-2200" y="-591025"/>
            <a:ext cx="9144000" cy="30969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txBox="1">
            <a:spLocks noGrp="1"/>
          </p:cNvSpPr>
          <p:nvPr>
            <p:ph type="ctrTitle" idx="4294967295"/>
          </p:nvPr>
        </p:nvSpPr>
        <p:spPr>
          <a:xfrm>
            <a:off x="14250" y="54850"/>
            <a:ext cx="42780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Protostars...</a:t>
            </a:r>
            <a:endParaRPr sz="6080">
              <a:latin typeface="Kaushan Script"/>
              <a:ea typeface="Kaushan Script"/>
              <a:cs typeface="Kaushan Script"/>
              <a:sym typeface="Kaushan Script"/>
            </a:endParaRPr>
          </a:p>
        </p:txBody>
      </p:sp>
      <p:sp>
        <p:nvSpPr>
          <p:cNvPr id="143" name="Google Shape;143;p28"/>
          <p:cNvSpPr txBox="1"/>
          <p:nvPr/>
        </p:nvSpPr>
        <p:spPr>
          <a:xfrm>
            <a:off x="1680575" y="1133250"/>
            <a:ext cx="7235400" cy="1302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form when the collapsing clump begin to compress, heat up, rotate and flatten into a disk rotating all the while until a dense core is created</a:t>
            </a:r>
            <a:endParaRPr sz="2200">
              <a:solidFill>
                <a:srgbClr val="434343"/>
              </a:solidFill>
              <a:latin typeface="Patrick Hand SC"/>
              <a:ea typeface="Patrick Hand SC"/>
              <a:cs typeface="Patrick Hand SC"/>
              <a:sym typeface="Patrick Hand SC"/>
            </a:endParaRPr>
          </a:p>
        </p:txBody>
      </p:sp>
      <p:sp>
        <p:nvSpPr>
          <p:cNvPr id="144" name="Google Shape;144;p28"/>
          <p:cNvSpPr txBox="1"/>
          <p:nvPr/>
        </p:nvSpPr>
        <p:spPr>
          <a:xfrm>
            <a:off x="123925" y="2764925"/>
            <a:ext cx="84177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Takes approximately 1 million years or so to occur</a:t>
            </a:r>
            <a:endParaRPr sz="2200">
              <a:solidFill>
                <a:srgbClr val="434343"/>
              </a:solidFill>
              <a:latin typeface="Patrick Hand SC"/>
              <a:ea typeface="Patrick Hand SC"/>
              <a:cs typeface="Patrick Hand SC"/>
              <a:sym typeface="Patrick Hand SC"/>
            </a:endParaRPr>
          </a:p>
        </p:txBody>
      </p:sp>
      <p:sp>
        <p:nvSpPr>
          <p:cNvPr id="145" name="Google Shape;145;p28"/>
          <p:cNvSpPr txBox="1"/>
          <p:nvPr/>
        </p:nvSpPr>
        <p:spPr>
          <a:xfrm>
            <a:off x="123925" y="3546725"/>
            <a:ext cx="58350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Gas and dust continue to fall into the protostar, causing it to heat up further</a:t>
            </a:r>
            <a:endParaRPr sz="2200">
              <a:solidFill>
                <a:srgbClr val="434343"/>
              </a:solidFill>
              <a:latin typeface="Patrick Hand SC"/>
              <a:ea typeface="Patrick Hand SC"/>
              <a:cs typeface="Patrick Hand SC"/>
              <a:sym typeface="Patrick Hand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p:nvPr/>
        </p:nvSpPr>
        <p:spPr>
          <a:xfrm>
            <a:off x="-2200" y="-572050"/>
            <a:ext cx="9144000" cy="3077700"/>
          </a:xfrm>
          <a:prstGeom prst="roundRect">
            <a:avLst>
              <a:gd name="adj" fmla="val 16667"/>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txBox="1">
            <a:spLocks noGrp="1"/>
          </p:cNvSpPr>
          <p:nvPr>
            <p:ph type="ctrTitle" idx="4294967295"/>
          </p:nvPr>
        </p:nvSpPr>
        <p:spPr>
          <a:xfrm>
            <a:off x="14250" y="54850"/>
            <a:ext cx="79983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Main Sequence Stars...</a:t>
            </a:r>
            <a:endParaRPr sz="6080">
              <a:latin typeface="Kaushan Script"/>
              <a:ea typeface="Kaushan Script"/>
              <a:cs typeface="Kaushan Script"/>
              <a:sym typeface="Kaushan Script"/>
            </a:endParaRPr>
          </a:p>
        </p:txBody>
      </p:sp>
      <p:sp>
        <p:nvSpPr>
          <p:cNvPr id="152" name="Google Shape;152;p29"/>
          <p:cNvSpPr txBox="1"/>
          <p:nvPr/>
        </p:nvSpPr>
        <p:spPr>
          <a:xfrm>
            <a:off x="1680575" y="1133250"/>
            <a:ext cx="7235400" cy="1302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200">
                <a:solidFill>
                  <a:schemeClr val="dk1"/>
                </a:solidFill>
                <a:latin typeface="Patrick Hand SC"/>
                <a:ea typeface="Patrick Hand SC"/>
                <a:cs typeface="Patrick Hand SC"/>
                <a:sym typeface="Patrick Hand SC"/>
              </a:rPr>
              <a:t>form when the rapid rotation of protostars give rise to temperatures that allow hydrogen fusion to occur, providing enough energy to balance the inward gravitational force</a:t>
            </a:r>
            <a:endParaRPr sz="2200">
              <a:solidFill>
                <a:srgbClr val="434343"/>
              </a:solidFill>
              <a:latin typeface="Patrick Hand SC"/>
              <a:ea typeface="Patrick Hand SC"/>
              <a:cs typeface="Patrick Hand SC"/>
              <a:sym typeface="Patrick Hand SC"/>
            </a:endParaRPr>
          </a:p>
        </p:txBody>
      </p:sp>
      <p:sp>
        <p:nvSpPr>
          <p:cNvPr id="153" name="Google Shape;153;p29"/>
          <p:cNvSpPr txBox="1"/>
          <p:nvPr/>
        </p:nvSpPr>
        <p:spPr>
          <a:xfrm>
            <a:off x="123925" y="2764925"/>
            <a:ext cx="8417700" cy="52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The protostar must reach 7 million (7×10</a:t>
            </a:r>
            <a:r>
              <a:rPr lang="en" sz="2200" baseline="30000">
                <a:solidFill>
                  <a:srgbClr val="434343"/>
                </a:solidFill>
                <a:latin typeface="Patrick Hand SC"/>
                <a:ea typeface="Patrick Hand SC"/>
                <a:cs typeface="Patrick Hand SC"/>
                <a:sym typeface="Patrick Hand SC"/>
              </a:rPr>
              <a:t>6</a:t>
            </a:r>
            <a:r>
              <a:rPr lang="en" sz="2200">
                <a:solidFill>
                  <a:srgbClr val="434343"/>
                </a:solidFill>
                <a:latin typeface="Patrick Hand SC"/>
                <a:ea typeface="Patrick Hand SC"/>
                <a:cs typeface="Patrick Hand SC"/>
                <a:sym typeface="Patrick Hand SC"/>
              </a:rPr>
              <a:t>) Kelvin</a:t>
            </a:r>
            <a:endParaRPr sz="2200">
              <a:solidFill>
                <a:srgbClr val="434343"/>
              </a:solidFill>
              <a:latin typeface="Patrick Hand SC"/>
              <a:ea typeface="Patrick Hand SC"/>
              <a:cs typeface="Patrick Hand SC"/>
              <a:sym typeface="Patrick Hand SC"/>
            </a:endParaRPr>
          </a:p>
        </p:txBody>
      </p:sp>
      <p:sp>
        <p:nvSpPr>
          <p:cNvPr id="154" name="Google Shape;154;p29"/>
          <p:cNvSpPr txBox="1"/>
          <p:nvPr/>
        </p:nvSpPr>
        <p:spPr>
          <a:xfrm>
            <a:off x="123925" y="3546725"/>
            <a:ext cx="8792100" cy="13023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Material will still continue to fall into the protostar (as its outward energy from nuclear fusion is less than the gravitational force) for millions of years causing it’s internal temperature to rise</a:t>
            </a:r>
            <a:endParaRPr sz="2200">
              <a:solidFill>
                <a:srgbClr val="434343"/>
              </a:solidFill>
              <a:latin typeface="Patrick Hand SC"/>
              <a:ea typeface="Patrick Hand SC"/>
              <a:cs typeface="Patrick Hand SC"/>
              <a:sym typeface="Patrick Hand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0"/>
          <p:cNvPicPr preferRelativeResize="0"/>
          <p:nvPr/>
        </p:nvPicPr>
        <p:blipFill rotWithShape="1">
          <a:blip r:embed="rId3">
            <a:alphaModFix/>
          </a:blip>
          <a:srcRect t="16839" b="38160"/>
          <a:stretch/>
        </p:blipFill>
        <p:spPr>
          <a:xfrm>
            <a:off x="0" y="-1"/>
            <a:ext cx="9144001" cy="5143500"/>
          </a:xfrm>
          <a:prstGeom prst="rect">
            <a:avLst/>
          </a:prstGeom>
          <a:noFill/>
          <a:ln>
            <a:noFill/>
          </a:ln>
        </p:spPr>
      </p:pic>
      <p:sp>
        <p:nvSpPr>
          <p:cNvPr id="160" name="Google Shape;160;p30"/>
          <p:cNvSpPr/>
          <p:nvPr/>
        </p:nvSpPr>
        <p:spPr>
          <a:xfrm>
            <a:off x="329250" y="1146150"/>
            <a:ext cx="8485500" cy="2851200"/>
          </a:xfrm>
          <a:prstGeom prst="roundRect">
            <a:avLst>
              <a:gd name="adj" fmla="val 16667"/>
            </a:avLst>
          </a:prstGeom>
          <a:solidFill>
            <a:srgbClr val="FFFFFF">
              <a:alpha val="6704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0"/>
          <p:cNvSpPr txBox="1"/>
          <p:nvPr/>
        </p:nvSpPr>
        <p:spPr>
          <a:xfrm>
            <a:off x="329250" y="1416638"/>
            <a:ext cx="8485500" cy="13023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If sufficient mass falls into the protostar, it will produce a large enough energy supply to balance the inward force of gravity</a:t>
            </a:r>
            <a:endParaRPr sz="2200">
              <a:solidFill>
                <a:schemeClr val="dk1"/>
              </a:solidFill>
              <a:latin typeface="Patrick Hand SC"/>
              <a:ea typeface="Patrick Hand SC"/>
              <a:cs typeface="Patrick Hand SC"/>
              <a:sym typeface="Patrick Hand SC"/>
            </a:endParaRPr>
          </a:p>
          <a:p>
            <a:pPr marL="914400" lvl="1"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The protostar becomes a </a:t>
            </a:r>
            <a:r>
              <a:rPr lang="en" sz="2200" b="1" i="1">
                <a:solidFill>
                  <a:schemeClr val="dk1"/>
                </a:solidFill>
                <a:latin typeface="Patrick Hand SC"/>
                <a:ea typeface="Patrick Hand SC"/>
                <a:cs typeface="Patrick Hand SC"/>
                <a:sym typeface="Patrick Hand SC"/>
              </a:rPr>
              <a:t>main sequence star </a:t>
            </a:r>
            <a:r>
              <a:rPr lang="en" sz="2200">
                <a:solidFill>
                  <a:schemeClr val="dk1"/>
                </a:solidFill>
                <a:latin typeface="Patrick Hand SC"/>
                <a:ea typeface="Patrick Hand SC"/>
                <a:cs typeface="Patrick Hand SC"/>
                <a:sym typeface="Patrick Hand SC"/>
              </a:rPr>
              <a:t>as it is now stable</a:t>
            </a:r>
            <a:endParaRPr sz="2200">
              <a:solidFill>
                <a:schemeClr val="dk1"/>
              </a:solidFill>
              <a:latin typeface="Patrick Hand SC"/>
              <a:ea typeface="Patrick Hand SC"/>
              <a:cs typeface="Patrick Hand SC"/>
              <a:sym typeface="Patrick Hand SC"/>
            </a:endParaRPr>
          </a:p>
        </p:txBody>
      </p:sp>
      <p:sp>
        <p:nvSpPr>
          <p:cNvPr id="162" name="Google Shape;162;p30"/>
          <p:cNvSpPr txBox="1"/>
          <p:nvPr/>
        </p:nvSpPr>
        <p:spPr>
          <a:xfrm>
            <a:off x="329250" y="2814263"/>
            <a:ext cx="8485500" cy="9126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Patrick Hand SC"/>
              <a:buChar char="●"/>
            </a:pPr>
            <a:r>
              <a:rPr lang="en" sz="2200">
                <a:solidFill>
                  <a:schemeClr val="dk1"/>
                </a:solidFill>
                <a:latin typeface="Patrick Hand SC"/>
                <a:ea typeface="Patrick Hand SC"/>
                <a:cs typeface="Patrick Hand SC"/>
                <a:sym typeface="Patrick Hand SC"/>
              </a:rPr>
              <a:t>If in inadequate quantity of mass falls into the protostar, it will mature into a </a:t>
            </a:r>
            <a:r>
              <a:rPr lang="en" sz="2200" i="1">
                <a:solidFill>
                  <a:schemeClr val="dk1"/>
                </a:solidFill>
                <a:latin typeface="Patrick Hand SC"/>
                <a:ea typeface="Patrick Hand SC"/>
                <a:cs typeface="Patrick Hand SC"/>
                <a:sym typeface="Patrick Hand SC"/>
              </a:rPr>
              <a:t>brown dwarf</a:t>
            </a:r>
            <a:endParaRPr sz="2200" i="1">
              <a:solidFill>
                <a:schemeClr val="dk1"/>
              </a:solidFill>
              <a:latin typeface="Patrick Hand SC"/>
              <a:ea typeface="Patrick Hand SC"/>
              <a:cs typeface="Patrick Hand SC"/>
              <a:sym typeface="Patrick Hand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56775" y="232850"/>
            <a:ext cx="6353400" cy="1114425"/>
          </a:xfrm>
          <a:prstGeom prst="rect">
            <a:avLst/>
          </a:prstGeom>
          <a:noFill/>
          <a:ln>
            <a:noFill/>
          </a:ln>
        </p:spPr>
      </p:pic>
      <p:sp>
        <p:nvSpPr>
          <p:cNvPr id="168" name="Google Shape;168;p31"/>
          <p:cNvSpPr txBox="1">
            <a:spLocks noGrp="1"/>
          </p:cNvSpPr>
          <p:nvPr>
            <p:ph type="ctrTitle" idx="4294967295"/>
          </p:nvPr>
        </p:nvSpPr>
        <p:spPr>
          <a:xfrm>
            <a:off x="14250" y="-21350"/>
            <a:ext cx="63534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8280">
                <a:latin typeface="Kaushan Script"/>
                <a:ea typeface="Kaushan Script"/>
                <a:cs typeface="Kaushan Script"/>
                <a:sym typeface="Kaushan Script"/>
              </a:rPr>
              <a:t>Nuclear fusion as the energy source of Stars</a:t>
            </a:r>
            <a:endParaRPr sz="8280">
              <a:latin typeface="Kaushan Script"/>
              <a:ea typeface="Kaushan Script"/>
              <a:cs typeface="Kaushan Script"/>
              <a:sym typeface="Kaushan Script"/>
            </a:endParaRPr>
          </a:p>
        </p:txBody>
      </p:sp>
      <p:pic>
        <p:nvPicPr>
          <p:cNvPr id="169" name="Google Shape;169;p31"/>
          <p:cNvPicPr preferRelativeResize="0"/>
          <p:nvPr/>
        </p:nvPicPr>
        <p:blipFill rotWithShape="1">
          <a:blip r:embed="rId4">
            <a:alphaModFix/>
          </a:blip>
          <a:srcRect r="18540" b="33787"/>
          <a:stretch/>
        </p:blipFill>
        <p:spPr>
          <a:xfrm rot="-361269">
            <a:off x="4625151" y="2356510"/>
            <a:ext cx="4651523" cy="27109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ctrTitle" idx="4294967295"/>
          </p:nvPr>
        </p:nvSpPr>
        <p:spPr>
          <a:xfrm>
            <a:off x="14250" y="54850"/>
            <a:ext cx="7998300" cy="12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80">
                <a:latin typeface="Kaushan Script"/>
                <a:ea typeface="Kaushan Script"/>
                <a:cs typeface="Kaushan Script"/>
                <a:sym typeface="Kaushan Script"/>
              </a:rPr>
              <a:t>The Structure of Stars...</a:t>
            </a:r>
            <a:endParaRPr sz="6080">
              <a:latin typeface="Kaushan Script"/>
              <a:ea typeface="Kaushan Script"/>
              <a:cs typeface="Kaushan Script"/>
              <a:sym typeface="Kaushan Script"/>
            </a:endParaRPr>
          </a:p>
        </p:txBody>
      </p:sp>
      <p:sp>
        <p:nvSpPr>
          <p:cNvPr id="175" name="Google Shape;175;p32"/>
          <p:cNvSpPr txBox="1"/>
          <p:nvPr/>
        </p:nvSpPr>
        <p:spPr>
          <a:xfrm>
            <a:off x="175950" y="1469650"/>
            <a:ext cx="8792100" cy="16917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For nuclear fusion to occur, extremely high temperatures must be reached for protons to overcome the repulsive electrostatic force</a:t>
            </a:r>
            <a:endParaRPr sz="2200">
              <a:solidFill>
                <a:srgbClr val="434343"/>
              </a:solidFill>
              <a:latin typeface="Patrick Hand SC"/>
              <a:ea typeface="Patrick Hand SC"/>
              <a:cs typeface="Patrick Hand SC"/>
              <a:sym typeface="Patrick Hand SC"/>
            </a:endParaRPr>
          </a:p>
          <a:p>
            <a:pPr marL="914400" lvl="1" indent="-368300" algn="l" rtl="0">
              <a:lnSpc>
                <a:spcPct val="115000"/>
              </a:lnSpc>
              <a:spcBef>
                <a:spcPts val="0"/>
              </a:spcBef>
              <a:spcAft>
                <a:spcPts val="1000"/>
              </a:spcAft>
              <a:buClr>
                <a:srgbClr val="434343"/>
              </a:buClr>
              <a:buSzPts val="2200"/>
              <a:buFont typeface="Patrick Hand SC"/>
              <a:buChar char="○"/>
            </a:pPr>
            <a:r>
              <a:rPr lang="en" sz="2200">
                <a:solidFill>
                  <a:srgbClr val="434343"/>
                </a:solidFill>
                <a:latin typeface="Patrick Hand SC"/>
                <a:ea typeface="Patrick Hand SC"/>
                <a:cs typeface="Patrick Hand SC"/>
                <a:sym typeface="Patrick Hand SC"/>
              </a:rPr>
              <a:t>When this is overcome, the high pressures in the sun cause the protons to fuse together and form a single nucleus via the strong force</a:t>
            </a:r>
            <a:endParaRPr sz="2200">
              <a:solidFill>
                <a:srgbClr val="434343"/>
              </a:solidFill>
              <a:latin typeface="Patrick Hand SC"/>
              <a:ea typeface="Patrick Hand SC"/>
              <a:cs typeface="Patrick Hand SC"/>
              <a:sym typeface="Patrick Hand SC"/>
            </a:endParaRPr>
          </a:p>
        </p:txBody>
      </p:sp>
      <p:pic>
        <p:nvPicPr>
          <p:cNvPr id="176" name="Google Shape;176;p32"/>
          <p:cNvPicPr preferRelativeResize="0"/>
          <p:nvPr/>
        </p:nvPicPr>
        <p:blipFill>
          <a:blip r:embed="rId3">
            <a:alphaModFix/>
          </a:blip>
          <a:stretch>
            <a:fillRect/>
          </a:stretch>
        </p:blipFill>
        <p:spPr>
          <a:xfrm>
            <a:off x="1293300" y="3114100"/>
            <a:ext cx="1677350" cy="1677350"/>
          </a:xfrm>
          <a:prstGeom prst="rect">
            <a:avLst/>
          </a:prstGeom>
          <a:noFill/>
          <a:ln>
            <a:noFill/>
          </a:ln>
        </p:spPr>
      </p:pic>
      <p:sp>
        <p:nvSpPr>
          <p:cNvPr id="177" name="Google Shape;177;p32"/>
          <p:cNvSpPr/>
          <p:nvPr/>
        </p:nvSpPr>
        <p:spPr>
          <a:xfrm>
            <a:off x="4291763" y="3785200"/>
            <a:ext cx="228300" cy="23760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rot="594463">
            <a:off x="4809894" y="3865340"/>
            <a:ext cx="228406" cy="23753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32"/>
          <p:cNvCxnSpPr/>
          <p:nvPr/>
        </p:nvCxnSpPr>
        <p:spPr>
          <a:xfrm rot="-10205518" flipH="1">
            <a:off x="5120177" y="3790695"/>
            <a:ext cx="418441" cy="161429"/>
          </a:xfrm>
          <a:prstGeom prst="straightConnector1">
            <a:avLst/>
          </a:prstGeom>
          <a:noFill/>
          <a:ln w="19050" cap="flat" cmpd="sng">
            <a:solidFill>
              <a:srgbClr val="FFFF7A"/>
            </a:solidFill>
            <a:prstDash val="solid"/>
            <a:round/>
            <a:headEnd type="none" w="med" len="med"/>
            <a:tailEnd type="none" w="med" len="med"/>
          </a:ln>
        </p:spPr>
      </p:cxnSp>
      <p:cxnSp>
        <p:nvCxnSpPr>
          <p:cNvPr id="180" name="Google Shape;180;p32"/>
          <p:cNvCxnSpPr/>
          <p:nvPr/>
        </p:nvCxnSpPr>
        <p:spPr>
          <a:xfrm rot="595871">
            <a:off x="5198987" y="4064784"/>
            <a:ext cx="427912" cy="38076"/>
          </a:xfrm>
          <a:prstGeom prst="straightConnector1">
            <a:avLst/>
          </a:prstGeom>
          <a:noFill/>
          <a:ln w="19050" cap="flat" cmpd="sng">
            <a:solidFill>
              <a:srgbClr val="FFFF7A"/>
            </a:solidFill>
            <a:prstDash val="solid"/>
            <a:round/>
            <a:headEnd type="none" w="med" len="med"/>
            <a:tailEnd type="none" w="med" len="med"/>
          </a:ln>
        </p:spPr>
      </p:cxnSp>
      <p:cxnSp>
        <p:nvCxnSpPr>
          <p:cNvPr id="181" name="Google Shape;181;p32"/>
          <p:cNvCxnSpPr/>
          <p:nvPr/>
        </p:nvCxnSpPr>
        <p:spPr>
          <a:xfrm rot="595269">
            <a:off x="5018523" y="4160680"/>
            <a:ext cx="332573" cy="133120"/>
          </a:xfrm>
          <a:prstGeom prst="straightConnector1">
            <a:avLst/>
          </a:prstGeom>
          <a:noFill/>
          <a:ln w="19050" cap="flat" cmpd="sng">
            <a:solidFill>
              <a:srgbClr val="FFFF7A"/>
            </a:solidFill>
            <a:prstDash val="solid"/>
            <a:round/>
            <a:headEnd type="none" w="med" len="med"/>
            <a:tailEnd type="none" w="med" len="med"/>
          </a:ln>
        </p:spPr>
      </p:cxnSp>
      <p:cxnSp>
        <p:nvCxnSpPr>
          <p:cNvPr id="182" name="Google Shape;182;p32"/>
          <p:cNvCxnSpPr/>
          <p:nvPr/>
        </p:nvCxnSpPr>
        <p:spPr>
          <a:xfrm rot="434836" flipH="1">
            <a:off x="3822401" y="3971418"/>
            <a:ext cx="418544" cy="161494"/>
          </a:xfrm>
          <a:prstGeom prst="straightConnector1">
            <a:avLst/>
          </a:prstGeom>
          <a:noFill/>
          <a:ln w="19050" cap="flat" cmpd="sng">
            <a:solidFill>
              <a:srgbClr val="FFFF7A"/>
            </a:solidFill>
            <a:prstDash val="solid"/>
            <a:round/>
            <a:headEnd type="none" w="med" len="med"/>
            <a:tailEnd type="none" w="med" len="med"/>
          </a:ln>
        </p:spPr>
      </p:cxnSp>
      <p:cxnSp>
        <p:nvCxnSpPr>
          <p:cNvPr id="183" name="Google Shape;183;p32"/>
          <p:cNvCxnSpPr/>
          <p:nvPr/>
        </p:nvCxnSpPr>
        <p:spPr>
          <a:xfrm rot="-10365026">
            <a:off x="3771903" y="3805970"/>
            <a:ext cx="427921" cy="38104"/>
          </a:xfrm>
          <a:prstGeom prst="straightConnector1">
            <a:avLst/>
          </a:prstGeom>
          <a:noFill/>
          <a:ln w="19050" cap="flat" cmpd="sng">
            <a:solidFill>
              <a:srgbClr val="FFFF7A"/>
            </a:solidFill>
            <a:prstDash val="solid"/>
            <a:round/>
            <a:headEnd type="none" w="med" len="med"/>
            <a:tailEnd type="none" w="med" len="med"/>
          </a:ln>
        </p:spPr>
      </p:cxnSp>
      <p:cxnSp>
        <p:nvCxnSpPr>
          <p:cNvPr id="184" name="Google Shape;184;p32"/>
          <p:cNvCxnSpPr/>
          <p:nvPr/>
        </p:nvCxnSpPr>
        <p:spPr>
          <a:xfrm rot="-10364808">
            <a:off x="3964601" y="3604573"/>
            <a:ext cx="332662" cy="133103"/>
          </a:xfrm>
          <a:prstGeom prst="straightConnector1">
            <a:avLst/>
          </a:prstGeom>
          <a:noFill/>
          <a:ln w="19050" cap="flat" cmpd="sng">
            <a:solidFill>
              <a:srgbClr val="FFFF7A"/>
            </a:solidFill>
            <a:prstDash val="solid"/>
            <a:round/>
            <a:headEnd type="none" w="med" len="med"/>
            <a:tailEnd type="none" w="med" len="med"/>
          </a:ln>
        </p:spPr>
      </p:cxnSp>
      <p:sp>
        <p:nvSpPr>
          <p:cNvPr id="185" name="Google Shape;185;p32"/>
          <p:cNvSpPr/>
          <p:nvPr/>
        </p:nvSpPr>
        <p:spPr>
          <a:xfrm rot="-448220">
            <a:off x="7088236" y="3750363"/>
            <a:ext cx="228439" cy="237480"/>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rot="153490">
            <a:off x="7270969" y="3792555"/>
            <a:ext cx="228528" cy="237532"/>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rot="-448220">
            <a:off x="7032526" y="3873571"/>
            <a:ext cx="228439" cy="237480"/>
          </a:xfrm>
          <a:prstGeom prst="ellipse">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rot="153490">
            <a:off x="7192784" y="3926525"/>
            <a:ext cx="228528" cy="237532"/>
          </a:xfrm>
          <a:prstGeom prst="ellipse">
            <a:avLst/>
          </a:prstGeom>
          <a:solidFill>
            <a:srgbClr val="A4C2F4"/>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 name="Google Shape;189;p32"/>
          <p:cNvCxnSpPr/>
          <p:nvPr/>
        </p:nvCxnSpPr>
        <p:spPr>
          <a:xfrm>
            <a:off x="2970650" y="3952775"/>
            <a:ext cx="354600" cy="600"/>
          </a:xfrm>
          <a:prstGeom prst="straightConnector1">
            <a:avLst/>
          </a:prstGeom>
          <a:noFill/>
          <a:ln w="19050" cap="flat" cmpd="sng">
            <a:solidFill>
              <a:srgbClr val="434343"/>
            </a:solidFill>
            <a:prstDash val="solid"/>
            <a:round/>
            <a:headEnd type="none" w="med" len="med"/>
            <a:tailEnd type="triangle" w="med" len="med"/>
          </a:ln>
        </p:spPr>
      </p:cxnSp>
      <p:cxnSp>
        <p:nvCxnSpPr>
          <p:cNvPr id="190" name="Google Shape;190;p32"/>
          <p:cNvCxnSpPr/>
          <p:nvPr/>
        </p:nvCxnSpPr>
        <p:spPr>
          <a:xfrm>
            <a:off x="6072963" y="3952775"/>
            <a:ext cx="354600" cy="600"/>
          </a:xfrm>
          <a:prstGeom prst="straightConnector1">
            <a:avLst/>
          </a:prstGeom>
          <a:noFill/>
          <a:ln w="19050" cap="flat" cmpd="sng">
            <a:solidFill>
              <a:srgbClr val="434343"/>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p:nvPr/>
        </p:nvSpPr>
        <p:spPr>
          <a:xfrm>
            <a:off x="3084913" y="561875"/>
            <a:ext cx="3994200" cy="3964500"/>
          </a:xfrm>
          <a:prstGeom prst="ellipse">
            <a:avLst/>
          </a:prstGeom>
          <a:solidFill>
            <a:srgbClr val="FFF2CC"/>
          </a:solidFill>
          <a:ln w="9525" cap="flat" cmpd="sng">
            <a:solidFill>
              <a:srgbClr val="FFE599"/>
            </a:solidFill>
            <a:prstDash val="solid"/>
            <a:round/>
            <a:headEnd type="none" w="sm" len="sm"/>
            <a:tailEnd type="none" w="sm" len="sm"/>
          </a:ln>
          <a:effectLst>
            <a:outerShdw blurRad="600075" dist="19050" dir="5400000" algn="bl" rotWithShape="0">
              <a:srgbClr val="FFD93B">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3084913" y="561925"/>
            <a:ext cx="3994200" cy="3964500"/>
          </a:xfrm>
          <a:prstGeom prst="ellipse">
            <a:avLst/>
          </a:pr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3161113" y="661775"/>
            <a:ext cx="3841800" cy="3764700"/>
          </a:xfrm>
          <a:prstGeom prst="ellipse">
            <a:avLst/>
          </a:prstGeom>
          <a:solidFill>
            <a:srgbClr val="FFD93B"/>
          </a:solidFill>
          <a:ln w="9525" cap="flat" cmpd="sng">
            <a:solidFill>
              <a:srgbClr val="E9C6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rot="5400000">
            <a:off x="3255988" y="580825"/>
            <a:ext cx="3755400" cy="3926700"/>
          </a:xfrm>
          <a:prstGeom prst="pie">
            <a:avLst>
              <a:gd name="adj1" fmla="val 0"/>
              <a:gd name="adj2" fmla="val 10787077"/>
            </a:avLst>
          </a:prstGeom>
          <a:solidFill>
            <a:srgbClr val="FFC53B"/>
          </a:solidFill>
          <a:ln w="9525" cap="flat" cmpd="sng">
            <a:solidFill>
              <a:srgbClr val="EBB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3594013" y="1054900"/>
            <a:ext cx="2976000" cy="2905800"/>
          </a:xfrm>
          <a:prstGeom prst="ellipse">
            <a:avLst/>
          </a:prstGeom>
          <a:solidFill>
            <a:srgbClr val="FF8457"/>
          </a:solidFill>
          <a:ln w="9525" cap="flat" cmpd="sng">
            <a:solidFill>
              <a:srgbClr val="DB72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rot="5400000">
            <a:off x="-714675" y="1595575"/>
            <a:ext cx="4440000" cy="2129700"/>
          </a:xfrm>
          <a:prstGeom prst="bracePair">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rot="5400000">
            <a:off x="3674338" y="963550"/>
            <a:ext cx="2918700" cy="3088500"/>
          </a:xfrm>
          <a:prstGeom prst="pie">
            <a:avLst>
              <a:gd name="adj1" fmla="val 0"/>
              <a:gd name="adj2" fmla="val 10787077"/>
            </a:avLst>
          </a:prstGeom>
          <a:solidFill>
            <a:srgbClr val="FF5050"/>
          </a:solidFill>
          <a:ln w="9525" cap="flat" cmpd="sng">
            <a:solidFill>
              <a:srgbClr val="EE4E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4513288" y="1894000"/>
            <a:ext cx="1240800" cy="1227600"/>
          </a:xfrm>
          <a:prstGeom prst="ellipse">
            <a:avLst/>
          </a:prstGeom>
          <a:solidFill>
            <a:srgbClr val="FFFF7A"/>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txBox="1"/>
          <p:nvPr/>
        </p:nvSpPr>
        <p:spPr>
          <a:xfrm>
            <a:off x="7697225" y="1109200"/>
            <a:ext cx="156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34343"/>
                </a:solidFill>
                <a:latin typeface="Patrick Hand SC"/>
                <a:ea typeface="Patrick Hand SC"/>
                <a:cs typeface="Patrick Hand SC"/>
                <a:sym typeface="Patrick Hand SC"/>
              </a:rPr>
              <a:t>corona</a:t>
            </a:r>
            <a:endParaRPr sz="2400">
              <a:solidFill>
                <a:srgbClr val="434343"/>
              </a:solidFill>
              <a:latin typeface="Patrick Hand SC"/>
              <a:ea typeface="Patrick Hand SC"/>
              <a:cs typeface="Patrick Hand SC"/>
              <a:sym typeface="Patrick Hand SC"/>
            </a:endParaRPr>
          </a:p>
        </p:txBody>
      </p:sp>
      <p:sp>
        <p:nvSpPr>
          <p:cNvPr id="204" name="Google Shape;204;p33"/>
          <p:cNvSpPr txBox="1"/>
          <p:nvPr/>
        </p:nvSpPr>
        <p:spPr>
          <a:xfrm>
            <a:off x="7697225" y="1694200"/>
            <a:ext cx="1562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34343"/>
                </a:solidFill>
                <a:latin typeface="Patrick Hand SC"/>
                <a:ea typeface="Patrick Hand SC"/>
                <a:cs typeface="Patrick Hand SC"/>
                <a:sym typeface="Patrick Hand SC"/>
              </a:rPr>
              <a:t>convection zone</a:t>
            </a:r>
            <a:endParaRPr sz="2400">
              <a:solidFill>
                <a:srgbClr val="434343"/>
              </a:solidFill>
              <a:latin typeface="Patrick Hand SC"/>
              <a:ea typeface="Patrick Hand SC"/>
              <a:cs typeface="Patrick Hand SC"/>
              <a:sym typeface="Patrick Hand SC"/>
            </a:endParaRPr>
          </a:p>
        </p:txBody>
      </p:sp>
      <p:sp>
        <p:nvSpPr>
          <p:cNvPr id="205" name="Google Shape;205;p33"/>
          <p:cNvSpPr txBox="1"/>
          <p:nvPr/>
        </p:nvSpPr>
        <p:spPr>
          <a:xfrm>
            <a:off x="7697225" y="2431600"/>
            <a:ext cx="1562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34343"/>
                </a:solidFill>
                <a:latin typeface="Patrick Hand SC"/>
                <a:ea typeface="Patrick Hand SC"/>
                <a:cs typeface="Patrick Hand SC"/>
                <a:sym typeface="Patrick Hand SC"/>
              </a:rPr>
              <a:t>radiation zone</a:t>
            </a:r>
            <a:endParaRPr sz="2400">
              <a:solidFill>
                <a:srgbClr val="434343"/>
              </a:solidFill>
              <a:latin typeface="Patrick Hand SC"/>
              <a:ea typeface="Patrick Hand SC"/>
              <a:cs typeface="Patrick Hand SC"/>
              <a:sym typeface="Patrick Hand SC"/>
            </a:endParaRPr>
          </a:p>
        </p:txBody>
      </p:sp>
      <p:sp>
        <p:nvSpPr>
          <p:cNvPr id="206" name="Google Shape;206;p33"/>
          <p:cNvSpPr txBox="1"/>
          <p:nvPr/>
        </p:nvSpPr>
        <p:spPr>
          <a:xfrm>
            <a:off x="7697225" y="3321400"/>
            <a:ext cx="1562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434343"/>
                </a:solidFill>
                <a:latin typeface="Patrick Hand SC"/>
                <a:ea typeface="Patrick Hand SC"/>
                <a:cs typeface="Patrick Hand SC"/>
                <a:sym typeface="Patrick Hand SC"/>
              </a:rPr>
              <a:t>core</a:t>
            </a:r>
            <a:endParaRPr sz="2400">
              <a:solidFill>
                <a:srgbClr val="434343"/>
              </a:solidFill>
              <a:latin typeface="Patrick Hand SC"/>
              <a:ea typeface="Patrick Hand SC"/>
              <a:cs typeface="Patrick Hand SC"/>
              <a:sym typeface="Patrick Hand SC"/>
            </a:endParaRPr>
          </a:p>
        </p:txBody>
      </p:sp>
      <p:cxnSp>
        <p:nvCxnSpPr>
          <p:cNvPr id="207" name="Google Shape;207;p33"/>
          <p:cNvCxnSpPr/>
          <p:nvPr/>
        </p:nvCxnSpPr>
        <p:spPr>
          <a:xfrm rot="10800000" flipH="1">
            <a:off x="6801599" y="2139100"/>
            <a:ext cx="895800" cy="170400"/>
          </a:xfrm>
          <a:prstGeom prst="bentConnector3">
            <a:avLst>
              <a:gd name="adj1" fmla="val 50000"/>
            </a:avLst>
          </a:prstGeom>
          <a:noFill/>
          <a:ln w="19050" cap="flat" cmpd="sng">
            <a:solidFill>
              <a:srgbClr val="666666"/>
            </a:solidFill>
            <a:prstDash val="solid"/>
            <a:round/>
            <a:headEnd type="oval" w="med" len="med"/>
            <a:tailEnd type="oval" w="med" len="med"/>
          </a:ln>
        </p:spPr>
      </p:cxnSp>
      <p:cxnSp>
        <p:nvCxnSpPr>
          <p:cNvPr id="208" name="Google Shape;208;p33"/>
          <p:cNvCxnSpPr/>
          <p:nvPr/>
        </p:nvCxnSpPr>
        <p:spPr>
          <a:xfrm rot="10800000" flipH="1">
            <a:off x="6225250" y="2876550"/>
            <a:ext cx="1472100" cy="202200"/>
          </a:xfrm>
          <a:prstGeom prst="bentConnector3">
            <a:avLst>
              <a:gd name="adj1" fmla="val 50000"/>
            </a:avLst>
          </a:prstGeom>
          <a:noFill/>
          <a:ln w="19050" cap="flat" cmpd="sng">
            <a:solidFill>
              <a:srgbClr val="666666"/>
            </a:solidFill>
            <a:prstDash val="solid"/>
            <a:round/>
            <a:headEnd type="oval" w="med" len="med"/>
            <a:tailEnd type="oval" w="med" len="med"/>
          </a:ln>
        </p:spPr>
      </p:cxnSp>
      <p:cxnSp>
        <p:nvCxnSpPr>
          <p:cNvPr id="209" name="Google Shape;209;p33"/>
          <p:cNvCxnSpPr/>
          <p:nvPr/>
        </p:nvCxnSpPr>
        <p:spPr>
          <a:xfrm rot="10800000" flipH="1">
            <a:off x="6785649" y="1401700"/>
            <a:ext cx="911700" cy="185400"/>
          </a:xfrm>
          <a:prstGeom prst="bentConnector3">
            <a:avLst>
              <a:gd name="adj1" fmla="val 50000"/>
            </a:avLst>
          </a:prstGeom>
          <a:noFill/>
          <a:ln w="19050" cap="flat" cmpd="sng">
            <a:solidFill>
              <a:srgbClr val="666666"/>
            </a:solidFill>
            <a:prstDash val="solid"/>
            <a:round/>
            <a:headEnd type="oval" w="med" len="med"/>
            <a:tailEnd type="oval" w="med" len="med"/>
          </a:ln>
        </p:spPr>
      </p:cxnSp>
      <p:cxnSp>
        <p:nvCxnSpPr>
          <p:cNvPr id="210" name="Google Shape;210;p33"/>
          <p:cNvCxnSpPr/>
          <p:nvPr/>
        </p:nvCxnSpPr>
        <p:spPr>
          <a:xfrm>
            <a:off x="5369600" y="2860100"/>
            <a:ext cx="2328000" cy="753600"/>
          </a:xfrm>
          <a:prstGeom prst="bentConnector3">
            <a:avLst>
              <a:gd name="adj1" fmla="val 1224"/>
            </a:avLst>
          </a:prstGeom>
          <a:noFill/>
          <a:ln w="19050" cap="flat" cmpd="sng">
            <a:solidFill>
              <a:srgbClr val="666666"/>
            </a:solidFill>
            <a:prstDash val="solid"/>
            <a:round/>
            <a:headEnd type="oval" w="med" len="med"/>
            <a:tailEnd type="oval" w="med" len="med"/>
          </a:ln>
        </p:spPr>
      </p:cxnSp>
      <p:sp>
        <p:nvSpPr>
          <p:cNvPr id="211" name="Google Shape;211;p33"/>
          <p:cNvSpPr txBox="1"/>
          <p:nvPr/>
        </p:nvSpPr>
        <p:spPr>
          <a:xfrm>
            <a:off x="228600" y="914400"/>
            <a:ext cx="2450700" cy="3583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700">
                <a:solidFill>
                  <a:srgbClr val="434343"/>
                </a:solidFill>
                <a:latin typeface="Patrick Hand SC"/>
                <a:ea typeface="Patrick Hand SC"/>
                <a:cs typeface="Patrick Hand SC"/>
                <a:sym typeface="Patrick Hand SC"/>
              </a:rPr>
              <a:t>Stars produce so much heat that it forms a </a:t>
            </a:r>
            <a:r>
              <a:rPr lang="en" sz="1700" i="1">
                <a:solidFill>
                  <a:srgbClr val="434343"/>
                </a:solidFill>
                <a:latin typeface="Patrick Hand SC"/>
                <a:ea typeface="Patrick Hand SC"/>
                <a:cs typeface="Patrick Hand SC"/>
                <a:sym typeface="Patrick Hand SC"/>
              </a:rPr>
              <a:t>plasma</a:t>
            </a:r>
            <a:r>
              <a:rPr lang="en" sz="1700">
                <a:solidFill>
                  <a:srgbClr val="434343"/>
                </a:solidFill>
                <a:latin typeface="Patrick Hand SC"/>
                <a:ea typeface="Patrick Hand SC"/>
                <a:cs typeface="Patrick Hand SC"/>
                <a:sym typeface="Patrick Hand SC"/>
              </a:rPr>
              <a:t> - a gaseous state of matter consisting of ionised particles</a:t>
            </a:r>
            <a:endParaRPr sz="1700">
              <a:solidFill>
                <a:srgbClr val="434343"/>
              </a:solidFill>
              <a:latin typeface="Patrick Hand SC"/>
              <a:ea typeface="Patrick Hand SC"/>
              <a:cs typeface="Patrick Hand SC"/>
              <a:sym typeface="Patrick Hand SC"/>
            </a:endParaRPr>
          </a:p>
          <a:p>
            <a:pPr marL="0" lvl="0" indent="0" algn="ctr" rtl="0">
              <a:lnSpc>
                <a:spcPct val="115000"/>
              </a:lnSpc>
              <a:spcBef>
                <a:spcPts val="1000"/>
              </a:spcBef>
              <a:spcAft>
                <a:spcPts val="0"/>
              </a:spcAft>
              <a:buNone/>
            </a:pPr>
            <a:r>
              <a:rPr lang="en" sz="1700">
                <a:solidFill>
                  <a:srgbClr val="434343"/>
                </a:solidFill>
                <a:latin typeface="Patrick Hand SC"/>
                <a:ea typeface="Patrick Hand SC"/>
                <a:cs typeface="Patrick Hand SC"/>
                <a:sym typeface="Patrick Hand SC"/>
              </a:rPr>
              <a:t>Nuclear fusion only occurs in the core of a star, where the energy produced is then radiated and convection occurs, maintaining it’s high temperature</a:t>
            </a:r>
            <a:endParaRPr sz="9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DE6F4B32668468C62BF58740B2FC2" ma:contentTypeVersion="35" ma:contentTypeDescription="Create a new document." ma:contentTypeScope="" ma:versionID="be8feb311553ca651c50b8b3855d89a7">
  <xsd:schema xmlns:xsd="http://www.w3.org/2001/XMLSchema" xmlns:xs="http://www.w3.org/2001/XMLSchema" xmlns:p="http://schemas.microsoft.com/office/2006/metadata/properties" xmlns:ns3="9a431a6e-07c2-4f9e-a22d-526445787e26" xmlns:ns4="3eb6d40b-8abe-425b-87d3-85f9e2c80b78" targetNamespace="http://schemas.microsoft.com/office/2006/metadata/properties" ma:root="true" ma:fieldsID="ce5f4b3b470a07e2433cc17bc78892e2" ns3:_="" ns4:_="">
    <xsd:import namespace="9a431a6e-07c2-4f9e-a22d-526445787e26"/>
    <xsd:import namespace="3eb6d40b-8abe-425b-87d3-85f9e2c80b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Location"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31a6e-07c2-4f9e-a22d-526445787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6d40b-8abe-425b-87d3-85f9e2c80b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9a431a6e-07c2-4f9e-a22d-526445787e26" xsi:nil="true"/>
    <Teachers xmlns="9a431a6e-07c2-4f9e-a22d-526445787e26">
      <UserInfo>
        <DisplayName/>
        <AccountId xsi:nil="true"/>
        <AccountType/>
      </UserInfo>
    </Teachers>
    <Math_Settings xmlns="9a431a6e-07c2-4f9e-a22d-526445787e26" xsi:nil="true"/>
    <Self_Registration_Enabled xmlns="9a431a6e-07c2-4f9e-a22d-526445787e26" xsi:nil="true"/>
    <Teams_Channel_Section_Location xmlns="9a431a6e-07c2-4f9e-a22d-526445787e26" xsi:nil="true"/>
    <AppVersion xmlns="9a431a6e-07c2-4f9e-a22d-526445787e26" xsi:nil="true"/>
    <LMS_Mappings xmlns="9a431a6e-07c2-4f9e-a22d-526445787e26" xsi:nil="true"/>
    <IsNotebookLocked xmlns="9a431a6e-07c2-4f9e-a22d-526445787e26" xsi:nil="true"/>
    <NotebookType xmlns="9a431a6e-07c2-4f9e-a22d-526445787e26" xsi:nil="true"/>
    <FolderType xmlns="9a431a6e-07c2-4f9e-a22d-526445787e26" xsi:nil="true"/>
    <Templates xmlns="9a431a6e-07c2-4f9e-a22d-526445787e26" xsi:nil="true"/>
    <DefaultSectionNames xmlns="9a431a6e-07c2-4f9e-a22d-526445787e26" xsi:nil="true"/>
    <Owner xmlns="9a431a6e-07c2-4f9e-a22d-526445787e26">
      <UserInfo>
        <DisplayName/>
        <AccountId xsi:nil="true"/>
        <AccountType/>
      </UserInfo>
    </Owner>
    <Students xmlns="9a431a6e-07c2-4f9e-a22d-526445787e26">
      <UserInfo>
        <DisplayName/>
        <AccountId xsi:nil="true"/>
        <AccountType/>
      </UserInfo>
    </Students>
    <Student_Groups xmlns="9a431a6e-07c2-4f9e-a22d-526445787e26">
      <UserInfo>
        <DisplayName/>
        <AccountId xsi:nil="true"/>
        <AccountType/>
      </UserInfo>
    </Student_Groups>
    <Is_Collaboration_Space_Locked xmlns="9a431a6e-07c2-4f9e-a22d-526445787e26" xsi:nil="true"/>
    <Invited_Teachers xmlns="9a431a6e-07c2-4f9e-a22d-526445787e26" xsi:nil="true"/>
    <Distribution_Groups xmlns="9a431a6e-07c2-4f9e-a22d-526445787e26" xsi:nil="true"/>
    <Has_Teacher_Only_SectionGroup xmlns="9a431a6e-07c2-4f9e-a22d-526445787e26" xsi:nil="true"/>
    <Invited_Students xmlns="9a431a6e-07c2-4f9e-a22d-526445787e26" xsi:nil="true"/>
    <CultureName xmlns="9a431a6e-07c2-4f9e-a22d-526445787e26" xsi:nil="true"/>
  </documentManagement>
</p:properties>
</file>

<file path=customXml/itemProps1.xml><?xml version="1.0" encoding="utf-8"?>
<ds:datastoreItem xmlns:ds="http://schemas.openxmlformats.org/officeDocument/2006/customXml" ds:itemID="{1B488075-C0DF-4D62-98B1-85265D031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31a6e-07c2-4f9e-a22d-526445787e26"/>
    <ds:schemaRef ds:uri="3eb6d40b-8abe-425b-87d3-85f9e2c80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78B796-2641-4EAD-9619-B586C4B0EFF3}">
  <ds:schemaRefs>
    <ds:schemaRef ds:uri="http://schemas.microsoft.com/sharepoint/v3/contenttype/forms"/>
  </ds:schemaRefs>
</ds:datastoreItem>
</file>

<file path=customXml/itemProps3.xml><?xml version="1.0" encoding="utf-8"?>
<ds:datastoreItem xmlns:ds="http://schemas.openxmlformats.org/officeDocument/2006/customXml" ds:itemID="{4A3ADF0E-C94D-4A79-BE55-844CE00FB5D3}">
  <ds:schemaRef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9a431a6e-07c2-4f9e-a22d-526445787e26"/>
    <ds:schemaRef ds:uri="3eb6d40b-8abe-425b-87d3-85f9e2c80b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1154</Words>
  <Application>Microsoft Office PowerPoint</Application>
  <PresentationFormat>On-screen Show (16:9)</PresentationFormat>
  <Paragraphs>145</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Comfortaa</vt:lpstr>
      <vt:lpstr>Patrick Hand SC</vt:lpstr>
      <vt:lpstr>Kaushan Script</vt:lpstr>
      <vt:lpstr>Arial</vt:lpstr>
      <vt:lpstr>Simple Light</vt:lpstr>
      <vt:lpstr>Simple Light</vt:lpstr>
      <vt:lpstr>Stars</vt:lpstr>
      <vt:lpstr>The Lifecycle of  Stars</vt:lpstr>
      <vt:lpstr>Nebulae...</vt:lpstr>
      <vt:lpstr>Protostars...</vt:lpstr>
      <vt:lpstr>Main Sequence Stars...</vt:lpstr>
      <vt:lpstr>PowerPoint Presentation</vt:lpstr>
      <vt:lpstr>Nuclear fusion as the energy source of Stars</vt:lpstr>
      <vt:lpstr>The Structure of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 mc2</vt:lpstr>
      <vt:lpstr>Energy...</vt:lpstr>
      <vt:lpstr>Mass...</vt:lpstr>
      <vt:lpstr>The speed of light...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dc:title>
  <dc:creator>Jacinta Devlin</dc:creator>
  <cp:lastModifiedBy>Jacinta Devlin</cp:lastModifiedBy>
  <cp:revision>1</cp:revision>
  <dcterms:modified xsi:type="dcterms:W3CDTF">2021-10-19T06:10:06Z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0x010100280DE6F4B32668468C62BF58740B2FC2</vt:lpwstr>
  </property>
</Properties>
</file>