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10693400" cx="75565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7" roundtripDataSignature="AMtx7miLkvwCdgvqdAIylgVX2oPKfLu1+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p:nvPr>
            <p:ph idx="2" type="pic"/>
          </p:nvPr>
        </p:nvSpPr>
        <p:spPr>
          <a:xfrm>
            <a:off x="1792288" y="612775"/>
            <a:ext cx="5486400" cy="4114800"/>
          </a:xfrm>
          <a:prstGeom prst="rect">
            <a:avLst/>
          </a:prstGeom>
          <a:noFill/>
          <a:ln>
            <a:noFill/>
          </a:ln>
        </p:spPr>
      </p:sp>
      <p:sp>
        <p:nvSpPr>
          <p:cNvPr id="64" name="Google Shape;64;p1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5"/>
          <p:cNvSpPr/>
          <p:nvPr/>
        </p:nvSpPr>
        <p:spPr>
          <a:xfrm>
            <a:off x="384577" y="257547"/>
            <a:ext cx="6821149" cy="3112802"/>
          </a:xfrm>
          <a:custGeom>
            <a:rect b="b" l="l" r="r" t="t"/>
            <a:pathLst>
              <a:path extrusionOk="0" h="3112802" w="6821149">
                <a:moveTo>
                  <a:pt x="0" y="0"/>
                </a:moveTo>
                <a:lnTo>
                  <a:pt x="6821149" y="0"/>
                </a:lnTo>
                <a:lnTo>
                  <a:pt x="6821149" y="3112802"/>
                </a:lnTo>
                <a:lnTo>
                  <a:pt x="0" y="3112802"/>
                </a:lnTo>
                <a:lnTo>
                  <a:pt x="0" y="0"/>
                </a:lnTo>
                <a:close/>
              </a:path>
            </a:pathLst>
          </a:custGeom>
          <a:blipFill rotWithShape="1">
            <a:blip r:embed="rId3">
              <a:alphaModFix/>
            </a:blip>
            <a:stretch>
              <a:fillRect b="-39930" l="-1554" r="-1110" t="-10238"/>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p5"/>
          <p:cNvSpPr txBox="1"/>
          <p:nvPr/>
        </p:nvSpPr>
        <p:spPr>
          <a:xfrm>
            <a:off x="756000" y="1087655"/>
            <a:ext cx="3416780" cy="564257"/>
          </a:xfrm>
          <a:prstGeom prst="rect">
            <a:avLst/>
          </a:prstGeom>
          <a:noFill/>
          <a:ln>
            <a:noFill/>
          </a:ln>
        </p:spPr>
        <p:txBody>
          <a:bodyPr anchorCtr="0" anchor="t" bIns="0" lIns="0" spcFirstLastPara="1" rIns="0" wrap="square" tIns="0">
            <a:spAutoFit/>
          </a:bodyPr>
          <a:lstStyle/>
          <a:p>
            <a:pPr indent="0" lvl="0" marL="0" marR="0" rtl="0" algn="l">
              <a:lnSpc>
                <a:spcPct val="87993"/>
              </a:lnSpc>
              <a:spcBef>
                <a:spcPts val="0"/>
              </a:spcBef>
              <a:spcAft>
                <a:spcPts val="0"/>
              </a:spcAft>
              <a:buClr>
                <a:srgbClr val="000000"/>
              </a:buClr>
              <a:buSzPts val="5014"/>
              <a:buFont typeface="Arial"/>
              <a:buNone/>
            </a:pPr>
            <a:r>
              <a:rPr b="0" i="0" lang="en-US" sz="5014" u="none" cap="none" strike="noStrike">
                <a:solidFill>
                  <a:srgbClr val="000000"/>
                </a:solidFill>
                <a:latin typeface="Arial"/>
                <a:ea typeface="Arial"/>
                <a:cs typeface="Arial"/>
                <a:sym typeface="Arial"/>
              </a:rPr>
              <a:t>4E Moments</a:t>
            </a:r>
            <a:endParaRPr b="0" i="0" sz="1400" u="none" cap="none" strike="noStrike">
              <a:solidFill>
                <a:srgbClr val="000000"/>
              </a:solidFill>
              <a:latin typeface="Arial"/>
              <a:ea typeface="Arial"/>
              <a:cs typeface="Arial"/>
              <a:sym typeface="Arial"/>
            </a:endParaRPr>
          </a:p>
        </p:txBody>
      </p:sp>
      <p:grpSp>
        <p:nvGrpSpPr>
          <p:cNvPr id="86" name="Google Shape;86;p5"/>
          <p:cNvGrpSpPr/>
          <p:nvPr/>
        </p:nvGrpSpPr>
        <p:grpSpPr>
          <a:xfrm>
            <a:off x="577530" y="2441055"/>
            <a:ext cx="2510332" cy="7547957"/>
            <a:chOff x="0" y="-38100"/>
            <a:chExt cx="899646" cy="2705018"/>
          </a:xfrm>
        </p:grpSpPr>
        <p:sp>
          <p:nvSpPr>
            <p:cNvPr id="87" name="Google Shape;87;p5"/>
            <p:cNvSpPr/>
            <p:nvPr/>
          </p:nvSpPr>
          <p:spPr>
            <a:xfrm>
              <a:off x="0" y="0"/>
              <a:ext cx="899646" cy="2666918"/>
            </a:xfrm>
            <a:custGeom>
              <a:rect b="b" l="l" r="r" t="t"/>
              <a:pathLst>
                <a:path extrusionOk="0" h="2666918" w="899646">
                  <a:moveTo>
                    <a:pt x="58596" y="0"/>
                  </a:moveTo>
                  <a:lnTo>
                    <a:pt x="841050" y="0"/>
                  </a:lnTo>
                  <a:cubicBezTo>
                    <a:pt x="873412" y="0"/>
                    <a:pt x="899646" y="26235"/>
                    <a:pt x="899646" y="58596"/>
                  </a:cubicBezTo>
                  <a:lnTo>
                    <a:pt x="899646" y="2608321"/>
                  </a:lnTo>
                  <a:cubicBezTo>
                    <a:pt x="899646" y="2640683"/>
                    <a:pt x="873412" y="2666918"/>
                    <a:pt x="841050" y="2666918"/>
                  </a:cubicBezTo>
                  <a:lnTo>
                    <a:pt x="58596" y="2666918"/>
                  </a:lnTo>
                  <a:cubicBezTo>
                    <a:pt x="26235" y="2666918"/>
                    <a:pt x="0" y="2640683"/>
                    <a:pt x="0" y="2608321"/>
                  </a:cubicBezTo>
                  <a:lnTo>
                    <a:pt x="0" y="58596"/>
                  </a:lnTo>
                  <a:cubicBezTo>
                    <a:pt x="0" y="26235"/>
                    <a:pt x="26235" y="0"/>
                    <a:pt x="58596" y="0"/>
                  </a:cubicBezTo>
                  <a:close/>
                </a:path>
              </a:pathLst>
            </a:custGeom>
            <a:solidFill>
              <a:srgbClr val="FFCC4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5"/>
            <p:cNvSpPr txBox="1"/>
            <p:nvPr/>
          </p:nvSpPr>
          <p:spPr>
            <a:xfrm>
              <a:off x="0" y="-38100"/>
              <a:ext cx="899646" cy="2705018"/>
            </a:xfrm>
            <a:prstGeom prst="rect">
              <a:avLst/>
            </a:prstGeom>
            <a:noFill/>
            <a:ln>
              <a:noFill/>
            </a:ln>
          </p:spPr>
          <p:txBody>
            <a:bodyPr anchorCtr="0" anchor="ctr" bIns="50800" lIns="50800" spcFirstLastPara="1" rIns="50800" wrap="square" tIns="50800">
              <a:noAutofit/>
            </a:bodyPr>
            <a:lstStyle/>
            <a:p>
              <a:pPr indent="0" lvl="0" marL="0" marR="0" rtl="0" algn="ctr">
                <a:lnSpc>
                  <a:spcPct val="144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9" name="Google Shape;89;p5"/>
          <p:cNvSpPr/>
          <p:nvPr/>
        </p:nvSpPr>
        <p:spPr>
          <a:xfrm>
            <a:off x="3905225" y="6638547"/>
            <a:ext cx="851442" cy="815256"/>
          </a:xfrm>
          <a:custGeom>
            <a:rect b="b" l="l" r="r" t="t"/>
            <a:pathLst>
              <a:path extrusionOk="0" h="815256" w="851442">
                <a:moveTo>
                  <a:pt x="0" y="0"/>
                </a:moveTo>
                <a:lnTo>
                  <a:pt x="851442" y="0"/>
                </a:lnTo>
                <a:lnTo>
                  <a:pt x="851442" y="815255"/>
                </a:lnTo>
                <a:lnTo>
                  <a:pt x="0" y="815255"/>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5"/>
          <p:cNvSpPr/>
          <p:nvPr/>
        </p:nvSpPr>
        <p:spPr>
          <a:xfrm rot="644977">
            <a:off x="2143989" y="3506153"/>
            <a:ext cx="772724" cy="897213"/>
          </a:xfrm>
          <a:custGeom>
            <a:rect b="b" l="l" r="r" t="t"/>
            <a:pathLst>
              <a:path extrusionOk="0" h="897213" w="772724">
                <a:moveTo>
                  <a:pt x="0" y="0"/>
                </a:moveTo>
                <a:lnTo>
                  <a:pt x="772724" y="0"/>
                </a:lnTo>
                <a:lnTo>
                  <a:pt x="772724" y="897213"/>
                </a:lnTo>
                <a:lnTo>
                  <a:pt x="0" y="897213"/>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5"/>
          <p:cNvSpPr/>
          <p:nvPr/>
        </p:nvSpPr>
        <p:spPr>
          <a:xfrm rot="-1017524">
            <a:off x="736875" y="8002449"/>
            <a:ext cx="918876" cy="845366"/>
          </a:xfrm>
          <a:custGeom>
            <a:rect b="b" l="l" r="r" t="t"/>
            <a:pathLst>
              <a:path extrusionOk="0" h="845366" w="918876">
                <a:moveTo>
                  <a:pt x="0" y="0"/>
                </a:moveTo>
                <a:lnTo>
                  <a:pt x="918876" y="0"/>
                </a:lnTo>
                <a:lnTo>
                  <a:pt x="918876" y="845366"/>
                </a:lnTo>
                <a:lnTo>
                  <a:pt x="0" y="84536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5"/>
          <p:cNvSpPr txBox="1"/>
          <p:nvPr/>
        </p:nvSpPr>
        <p:spPr>
          <a:xfrm>
            <a:off x="3337780" y="3680087"/>
            <a:ext cx="3778500" cy="3075300"/>
          </a:xfrm>
          <a:prstGeom prst="rect">
            <a:avLst/>
          </a:prstGeom>
          <a:noFill/>
          <a:ln>
            <a:noFill/>
          </a:ln>
        </p:spPr>
        <p:txBody>
          <a:bodyPr anchorCtr="0" anchor="t" bIns="0" lIns="0" spcFirstLastPara="1" rIns="0" wrap="square" tIns="0">
            <a:spAutoFit/>
          </a:bodyPr>
          <a:lstStyle/>
          <a:p>
            <a:pPr indent="0" lvl="0" marL="0" marR="0" rtl="0" algn="l">
              <a:lnSpc>
                <a:spcPct val="49987"/>
              </a:lnSpc>
              <a:spcBef>
                <a:spcPts val="0"/>
              </a:spcBef>
              <a:spcAft>
                <a:spcPts val="0"/>
              </a:spcAft>
              <a:buClr>
                <a:srgbClr val="000000"/>
              </a:buClr>
              <a:buSzPts val="2000"/>
              <a:buFont typeface="Arial"/>
              <a:buNone/>
            </a:pPr>
            <a:r>
              <a:rPr b="0" i="0" lang="en-US" sz="1200" u="none" cap="none" strike="noStrike">
                <a:solidFill>
                  <a:srgbClr val="337C41"/>
                </a:solidFill>
                <a:latin typeface="Times New Roman"/>
                <a:ea typeface="Times New Roman"/>
                <a:cs typeface="Times New Roman"/>
                <a:sym typeface="Times New Roman"/>
              </a:rPr>
              <a:t>Teacher’s Note</a:t>
            </a:r>
            <a:endParaRPr b="0" i="0" sz="1200" u="none" cap="none" strike="noStrike">
              <a:solidFill>
                <a:srgbClr val="337C4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rgbClr val="000000"/>
              </a:buClr>
              <a:buSzPts val="1200"/>
              <a:buFont typeface="Arial"/>
              <a:buNone/>
            </a:pPr>
            <a:r>
              <a:rPr b="0" i="0" lang="en-US" sz="1200" u="none" cap="none" strike="noStrike">
                <a:solidFill>
                  <a:schemeClr val="dk1"/>
                </a:solidFill>
                <a:latin typeface="Times New Roman"/>
                <a:ea typeface="Times New Roman"/>
                <a:cs typeface="Times New Roman"/>
                <a:sym typeface="Times New Roman"/>
              </a:rPr>
              <a:t>Here is a snapshot of what we have been exploring this term:</a:t>
            </a:r>
            <a:endParaRPr b="0" i="0" sz="1200" u="none" cap="none" strike="noStrike">
              <a:solidFill>
                <a:schemeClr val="dk1"/>
              </a:solidFill>
              <a:latin typeface="Times New Roman"/>
              <a:ea typeface="Times New Roman"/>
              <a:cs typeface="Times New Roman"/>
              <a:sym typeface="Times New Roman"/>
            </a:endParaRPr>
          </a:p>
          <a:p>
            <a:pPr indent="-304800" lvl="0" marL="457200" marR="0" rtl="0" algn="l">
              <a:lnSpc>
                <a:spcPct val="115000"/>
              </a:lnSpc>
              <a:spcBef>
                <a:spcPts val="1200"/>
              </a:spcBef>
              <a:spcAft>
                <a:spcPts val="0"/>
              </a:spcAft>
              <a:buClr>
                <a:schemeClr val="dk1"/>
              </a:buClr>
              <a:buSzPts val="1200"/>
              <a:buFont typeface="Arial"/>
              <a:buChar char="●"/>
            </a:pPr>
            <a:r>
              <a:rPr b="1" i="0" lang="en-US" sz="1200" u="none" cap="none" strike="noStrike">
                <a:solidFill>
                  <a:schemeClr val="dk1"/>
                </a:solidFill>
                <a:latin typeface="Times New Roman"/>
                <a:ea typeface="Times New Roman"/>
                <a:cs typeface="Times New Roman"/>
                <a:sym typeface="Times New Roman"/>
              </a:rPr>
              <a:t>Maths</a:t>
            </a:r>
            <a:r>
              <a:rPr b="0" i="0" lang="en-US" sz="1200" u="none" cap="none" strike="noStrike">
                <a:solidFill>
                  <a:schemeClr val="dk1"/>
                </a:solidFill>
                <a:latin typeface="Times New Roman"/>
                <a:ea typeface="Times New Roman"/>
                <a:cs typeface="Times New Roman"/>
                <a:sym typeface="Times New Roman"/>
              </a:rPr>
              <a:t> - Practising equal sharing, conducting surveys, and exploring duration and measurement concepts.</a:t>
            </a:r>
            <a:endParaRPr b="0" i="0" sz="1200" u="none" cap="none" strike="noStrike">
              <a:solidFill>
                <a:schemeClr val="dk1"/>
              </a:solidFill>
              <a:latin typeface="Times New Roman"/>
              <a:ea typeface="Times New Roman"/>
              <a:cs typeface="Times New Roman"/>
              <a:sym typeface="Times New Roman"/>
            </a:endParaRPr>
          </a:p>
          <a:p>
            <a:pPr indent="-304800" lvl="0" marL="457200" marR="0" rtl="0" algn="l">
              <a:lnSpc>
                <a:spcPct val="115000"/>
              </a:lnSpc>
              <a:spcBef>
                <a:spcPts val="0"/>
              </a:spcBef>
              <a:spcAft>
                <a:spcPts val="0"/>
              </a:spcAft>
              <a:buClr>
                <a:schemeClr val="dk1"/>
              </a:buClr>
              <a:buSzPts val="1200"/>
              <a:buFont typeface="Arial"/>
              <a:buChar char="●"/>
            </a:pPr>
            <a:r>
              <a:rPr b="1" i="0" lang="en-US" sz="1200" u="none" cap="none" strike="noStrike">
                <a:solidFill>
                  <a:schemeClr val="dk1"/>
                </a:solidFill>
                <a:latin typeface="Times New Roman"/>
                <a:ea typeface="Times New Roman"/>
                <a:cs typeface="Times New Roman"/>
                <a:sym typeface="Times New Roman"/>
              </a:rPr>
              <a:t>English</a:t>
            </a:r>
            <a:r>
              <a:rPr b="0" i="0" lang="en-US" sz="1200" u="none" cap="none" strike="noStrike">
                <a:solidFill>
                  <a:schemeClr val="dk1"/>
                </a:solidFill>
                <a:latin typeface="Times New Roman"/>
                <a:ea typeface="Times New Roman"/>
                <a:cs typeface="Times New Roman"/>
                <a:sym typeface="Times New Roman"/>
              </a:rPr>
              <a:t> - Reading and enjoying our </a:t>
            </a:r>
            <a:r>
              <a:rPr b="0" i="1" lang="en-US" sz="1200" u="none" cap="none" strike="noStrike">
                <a:solidFill>
                  <a:schemeClr val="dk1"/>
                </a:solidFill>
                <a:latin typeface="Times New Roman"/>
                <a:ea typeface="Times New Roman"/>
                <a:cs typeface="Times New Roman"/>
                <a:sym typeface="Times New Roman"/>
              </a:rPr>
              <a:t>Magic Belt</a:t>
            </a:r>
            <a:r>
              <a:rPr b="0" i="0" lang="en-US" sz="1200" u="none" cap="none" strike="noStrike">
                <a:solidFill>
                  <a:schemeClr val="dk1"/>
                </a:solidFill>
                <a:latin typeface="Times New Roman"/>
                <a:ea typeface="Times New Roman"/>
                <a:cs typeface="Times New Roman"/>
                <a:sym typeface="Times New Roman"/>
              </a:rPr>
              <a:t> series together.</a:t>
            </a:r>
            <a:endParaRPr b="0" i="0" sz="1200" u="none" cap="none" strike="noStrike">
              <a:solidFill>
                <a:schemeClr val="dk1"/>
              </a:solidFill>
              <a:latin typeface="Times New Roman"/>
              <a:ea typeface="Times New Roman"/>
              <a:cs typeface="Times New Roman"/>
              <a:sym typeface="Times New Roman"/>
            </a:endParaRPr>
          </a:p>
          <a:p>
            <a:pPr indent="-304800" lvl="0" marL="457200" marR="0" rtl="0" algn="l">
              <a:lnSpc>
                <a:spcPct val="115000"/>
              </a:lnSpc>
              <a:spcBef>
                <a:spcPts val="0"/>
              </a:spcBef>
              <a:spcAft>
                <a:spcPts val="0"/>
              </a:spcAft>
              <a:buClr>
                <a:schemeClr val="dk1"/>
              </a:buClr>
              <a:buSzPts val="1200"/>
              <a:buFont typeface="Arial"/>
              <a:buChar char="●"/>
            </a:pPr>
            <a:r>
              <a:rPr b="1" i="0" lang="en-US" sz="1200" u="none" cap="none" strike="noStrike">
                <a:solidFill>
                  <a:schemeClr val="dk1"/>
                </a:solidFill>
                <a:latin typeface="Times New Roman"/>
                <a:ea typeface="Times New Roman"/>
                <a:cs typeface="Times New Roman"/>
                <a:sym typeface="Times New Roman"/>
              </a:rPr>
              <a:t>Personal and Social Learning</a:t>
            </a:r>
            <a:r>
              <a:rPr b="0" i="0" lang="en-US" sz="1200" u="none" cap="none" strike="noStrike">
                <a:solidFill>
                  <a:schemeClr val="dk1"/>
                </a:solidFill>
                <a:latin typeface="Times New Roman"/>
                <a:ea typeface="Times New Roman"/>
                <a:cs typeface="Times New Roman"/>
                <a:sym typeface="Times New Roman"/>
              </a:rPr>
              <a:t> - Learning about our personal strengths and how to cope with challenging situations.</a:t>
            </a:r>
            <a:endParaRPr b="0" i="0" sz="1200" u="none" cap="none" strike="noStrike">
              <a:solidFill>
                <a:schemeClr val="dk1"/>
              </a:solidFill>
              <a:latin typeface="Times New Roman"/>
              <a:ea typeface="Times New Roman"/>
              <a:cs typeface="Times New Roman"/>
              <a:sym typeface="Times New Roman"/>
            </a:endParaRPr>
          </a:p>
          <a:p>
            <a:pPr indent="-304800" lvl="0" marL="457200" marR="0" rtl="0" algn="l">
              <a:lnSpc>
                <a:spcPct val="115000"/>
              </a:lnSpc>
              <a:spcBef>
                <a:spcPts val="0"/>
              </a:spcBef>
              <a:spcAft>
                <a:spcPts val="0"/>
              </a:spcAft>
              <a:buClr>
                <a:schemeClr val="dk1"/>
              </a:buClr>
              <a:buSzPts val="1200"/>
              <a:buFont typeface="Arial"/>
              <a:buChar char="●"/>
            </a:pPr>
            <a:r>
              <a:rPr b="1" i="0" lang="en-US" sz="1200" u="none" cap="none" strike="noStrike">
                <a:solidFill>
                  <a:schemeClr val="dk1"/>
                </a:solidFill>
                <a:latin typeface="Times New Roman"/>
                <a:ea typeface="Times New Roman"/>
                <a:cs typeface="Times New Roman"/>
                <a:sym typeface="Times New Roman"/>
              </a:rPr>
              <a:t>Integrated Studies</a:t>
            </a:r>
            <a:r>
              <a:rPr b="0" i="0" lang="en-US" sz="1200" u="none" cap="none" strike="noStrike">
                <a:solidFill>
                  <a:schemeClr val="dk1"/>
                </a:solidFill>
                <a:latin typeface="Times New Roman"/>
                <a:ea typeface="Times New Roman"/>
                <a:cs typeface="Times New Roman"/>
                <a:sym typeface="Times New Roman"/>
              </a:rPr>
              <a:t> - Exploring technologies people have used in the past, present and future, such as phones, cameras, vehicles and televisions.</a:t>
            </a:r>
            <a:endParaRPr b="0" i="0" sz="12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p:txBody>
      </p:sp>
      <p:sp>
        <p:nvSpPr>
          <p:cNvPr id="93" name="Google Shape;93;p5"/>
          <p:cNvSpPr txBox="1"/>
          <p:nvPr/>
        </p:nvSpPr>
        <p:spPr>
          <a:xfrm>
            <a:off x="3533075" y="9909253"/>
            <a:ext cx="3778500" cy="246300"/>
          </a:xfrm>
          <a:prstGeom prst="rect">
            <a:avLst/>
          </a:prstGeom>
          <a:noFill/>
          <a:ln>
            <a:noFill/>
          </a:ln>
        </p:spPr>
        <p:txBody>
          <a:bodyPr anchorCtr="0" anchor="t" bIns="0" lIns="0" spcFirstLastPara="1" rIns="0" wrap="square" tIns="0">
            <a:spAutoFit/>
          </a:bodyPr>
          <a:lstStyle/>
          <a:p>
            <a:pPr indent="0" lvl="0" marL="0" marR="0" rtl="0" algn="l">
              <a:lnSpc>
                <a:spcPct val="49987"/>
              </a:lnSpc>
              <a:spcBef>
                <a:spcPts val="0"/>
              </a:spcBef>
              <a:spcAft>
                <a:spcPts val="0"/>
              </a:spcAft>
              <a:buClr>
                <a:srgbClr val="000000"/>
              </a:buClr>
              <a:buSzPts val="1600"/>
              <a:buFont typeface="Arial"/>
              <a:buNone/>
            </a:pPr>
            <a:r>
              <a:t/>
            </a:r>
            <a:endParaRPr b="0" i="0" sz="1600" u="none" cap="none" strike="noStrike">
              <a:solidFill>
                <a:srgbClr val="337C41"/>
              </a:solidFill>
              <a:latin typeface="Arial"/>
              <a:ea typeface="Arial"/>
              <a:cs typeface="Arial"/>
              <a:sym typeface="Arial"/>
            </a:endParaRPr>
          </a:p>
          <a:p>
            <a:pPr indent="0" lvl="0" marL="0" marR="0" rtl="0" algn="l">
              <a:lnSpc>
                <a:spcPct val="49987"/>
              </a:lnSpc>
              <a:spcBef>
                <a:spcPts val="0"/>
              </a:spcBef>
              <a:spcAft>
                <a:spcPts val="0"/>
              </a:spcAft>
              <a:buClr>
                <a:srgbClr val="000000"/>
              </a:buClr>
              <a:buSzPts val="1600"/>
              <a:buFont typeface="Arial"/>
              <a:buNone/>
            </a:pPr>
            <a:r>
              <a:rPr b="0" i="0" lang="en-US" sz="1600" u="none" cap="none" strike="noStrike">
                <a:solidFill>
                  <a:srgbClr val="337C41"/>
                </a:solidFill>
                <a:latin typeface="Arial"/>
                <a:ea typeface="Arial"/>
                <a:cs typeface="Arial"/>
                <a:sym typeface="Arial"/>
              </a:rPr>
              <a:t>Tram Dang and Karen McVicar</a:t>
            </a:r>
            <a:endParaRPr b="0" i="0" sz="1600" u="none" cap="none" strike="noStrike">
              <a:solidFill>
                <a:srgbClr val="337C41"/>
              </a:solidFill>
              <a:latin typeface="Arial"/>
              <a:ea typeface="Arial"/>
              <a:cs typeface="Arial"/>
              <a:sym typeface="Arial"/>
            </a:endParaRPr>
          </a:p>
        </p:txBody>
      </p:sp>
      <p:grpSp>
        <p:nvGrpSpPr>
          <p:cNvPr id="94" name="Google Shape;94;p5"/>
          <p:cNvGrpSpPr/>
          <p:nvPr/>
        </p:nvGrpSpPr>
        <p:grpSpPr>
          <a:xfrm>
            <a:off x="882642" y="2379388"/>
            <a:ext cx="1900107" cy="335960"/>
            <a:chOff x="0" y="0"/>
            <a:chExt cx="2533476" cy="447946"/>
          </a:xfrm>
        </p:grpSpPr>
        <p:sp>
          <p:nvSpPr>
            <p:cNvPr id="95" name="Google Shape;95;p5"/>
            <p:cNvSpPr/>
            <p:nvPr/>
          </p:nvSpPr>
          <p:spPr>
            <a:xfrm>
              <a:off x="0" y="0"/>
              <a:ext cx="1543332" cy="447946"/>
            </a:xfrm>
            <a:custGeom>
              <a:rect b="b" l="l" r="r" t="t"/>
              <a:pathLst>
                <a:path extrusionOk="0" h="447946" w="1543332">
                  <a:moveTo>
                    <a:pt x="0" y="0"/>
                  </a:moveTo>
                  <a:lnTo>
                    <a:pt x="1543332" y="0"/>
                  </a:lnTo>
                  <a:lnTo>
                    <a:pt x="1543332" y="447946"/>
                  </a:lnTo>
                  <a:lnTo>
                    <a:pt x="0" y="4479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6" name="Google Shape;96;p5"/>
            <p:cNvSpPr/>
            <p:nvPr/>
          </p:nvSpPr>
          <p:spPr>
            <a:xfrm>
              <a:off x="990144" y="0"/>
              <a:ext cx="1543332" cy="447946"/>
            </a:xfrm>
            <a:custGeom>
              <a:rect b="b" l="l" r="r" t="t"/>
              <a:pathLst>
                <a:path extrusionOk="0" h="447946" w="1543332">
                  <a:moveTo>
                    <a:pt x="0" y="0"/>
                  </a:moveTo>
                  <a:lnTo>
                    <a:pt x="1543332" y="0"/>
                  </a:lnTo>
                  <a:lnTo>
                    <a:pt x="1543332" y="447946"/>
                  </a:lnTo>
                  <a:lnTo>
                    <a:pt x="0" y="4479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97" name="Google Shape;97;p5"/>
          <p:cNvGrpSpPr/>
          <p:nvPr/>
        </p:nvGrpSpPr>
        <p:grpSpPr>
          <a:xfrm>
            <a:off x="577530" y="10131887"/>
            <a:ext cx="6639989" cy="335960"/>
            <a:chOff x="0" y="0"/>
            <a:chExt cx="8853319" cy="447946"/>
          </a:xfrm>
        </p:grpSpPr>
        <p:sp>
          <p:nvSpPr>
            <p:cNvPr id="98" name="Google Shape;98;p5"/>
            <p:cNvSpPr/>
            <p:nvPr/>
          </p:nvSpPr>
          <p:spPr>
            <a:xfrm>
              <a:off x="0" y="0"/>
              <a:ext cx="4370206" cy="447946"/>
            </a:xfrm>
            <a:custGeom>
              <a:rect b="b" l="l" r="r" t="t"/>
              <a:pathLst>
                <a:path extrusionOk="0" h="447946" w="4370206">
                  <a:moveTo>
                    <a:pt x="0" y="0"/>
                  </a:moveTo>
                  <a:lnTo>
                    <a:pt x="4370206" y="0"/>
                  </a:lnTo>
                  <a:lnTo>
                    <a:pt x="4370206" y="447946"/>
                  </a:lnTo>
                  <a:lnTo>
                    <a:pt x="0" y="4479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5"/>
            <p:cNvSpPr/>
            <p:nvPr/>
          </p:nvSpPr>
          <p:spPr>
            <a:xfrm>
              <a:off x="4332387" y="0"/>
              <a:ext cx="4370206" cy="447946"/>
            </a:xfrm>
            <a:custGeom>
              <a:rect b="b" l="l" r="r" t="t"/>
              <a:pathLst>
                <a:path extrusionOk="0" h="447946" w="4370206">
                  <a:moveTo>
                    <a:pt x="0" y="0"/>
                  </a:moveTo>
                  <a:lnTo>
                    <a:pt x="4370205" y="0"/>
                  </a:lnTo>
                  <a:lnTo>
                    <a:pt x="4370205" y="447946"/>
                  </a:lnTo>
                  <a:lnTo>
                    <a:pt x="0" y="4479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0" name="Google Shape;100;p5"/>
            <p:cNvSpPr/>
            <p:nvPr/>
          </p:nvSpPr>
          <p:spPr>
            <a:xfrm>
              <a:off x="7885382" y="0"/>
              <a:ext cx="967937" cy="447946"/>
            </a:xfrm>
            <a:custGeom>
              <a:rect b="b" l="l" r="r" t="t"/>
              <a:pathLst>
                <a:path extrusionOk="0" h="447946" w="967937">
                  <a:moveTo>
                    <a:pt x="0" y="0"/>
                  </a:moveTo>
                  <a:lnTo>
                    <a:pt x="967937" y="0"/>
                  </a:lnTo>
                  <a:lnTo>
                    <a:pt x="967937" y="447946"/>
                  </a:lnTo>
                  <a:lnTo>
                    <a:pt x="0" y="447946"/>
                  </a:lnTo>
                  <a:lnTo>
                    <a:pt x="0" y="0"/>
                  </a:lnTo>
                  <a:close/>
                </a:path>
              </a:pathLst>
            </a:cu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5"/>
          <p:cNvSpPr txBox="1"/>
          <p:nvPr/>
        </p:nvSpPr>
        <p:spPr>
          <a:xfrm>
            <a:off x="706525" y="2829650"/>
            <a:ext cx="2287200" cy="6507300"/>
          </a:xfrm>
          <a:prstGeom prst="rect">
            <a:avLst/>
          </a:prstGeom>
          <a:noFill/>
          <a:ln>
            <a:noFill/>
          </a:ln>
        </p:spPr>
        <p:txBody>
          <a:bodyPr anchorCtr="0" anchor="t" bIns="0" lIns="0" spcFirstLastPara="1" rIns="0" wrap="square" tIns="0">
            <a:spAutoFit/>
          </a:bodyPr>
          <a:lstStyle/>
          <a:p>
            <a:pPr indent="0" lvl="0" marL="0" marR="0" rtl="0" algn="ctr">
              <a:lnSpc>
                <a:spcPct val="93277"/>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0" algn="ctr">
              <a:lnSpc>
                <a:spcPct val="139916"/>
              </a:lnSpc>
              <a:spcBef>
                <a:spcPts val="0"/>
              </a:spcBef>
              <a:spcAft>
                <a:spcPts val="0"/>
              </a:spcAft>
              <a:buClr>
                <a:srgbClr val="000000"/>
              </a:buClr>
              <a:buSzPts val="2000"/>
              <a:buFont typeface="Arial"/>
              <a:buNone/>
            </a:pPr>
            <a:r>
              <a:rPr b="0" i="0" lang="en-US" sz="2000" u="none" cap="none" strike="noStrike">
                <a:solidFill>
                  <a:srgbClr val="000000"/>
                </a:solidFill>
                <a:latin typeface="Times New Roman"/>
                <a:ea typeface="Times New Roman"/>
                <a:cs typeface="Times New Roman"/>
                <a:sym typeface="Times New Roman"/>
              </a:rPr>
              <a:t>TEACHER MESSAGE</a:t>
            </a:r>
            <a:endParaRPr b="0" i="0" sz="2000" u="none" cap="none" strike="noStrike">
              <a:solidFill>
                <a:srgbClr val="000000"/>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rPr b="0" i="0" lang="en-US" sz="1200" u="none" cap="none" strike="noStrike">
                <a:solidFill>
                  <a:srgbClr val="000000"/>
                </a:solidFill>
                <a:latin typeface="Times New Roman"/>
                <a:ea typeface="Times New Roman"/>
                <a:cs typeface="Times New Roman"/>
                <a:sym typeface="Times New Roman"/>
              </a:rPr>
              <a:t>What an incredible term it has been! I have loved watching the students in 4E grow this term - some have picked up new skills, some have found their confidence to speak up more, and others have surprised themselves by sticking with something tough instead of giving up. It has been wonderful to watch.</a:t>
            </a:r>
            <a:endParaRPr b="0" i="0" sz="1200" u="none" cap="none" strike="noStrike">
              <a:solidFill>
                <a:srgbClr val="000000"/>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rPr b="0" i="0" lang="en-US" sz="1200" u="none" cap="none" strike="noStrike">
                <a:solidFill>
                  <a:srgbClr val="000000"/>
                </a:solidFill>
                <a:latin typeface="Times New Roman"/>
                <a:ea typeface="Times New Roman"/>
                <a:cs typeface="Times New Roman"/>
                <a:sym typeface="Times New Roman"/>
              </a:rPr>
              <a:t>I am so proud of this class. Every single student has shown up, tried hard, and pushed through challenges in their own way this term. Progress doesn't look the same for everyone, and that's okay - every bit of growth, no matter how small it might seem, is something to celebrate.</a:t>
            </a:r>
            <a:endParaRPr b="0" i="0" sz="1200" u="none" cap="none" strike="noStrike">
              <a:solidFill>
                <a:srgbClr val="000000"/>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rPr b="0" i="0" lang="en-US" sz="1200" u="none" cap="none" strike="noStrike">
                <a:solidFill>
                  <a:srgbClr val="000000"/>
                </a:solidFill>
                <a:latin typeface="Times New Roman"/>
                <a:ea typeface="Times New Roman"/>
                <a:cs typeface="Times New Roman"/>
                <a:sym typeface="Times New Roman"/>
              </a:rPr>
              <a:t>A big thank you to our families for everything you do at home. It really does make a difference, and I can see it in how the students approach their learning each day.</a:t>
            </a:r>
            <a:endParaRPr b="0" i="0" sz="1200" u="none" cap="none" strike="noStrike">
              <a:solidFill>
                <a:srgbClr val="000000"/>
              </a:solidFill>
              <a:latin typeface="Times New Roman"/>
              <a:ea typeface="Times New Roman"/>
              <a:cs typeface="Times New Roman"/>
              <a:sym typeface="Times New Roman"/>
            </a:endParaRPr>
          </a:p>
          <a:p>
            <a:pPr indent="0" lvl="0" marL="0" marR="0" rtl="0" algn="ctr">
              <a:lnSpc>
                <a:spcPct val="139916"/>
              </a:lnSpc>
              <a:spcBef>
                <a:spcPts val="1200"/>
              </a:spcBef>
              <a:spcAft>
                <a:spcPts val="0"/>
              </a:spcAft>
              <a:buClr>
                <a:srgbClr val="000000"/>
              </a:buClr>
              <a:buSzPts val="1200"/>
              <a:buFont typeface="Arial"/>
              <a:buNone/>
            </a:pPr>
            <a:r>
              <a:t/>
            </a:r>
            <a:endParaRPr b="0" i="0" sz="1200" u="none" cap="none" strike="noStrike">
              <a:solidFill>
                <a:srgbClr val="000000"/>
              </a:solidFill>
              <a:latin typeface="Times New Roman"/>
              <a:ea typeface="Times New Roman"/>
              <a:cs typeface="Times New Roman"/>
              <a:sym typeface="Times New Roman"/>
            </a:endParaRPr>
          </a:p>
        </p:txBody>
      </p:sp>
      <p:sp>
        <p:nvSpPr>
          <p:cNvPr id="102" name="Google Shape;102;p5"/>
          <p:cNvSpPr txBox="1"/>
          <p:nvPr/>
        </p:nvSpPr>
        <p:spPr>
          <a:xfrm>
            <a:off x="4101100" y="8102700"/>
            <a:ext cx="2091900" cy="20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Calibri"/>
                <a:ea typeface="Calibri"/>
                <a:cs typeface="Calibri"/>
                <a:sym typeface="Calibri"/>
              </a:rPr>
              <a:t>Working out in the heavy-work roo</a:t>
            </a:r>
            <a:r>
              <a:rPr b="0" i="0" lang="en-US" sz="800" u="none" cap="none" strike="noStrike">
                <a:solidFill>
                  <a:schemeClr val="dk1"/>
                </a:solidFill>
                <a:latin typeface="Calibri"/>
                <a:ea typeface="Calibri"/>
                <a:cs typeface="Calibri"/>
                <a:sym typeface="Calibri"/>
              </a:rPr>
              <a:t>m</a:t>
            </a:r>
            <a:r>
              <a:rPr b="0" i="0" lang="en-US" sz="800" u="none" cap="none" strike="noStrike">
                <a:solidFill>
                  <a:schemeClr val="dk1"/>
                </a:solidFill>
                <a:latin typeface="Calibri"/>
                <a:ea typeface="Calibri"/>
                <a:cs typeface="Calibri"/>
                <a:sym typeface="Calibri"/>
              </a:rPr>
              <a:t> </a:t>
            </a:r>
            <a:endParaRPr b="0" i="0" sz="800" u="none" cap="none" strike="noStrike">
              <a:solidFill>
                <a:schemeClr val="dk1"/>
              </a:solidFill>
              <a:latin typeface="Calibri"/>
              <a:ea typeface="Calibri"/>
              <a:cs typeface="Calibri"/>
              <a:sym typeface="Calibri"/>
            </a:endParaRPr>
          </a:p>
        </p:txBody>
      </p:sp>
      <p:pic>
        <p:nvPicPr>
          <p:cNvPr id="103" name="Google Shape;103;p5"/>
          <p:cNvPicPr preferRelativeResize="0"/>
          <p:nvPr/>
        </p:nvPicPr>
        <p:blipFill rotWithShape="1">
          <a:blip r:embed="rId4">
            <a:alphaModFix/>
          </a:blip>
          <a:srcRect b="0" l="0" r="0" t="0"/>
          <a:stretch/>
        </p:blipFill>
        <p:spPr>
          <a:xfrm>
            <a:off x="3264274" y="6870200"/>
            <a:ext cx="1266525" cy="1203412"/>
          </a:xfrm>
          <a:prstGeom prst="rect">
            <a:avLst/>
          </a:prstGeom>
          <a:noFill/>
          <a:ln>
            <a:noFill/>
          </a:ln>
        </p:spPr>
      </p:pic>
      <p:pic>
        <p:nvPicPr>
          <p:cNvPr id="104" name="Google Shape;104;p5"/>
          <p:cNvPicPr preferRelativeResize="0"/>
          <p:nvPr/>
        </p:nvPicPr>
        <p:blipFill rotWithShape="1">
          <a:blip r:embed="rId5">
            <a:alphaModFix/>
          </a:blip>
          <a:srcRect b="0" l="0" r="0" t="0"/>
          <a:stretch/>
        </p:blipFill>
        <p:spPr>
          <a:xfrm>
            <a:off x="4478577" y="6521911"/>
            <a:ext cx="995246" cy="1162438"/>
          </a:xfrm>
          <a:prstGeom prst="rect">
            <a:avLst/>
          </a:prstGeom>
          <a:noFill/>
          <a:ln>
            <a:noFill/>
          </a:ln>
        </p:spPr>
      </p:pic>
      <p:pic>
        <p:nvPicPr>
          <p:cNvPr id="105" name="Google Shape;105;p5"/>
          <p:cNvPicPr preferRelativeResize="0"/>
          <p:nvPr/>
        </p:nvPicPr>
        <p:blipFill rotWithShape="1">
          <a:blip r:embed="rId6">
            <a:alphaModFix/>
          </a:blip>
          <a:srcRect b="0" l="0" r="0" t="0"/>
          <a:stretch/>
        </p:blipFill>
        <p:spPr>
          <a:xfrm>
            <a:off x="5574051" y="6841105"/>
            <a:ext cx="1067723" cy="1261600"/>
          </a:xfrm>
          <a:prstGeom prst="rect">
            <a:avLst/>
          </a:prstGeom>
          <a:noFill/>
          <a:ln>
            <a:noFill/>
          </a:ln>
        </p:spPr>
      </p:pic>
      <p:pic>
        <p:nvPicPr>
          <p:cNvPr id="106" name="Google Shape;106;p5"/>
          <p:cNvPicPr preferRelativeResize="0"/>
          <p:nvPr/>
        </p:nvPicPr>
        <p:blipFill rotWithShape="1">
          <a:blip r:embed="rId7">
            <a:alphaModFix/>
          </a:blip>
          <a:srcRect b="0" l="0" r="0" t="0"/>
          <a:stretch/>
        </p:blipFill>
        <p:spPr>
          <a:xfrm>
            <a:off x="4074375" y="8485906"/>
            <a:ext cx="995250" cy="1011045"/>
          </a:xfrm>
          <a:prstGeom prst="rect">
            <a:avLst/>
          </a:prstGeom>
          <a:noFill/>
          <a:ln>
            <a:noFill/>
          </a:ln>
        </p:spPr>
      </p:pic>
      <p:sp>
        <p:nvSpPr>
          <p:cNvPr id="107" name="Google Shape;107;p5"/>
          <p:cNvSpPr txBox="1"/>
          <p:nvPr/>
        </p:nvSpPr>
        <p:spPr>
          <a:xfrm>
            <a:off x="3960713" y="9496950"/>
            <a:ext cx="1638300" cy="12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Calibri"/>
                <a:ea typeface="Calibri"/>
                <a:cs typeface="Calibri"/>
                <a:sym typeface="Calibri"/>
              </a:rPr>
              <a:t>Playing games with friends</a:t>
            </a:r>
            <a:endParaRPr b="0" i="0" sz="800" u="none" cap="none" strike="noStrike">
              <a:solidFill>
                <a:schemeClr val="dk1"/>
              </a:solidFill>
              <a:latin typeface="Calibri"/>
              <a:ea typeface="Calibri"/>
              <a:cs typeface="Calibri"/>
              <a:sym typeface="Calibri"/>
            </a:endParaRPr>
          </a:p>
        </p:txBody>
      </p:sp>
      <p:pic>
        <p:nvPicPr>
          <p:cNvPr id="108" name="Google Shape;108;p5"/>
          <p:cNvPicPr preferRelativeResize="0"/>
          <p:nvPr/>
        </p:nvPicPr>
        <p:blipFill rotWithShape="1">
          <a:blip r:embed="rId8">
            <a:alphaModFix/>
          </a:blip>
          <a:srcRect b="0" l="0" r="0" t="0"/>
          <a:stretch/>
        </p:blipFill>
        <p:spPr>
          <a:xfrm>
            <a:off x="5637224" y="8478625"/>
            <a:ext cx="1181372" cy="1025600"/>
          </a:xfrm>
          <a:prstGeom prst="rect">
            <a:avLst/>
          </a:prstGeom>
          <a:noFill/>
          <a:ln>
            <a:noFill/>
          </a:ln>
        </p:spPr>
      </p:pic>
      <p:sp>
        <p:nvSpPr>
          <p:cNvPr id="109" name="Google Shape;109;p5"/>
          <p:cNvSpPr txBox="1"/>
          <p:nvPr/>
        </p:nvSpPr>
        <p:spPr>
          <a:xfrm>
            <a:off x="5599025" y="9473100"/>
            <a:ext cx="1344300" cy="170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Calibri"/>
                <a:ea typeface="Calibri"/>
                <a:cs typeface="Calibri"/>
                <a:sym typeface="Calibri"/>
              </a:rPr>
              <a:t>Working hard on com</a:t>
            </a:r>
            <a:r>
              <a:rPr b="0" i="0" lang="en-US" sz="800" u="none" cap="none" strike="noStrike">
                <a:solidFill>
                  <a:schemeClr val="dk1"/>
                </a:solidFill>
                <a:latin typeface="Calibri"/>
                <a:ea typeface="Calibri"/>
                <a:cs typeface="Calibri"/>
                <a:sym typeface="Calibri"/>
              </a:rPr>
              <a:t>p</a:t>
            </a:r>
            <a:r>
              <a:rPr b="0" i="0" lang="en-US" sz="800" u="none" cap="none" strike="noStrike">
                <a:solidFill>
                  <a:schemeClr val="dk1"/>
                </a:solidFill>
                <a:latin typeface="Calibri"/>
                <a:ea typeface="Calibri"/>
                <a:cs typeface="Calibri"/>
                <a:sym typeface="Calibri"/>
              </a:rPr>
              <a:t>leting English tasks" </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