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78" r:id="rId6"/>
    <p:sldId id="258" r:id="rId7"/>
    <p:sldId id="259" r:id="rId8"/>
    <p:sldId id="283" r:id="rId9"/>
    <p:sldId id="282" r:id="rId10"/>
    <p:sldId id="272" r:id="rId11"/>
    <p:sldId id="284" r:id="rId12"/>
    <p:sldId id="277" r:id="rId13"/>
    <p:sldId id="273" r:id="rId14"/>
    <p:sldId id="285" r:id="rId15"/>
    <p:sldId id="274" r:id="rId16"/>
    <p:sldId id="286" r:id="rId17"/>
    <p:sldId id="280" r:id="rId18"/>
    <p:sldId id="281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8F"/>
    <a:srgbClr val="890020"/>
    <a:srgbClr val="7F001D"/>
    <a:srgbClr val="A805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70" autoAdjust="0"/>
    <p:restoredTop sz="94660"/>
  </p:normalViewPr>
  <p:slideViewPr>
    <p:cSldViewPr snapToGrid="0">
      <p:cViewPr varScale="1">
        <p:scale>
          <a:sx n="67" d="100"/>
          <a:sy n="67" d="100"/>
        </p:scale>
        <p:origin x="5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25/06/2025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589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25/06/2025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1636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25/06/2025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8643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25/06/2025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094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25/06/2025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3608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25/06/2025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041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25/06/2025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723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25/06/2025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3242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25/06/2025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7371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25/06/2025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5975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25/06/2025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6947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D7F68-389C-4841-9A4D-C62C426EC611}" type="datetimeFigureOut">
              <a:rPr lang="en-AU" smtClean="0"/>
              <a:t>25/06/2025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333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12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png"/><Relationship Id="rId5" Type="http://schemas.openxmlformats.org/officeDocument/2006/relationships/image" Target="../media/image13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hyperlink" Target="mailto:Melissa.mandarino@education.vic.gov.a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A4A1862F-A6F9-4D1B-A7C0-650B15FF23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4"/>
          <a:stretch/>
        </p:blipFill>
        <p:spPr>
          <a:xfrm>
            <a:off x="0" y="-533400"/>
            <a:ext cx="12192000" cy="73648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752845-A238-4AD1-BF62-472A8AD6FB5D}"/>
              </a:ext>
            </a:extLst>
          </p:cNvPr>
          <p:cNvSpPr/>
          <p:nvPr/>
        </p:nvSpPr>
        <p:spPr>
          <a:xfrm>
            <a:off x="0" y="5004591"/>
            <a:ext cx="12192000" cy="18619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19D5BE-08E1-42F3-ACBE-F5889AC2B183}"/>
              </a:ext>
            </a:extLst>
          </p:cNvPr>
          <p:cNvSpPr txBox="1"/>
          <p:nvPr/>
        </p:nvSpPr>
        <p:spPr>
          <a:xfrm>
            <a:off x="2492828" y="5135336"/>
            <a:ext cx="8124880" cy="16004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VCE – HEALTH AND HUMAN DEVELOPMENT </a:t>
            </a:r>
          </a:p>
          <a:p>
            <a:pPr algn="ctr"/>
            <a:r>
              <a:rPr lang="en-US" dirty="0">
                <a:latin typeface="Europa-Bold" panose="02000000000000000000" pitchFamily="50" charset="0"/>
                <a:cs typeface="Adobe Devanagari" panose="02040503050201020203" pitchFamily="18" charset="0"/>
              </a:rPr>
              <a:t>(2025-2029 Study Design)</a:t>
            </a:r>
            <a:endParaRPr lang="en-US" sz="4000" dirty="0"/>
          </a:p>
        </p:txBody>
      </p:sp>
      <p:pic>
        <p:nvPicPr>
          <p:cNvPr id="14" name="Picture 13" descr="A picture containing graphics, text, graphic design, clipart&#10;&#10;Description automatically generated">
            <a:extLst>
              <a:ext uri="{FF2B5EF4-FFF2-40B4-BE49-F238E27FC236}">
                <a16:creationId xmlns:a16="http://schemas.microsoft.com/office/drawing/2014/main" id="{29A4004E-A403-35B4-B08F-B4893DA790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038" y="5004590"/>
            <a:ext cx="2634866" cy="1861930"/>
          </a:xfrm>
          <a:prstGeom prst="rect">
            <a:avLst/>
          </a:prstGeom>
        </p:spPr>
      </p:pic>
      <p:pic>
        <p:nvPicPr>
          <p:cNvPr id="2" name="Audio Recording 18 Jun 2024 at 1:09:35 pm">
            <a:hlinkClick r:id="" action="ppaction://media"/>
            <a:extLst>
              <a:ext uri="{FF2B5EF4-FFF2-40B4-BE49-F238E27FC236}">
                <a16:creationId xmlns:a16="http://schemas.microsoft.com/office/drawing/2014/main" id="{07168321-1E20-B05B-262C-FDBE37E2E9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61344" y="-51816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7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11293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Focus of Health and Human Development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1C5BDDD8-AEEF-C374-F7A6-9063C64AD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3693" y="1728863"/>
            <a:ext cx="828501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400" dirty="0"/>
              <a:t>Focus of HHD: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EXPANDS HEALTH LITERACY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IMPROVE YOUR OWN HEALTH &amp; WELLBEING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IMPROVE THE HEALTH &amp; WELLBEING OF OTHERS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EVALUATE AND INTERPRET INFORMATION</a:t>
            </a:r>
          </a:p>
        </p:txBody>
      </p:sp>
      <p:pic>
        <p:nvPicPr>
          <p:cNvPr id="6" name="Audio Recording 18 Jun 2024 at 1:13:29 pm">
            <a:hlinkClick r:id="" action="ppaction://media"/>
            <a:extLst>
              <a:ext uri="{FF2B5EF4-FFF2-40B4-BE49-F238E27FC236}">
                <a16:creationId xmlns:a16="http://schemas.microsoft.com/office/drawing/2014/main" id="{95F76B68-9A22-E8DF-F26C-8BB41C4B8F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81348" y="7620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2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9278CE-B6D0-4C81-9DB3-F384DB9FC68C}"/>
              </a:ext>
            </a:extLst>
          </p:cNvPr>
          <p:cNvSpPr/>
          <p:nvPr/>
        </p:nvSpPr>
        <p:spPr>
          <a:xfrm>
            <a:off x="-2177" y="0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E295F3-FACC-E09B-A16F-0FAA677134EA}"/>
              </a:ext>
            </a:extLst>
          </p:cNvPr>
          <p:cNvSpPr/>
          <p:nvPr/>
        </p:nvSpPr>
        <p:spPr>
          <a:xfrm>
            <a:off x="545432" y="323525"/>
            <a:ext cx="3584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INTRO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6" name="Picture 5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350E710F-2F09-5C57-88B9-6A8253C33C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2177" y="1126384"/>
            <a:ext cx="12194177" cy="573161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3000"/>
                </a:schemeClr>
              </a:gs>
              <a:gs pos="97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Text Placeholder 5"/>
          <p:cNvSpPr txBox="1">
            <a:spLocks/>
          </p:cNvSpPr>
          <p:nvPr/>
        </p:nvSpPr>
        <p:spPr>
          <a:xfrm>
            <a:off x="1255594" y="2680370"/>
            <a:ext cx="9342634" cy="16399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ts val="1200"/>
              </a:spcAft>
            </a:pPr>
            <a:r>
              <a:rPr lang="en-US" sz="3200" dirty="0">
                <a:solidFill>
                  <a:schemeClr val="bg1"/>
                </a:solidFill>
              </a:rPr>
              <a:t>UNIT 1: Understanding health and wellbeing</a:t>
            </a:r>
          </a:p>
          <a:p>
            <a:pPr lvl="1">
              <a:spcAft>
                <a:spcPts val="1200"/>
              </a:spcAft>
            </a:pPr>
            <a:r>
              <a:rPr lang="en-US" sz="3200" dirty="0">
                <a:solidFill>
                  <a:schemeClr val="bg1"/>
                </a:solidFill>
              </a:rPr>
              <a:t>UNIT 2: Managing health and development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Text Placeholder 70"/>
          <p:cNvSpPr txBox="1">
            <a:spLocks/>
          </p:cNvSpPr>
          <p:nvPr/>
        </p:nvSpPr>
        <p:spPr>
          <a:xfrm>
            <a:off x="1255594" y="1757040"/>
            <a:ext cx="5875734" cy="9233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solidFill>
                  <a:schemeClr val="bg1"/>
                </a:solidFill>
              </a:rPr>
              <a:t> UNIT 1 &amp; 2</a:t>
            </a:r>
          </a:p>
        </p:txBody>
      </p:sp>
      <p:pic>
        <p:nvPicPr>
          <p:cNvPr id="3" name="Audio Recording 18 Jun 2024 at 1:14:24 pm">
            <a:hlinkClick r:id="" action="ppaction://media"/>
            <a:extLst>
              <a:ext uri="{FF2B5EF4-FFF2-40B4-BE49-F238E27FC236}">
                <a16:creationId xmlns:a16="http://schemas.microsoft.com/office/drawing/2014/main" id="{E87B9511-7153-6DFF-87D6-478E902EFF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51616" y="1715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5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08799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1 - </a:t>
            </a:r>
            <a:r>
              <a:rPr lang="en-US" sz="4000" dirty="0">
                <a:solidFill>
                  <a:schemeClr val="bg1"/>
                </a:solidFill>
              </a:rPr>
              <a:t>Understanding health and wellbeing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131C02BD-AD25-83E9-4AA1-558D03C98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Content Placeholder 15"/>
          <p:cNvSpPr txBox="1">
            <a:spLocks/>
          </p:cNvSpPr>
          <p:nvPr/>
        </p:nvSpPr>
        <p:spPr>
          <a:xfrm>
            <a:off x="5995593" y="1958545"/>
            <a:ext cx="5928071" cy="36017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1</a:t>
            </a:r>
          </a:p>
          <a:p>
            <a:pPr lvl="1"/>
            <a:r>
              <a:rPr lang="en-US" dirty="0"/>
              <a:t>Concepts of Health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Dimensions of health and wellbeing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Health status of Australia’s youth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Indigenous health and wellbeing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Factors influencing health outcomes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Text Placeholder 41"/>
          <p:cNvSpPr txBox="1">
            <a:spLocks/>
          </p:cNvSpPr>
          <p:nvPr/>
        </p:nvSpPr>
        <p:spPr>
          <a:xfrm>
            <a:off x="119685" y="1958545"/>
            <a:ext cx="6129338" cy="3934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5" name="Text Placeholder 20"/>
          <p:cNvSpPr txBox="1">
            <a:spLocks/>
          </p:cNvSpPr>
          <p:nvPr/>
        </p:nvSpPr>
        <p:spPr>
          <a:xfrm>
            <a:off x="58531" y="2155629"/>
            <a:ext cx="6096000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Text Placeholder 29"/>
          <p:cNvSpPr txBox="1">
            <a:spLocks/>
          </p:cNvSpPr>
          <p:nvPr/>
        </p:nvSpPr>
        <p:spPr>
          <a:xfrm>
            <a:off x="6094443" y="1569129"/>
            <a:ext cx="6097555" cy="51576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7" name="Text Placeholder 21"/>
          <p:cNvSpPr txBox="1">
            <a:spLocks/>
          </p:cNvSpPr>
          <p:nvPr/>
        </p:nvSpPr>
        <p:spPr>
          <a:xfrm>
            <a:off x="6395979" y="2147047"/>
            <a:ext cx="6097556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9" name="Text Placeholder 6"/>
          <p:cNvSpPr txBox="1">
            <a:spLocks/>
          </p:cNvSpPr>
          <p:nvPr/>
        </p:nvSpPr>
        <p:spPr>
          <a:xfrm>
            <a:off x="7787813" y="4524004"/>
            <a:ext cx="6129338" cy="2036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028" name="Picture 4" descr="Knowledge sharing for health and wellbeing at the 5th annual Aboriginal  health conference">
            <a:extLst>
              <a:ext uri="{FF2B5EF4-FFF2-40B4-BE49-F238E27FC236}">
                <a16:creationId xmlns:a16="http://schemas.microsoft.com/office/drawing/2014/main" id="{E2CA5CF2-370A-4520-824F-826D1AC2C2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4" r="18965"/>
          <a:stretch/>
        </p:blipFill>
        <p:spPr bwMode="auto">
          <a:xfrm>
            <a:off x="10289" y="1132669"/>
            <a:ext cx="5767082" cy="5752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Recording 18 Jun 2024 at 1:15:02 pm">
            <a:hlinkClick r:id="" action="ppaction://media"/>
            <a:extLst>
              <a:ext uri="{FF2B5EF4-FFF2-40B4-BE49-F238E27FC236}">
                <a16:creationId xmlns:a16="http://schemas.microsoft.com/office/drawing/2014/main" id="{BBB649ED-6F29-7A22-D23E-30419BCBB8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84843" y="8836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48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08799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1 - </a:t>
            </a:r>
            <a:r>
              <a:rPr lang="en-US" sz="4000" dirty="0">
                <a:solidFill>
                  <a:schemeClr val="bg1"/>
                </a:solidFill>
              </a:rPr>
              <a:t>Understanding health and wellbeing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131C02BD-AD25-83E9-4AA1-558D03C98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14" name="Text Placeholder 41"/>
          <p:cNvSpPr txBox="1">
            <a:spLocks/>
          </p:cNvSpPr>
          <p:nvPr/>
        </p:nvSpPr>
        <p:spPr>
          <a:xfrm>
            <a:off x="119685" y="1958545"/>
            <a:ext cx="6129338" cy="3934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Text Placeholder 29"/>
          <p:cNvSpPr txBox="1">
            <a:spLocks/>
          </p:cNvSpPr>
          <p:nvPr/>
        </p:nvSpPr>
        <p:spPr>
          <a:xfrm>
            <a:off x="6094443" y="1569129"/>
            <a:ext cx="6097555" cy="51576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7" name="Text Placeholder 21"/>
          <p:cNvSpPr txBox="1">
            <a:spLocks/>
          </p:cNvSpPr>
          <p:nvPr/>
        </p:nvSpPr>
        <p:spPr>
          <a:xfrm>
            <a:off x="6395979" y="2147047"/>
            <a:ext cx="6097556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9" name="Text Placeholder 6"/>
          <p:cNvSpPr txBox="1">
            <a:spLocks/>
          </p:cNvSpPr>
          <p:nvPr/>
        </p:nvSpPr>
        <p:spPr>
          <a:xfrm>
            <a:off x="7894691" y="4524004"/>
            <a:ext cx="6129338" cy="2036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0" name="Content Placeholder 12"/>
          <p:cNvSpPr txBox="1">
            <a:spLocks/>
          </p:cNvSpPr>
          <p:nvPr/>
        </p:nvSpPr>
        <p:spPr>
          <a:xfrm>
            <a:off x="6766338" y="2172635"/>
            <a:ext cx="5117217" cy="39722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2</a:t>
            </a:r>
          </a:p>
          <a:p>
            <a:pPr lvl="1"/>
            <a:r>
              <a:rPr lang="en-US" dirty="0"/>
              <a:t>Youth health and wellbeing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WRITTEN-REPORT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Students conduct independent research based on one area focus, that relates to a youth health problem or concern. 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21" name="Text Placeholder 13"/>
          <p:cNvSpPr txBox="1">
            <a:spLocks/>
          </p:cNvSpPr>
          <p:nvPr/>
        </p:nvSpPr>
        <p:spPr>
          <a:xfrm>
            <a:off x="7956882" y="2649167"/>
            <a:ext cx="5791200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2050" name="Picture 2" descr="Youth homelessness crisis in the spotlight - PBA">
            <a:extLst>
              <a:ext uri="{FF2B5EF4-FFF2-40B4-BE49-F238E27FC236}">
                <a16:creationId xmlns:a16="http://schemas.microsoft.com/office/drawing/2014/main" id="{A4237E55-C873-4AE9-B609-F08ECEA187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6" r="33125"/>
          <a:stretch/>
        </p:blipFill>
        <p:spPr bwMode="auto">
          <a:xfrm>
            <a:off x="23755" y="1131767"/>
            <a:ext cx="6595627" cy="581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Recording 18 Jun 2024 at 1:15:46 pm">
            <a:hlinkClick r:id="" action="ppaction://media"/>
            <a:extLst>
              <a:ext uri="{FF2B5EF4-FFF2-40B4-BE49-F238E27FC236}">
                <a16:creationId xmlns:a16="http://schemas.microsoft.com/office/drawing/2014/main" id="{3DF32C93-0A15-B2EA-24B5-C95753DABC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46696" y="5034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40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08799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1 - </a:t>
            </a:r>
            <a:r>
              <a:rPr lang="en-US" sz="4000" dirty="0">
                <a:solidFill>
                  <a:schemeClr val="bg1"/>
                </a:solidFill>
              </a:rPr>
              <a:t>Understanding health and wellbeing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131C02BD-AD25-83E9-4AA1-558D03C98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14" name="Text Placeholder 41"/>
          <p:cNvSpPr txBox="1">
            <a:spLocks/>
          </p:cNvSpPr>
          <p:nvPr/>
        </p:nvSpPr>
        <p:spPr>
          <a:xfrm>
            <a:off x="119685" y="1958545"/>
            <a:ext cx="6129338" cy="3934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Text Placeholder 29"/>
          <p:cNvSpPr txBox="1">
            <a:spLocks/>
          </p:cNvSpPr>
          <p:nvPr/>
        </p:nvSpPr>
        <p:spPr>
          <a:xfrm>
            <a:off x="6094443" y="1569129"/>
            <a:ext cx="6097555" cy="51576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7" name="Text Placeholder 21"/>
          <p:cNvSpPr txBox="1">
            <a:spLocks/>
          </p:cNvSpPr>
          <p:nvPr/>
        </p:nvSpPr>
        <p:spPr>
          <a:xfrm>
            <a:off x="6395979" y="2147047"/>
            <a:ext cx="6097556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9" name="Text Placeholder 6"/>
          <p:cNvSpPr txBox="1">
            <a:spLocks/>
          </p:cNvSpPr>
          <p:nvPr/>
        </p:nvSpPr>
        <p:spPr>
          <a:xfrm>
            <a:off x="7787813" y="4524004"/>
            <a:ext cx="6129338" cy="2036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1" name="Text Placeholder 13"/>
          <p:cNvSpPr txBox="1">
            <a:spLocks/>
          </p:cNvSpPr>
          <p:nvPr/>
        </p:nvSpPr>
        <p:spPr>
          <a:xfrm>
            <a:off x="7956882" y="2649167"/>
            <a:ext cx="5791200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Content Placeholder 39">
            <a:extLst>
              <a:ext uri="{FF2B5EF4-FFF2-40B4-BE49-F238E27FC236}">
                <a16:creationId xmlns:a16="http://schemas.microsoft.com/office/drawing/2014/main" id="{9D1A1C3D-4BC1-3389-A24C-1803C0EA4C8A}"/>
              </a:ext>
            </a:extLst>
          </p:cNvPr>
          <p:cNvSpPr txBox="1">
            <a:spLocks/>
          </p:cNvSpPr>
          <p:nvPr/>
        </p:nvSpPr>
        <p:spPr>
          <a:xfrm>
            <a:off x="4775967" y="1861932"/>
            <a:ext cx="6095610" cy="40655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3</a:t>
            </a:r>
          </a:p>
          <a:p>
            <a:pPr lvl="1"/>
            <a:r>
              <a:rPr lang="en-US" dirty="0"/>
              <a:t>Health and Nutrition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Macronutrients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Micronutrients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Nutritional imbalances 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Food selection models/tools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Health promotion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Food marketing tactics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Food trends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Factors influencing dietary behaviours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3074" name="Picture 2" descr="Sustainable Nutrition - What Does It Mean and How Do We Take Action?">
            <a:extLst>
              <a:ext uri="{FF2B5EF4-FFF2-40B4-BE49-F238E27FC236}">
                <a16:creationId xmlns:a16="http://schemas.microsoft.com/office/drawing/2014/main" id="{867CE728-AA8C-4321-808F-C1AFAEF4A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941286" y="2086451"/>
            <a:ext cx="5730028" cy="3813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 Recording 18 Jun 2024 at 1:16:21 pm">
            <a:hlinkClick r:id="" action="ppaction://media"/>
            <a:extLst>
              <a:ext uri="{FF2B5EF4-FFF2-40B4-BE49-F238E27FC236}">
                <a16:creationId xmlns:a16="http://schemas.microsoft.com/office/drawing/2014/main" id="{FBBD4688-00EA-A13E-1DB9-B40CE724EE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0190" y="12155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18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03904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2 - </a:t>
            </a:r>
            <a:r>
              <a:rPr lang="en-US" sz="4000" dirty="0">
                <a:solidFill>
                  <a:schemeClr val="bg1"/>
                </a:solidFill>
              </a:rPr>
              <a:t>Managing health and development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6ADF3932-5892-87FE-CF83-A6F08611FE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16" name="Text Placeholder 10"/>
          <p:cNvSpPr txBox="1">
            <a:spLocks/>
          </p:cNvSpPr>
          <p:nvPr/>
        </p:nvSpPr>
        <p:spPr>
          <a:xfrm>
            <a:off x="6096000" y="1684964"/>
            <a:ext cx="6096000" cy="5444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7" name="Text Placeholder 7"/>
          <p:cNvSpPr txBox="1">
            <a:spLocks/>
          </p:cNvSpPr>
          <p:nvPr/>
        </p:nvSpPr>
        <p:spPr>
          <a:xfrm>
            <a:off x="6180534" y="984058"/>
            <a:ext cx="6011466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8" name="Content Placeholder 19"/>
          <p:cNvSpPr txBox="1">
            <a:spLocks/>
          </p:cNvSpPr>
          <p:nvPr/>
        </p:nvSpPr>
        <p:spPr>
          <a:xfrm>
            <a:off x="6020827" y="1774372"/>
            <a:ext cx="6246345" cy="34388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1</a:t>
            </a:r>
          </a:p>
          <a:p>
            <a:pPr lvl="1"/>
            <a:r>
              <a:rPr lang="en-US" dirty="0"/>
              <a:t>Developmental transitions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Developmental milestones across the human lifespan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Fertilisation and prenatal development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Factors influencing prenatal development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Development in infancy and childhood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Early life experiences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Parent responsibilities, programs and services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Healthy/unhealthy relationships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endParaRPr lang="en-US" sz="1800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19" name="Text Placeholder 6"/>
          <p:cNvSpPr txBox="1">
            <a:spLocks/>
          </p:cNvSpPr>
          <p:nvPr/>
        </p:nvSpPr>
        <p:spPr>
          <a:xfrm>
            <a:off x="5936185" y="2378007"/>
            <a:ext cx="6129338" cy="53111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1" name="Text Placeholder 13"/>
          <p:cNvSpPr txBox="1">
            <a:spLocks/>
          </p:cNvSpPr>
          <p:nvPr/>
        </p:nvSpPr>
        <p:spPr>
          <a:xfrm>
            <a:off x="6105237" y="1480667"/>
            <a:ext cx="5791200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F8CCBD-011F-4D91-BE1F-21CB05775A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66"/>
          <a:stretch/>
        </p:blipFill>
        <p:spPr>
          <a:xfrm>
            <a:off x="-15076" y="1112817"/>
            <a:ext cx="5589069" cy="5740666"/>
          </a:xfrm>
          <a:prstGeom prst="rect">
            <a:avLst/>
          </a:prstGeom>
        </p:spPr>
      </p:pic>
      <p:pic>
        <p:nvPicPr>
          <p:cNvPr id="6" name="Audio Recording 18 Jun 2024 at 1:17:02 pm">
            <a:hlinkClick r:id="" action="ppaction://media"/>
            <a:extLst>
              <a:ext uri="{FF2B5EF4-FFF2-40B4-BE49-F238E27FC236}">
                <a16:creationId xmlns:a16="http://schemas.microsoft.com/office/drawing/2014/main" id="{EA420FB2-A433-58C2-573E-75B2B2A058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70126" y="8422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71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52556" y="-30515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03904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2 - </a:t>
            </a:r>
            <a:r>
              <a:rPr lang="en-US" sz="4000" dirty="0">
                <a:solidFill>
                  <a:schemeClr val="bg1"/>
                </a:solidFill>
              </a:rPr>
              <a:t>Managing health and development</a:t>
            </a:r>
            <a:endParaRPr lang="en-US" sz="4400" dirty="0">
              <a:solidFill>
                <a:schemeClr val="bg1"/>
              </a:solidFill>
            </a:endParaRPr>
          </a:p>
          <a:p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6ADF3932-5892-87FE-CF83-A6F08611FE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16" name="Text Placeholder 10"/>
          <p:cNvSpPr txBox="1">
            <a:spLocks/>
          </p:cNvSpPr>
          <p:nvPr/>
        </p:nvSpPr>
        <p:spPr>
          <a:xfrm>
            <a:off x="6096000" y="1684964"/>
            <a:ext cx="6096000" cy="5444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7" name="Text Placeholder 7"/>
          <p:cNvSpPr txBox="1">
            <a:spLocks/>
          </p:cNvSpPr>
          <p:nvPr/>
        </p:nvSpPr>
        <p:spPr>
          <a:xfrm>
            <a:off x="6180534" y="984058"/>
            <a:ext cx="6011466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9" name="Text Placeholder 6"/>
          <p:cNvSpPr txBox="1">
            <a:spLocks/>
          </p:cNvSpPr>
          <p:nvPr/>
        </p:nvSpPr>
        <p:spPr>
          <a:xfrm>
            <a:off x="5936185" y="2378007"/>
            <a:ext cx="6129338" cy="53111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0" name="Content Placeholder 12"/>
          <p:cNvSpPr txBox="1">
            <a:spLocks/>
          </p:cNvSpPr>
          <p:nvPr/>
        </p:nvSpPr>
        <p:spPr>
          <a:xfrm>
            <a:off x="6028760" y="1550035"/>
            <a:ext cx="5689506" cy="4702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2</a:t>
            </a:r>
          </a:p>
          <a:p>
            <a:pPr lvl="1"/>
            <a:r>
              <a:rPr lang="en-US" dirty="0"/>
              <a:t>Youth Health Literacy</a:t>
            </a:r>
          </a:p>
          <a:p>
            <a:pPr lvl="1"/>
            <a:endParaRPr lang="en-US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342900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Medicare</a:t>
            </a:r>
          </a:p>
          <a:p>
            <a:pPr marL="342900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Pharmaceutical Benefits Scheme</a:t>
            </a:r>
          </a:p>
          <a:p>
            <a:pPr marL="342900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National Disability Insurance Scheme</a:t>
            </a:r>
          </a:p>
          <a:p>
            <a:pPr marL="342900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Private Health Insurance</a:t>
            </a:r>
          </a:p>
          <a:p>
            <a:pPr marL="342900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Factors influencing access to health services and information</a:t>
            </a:r>
          </a:p>
          <a:p>
            <a:pPr marL="342900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Privacy and </a:t>
            </a:r>
            <a:r>
              <a:rPr lang="en-AU" sz="1800" dirty="0">
                <a:solidFill>
                  <a:prstClr val="black"/>
                </a:solidFill>
              </a:rPr>
              <a:t>confidentiality</a:t>
            </a:r>
            <a:r>
              <a:rPr lang="en-US" sz="1800" dirty="0">
                <a:solidFill>
                  <a:prstClr val="black"/>
                </a:solidFill>
              </a:rPr>
              <a:t> of health information/data</a:t>
            </a:r>
          </a:p>
          <a:p>
            <a:pPr marL="342900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Emerging health procedures and technologies</a:t>
            </a:r>
          </a:p>
          <a:p>
            <a:pPr marL="342900" lvl="1" indent="-342900">
              <a:lnSpc>
                <a:spcPct val="100000"/>
              </a:lnSpc>
              <a:spcBef>
                <a:spcPts val="0"/>
              </a:spcBef>
            </a:pPr>
            <a:endParaRPr lang="en-US" sz="1800" dirty="0">
              <a:solidFill>
                <a:prstClr val="black"/>
              </a:solidFill>
            </a:endParaRP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21" name="Text Placeholder 13"/>
          <p:cNvSpPr txBox="1">
            <a:spLocks/>
          </p:cNvSpPr>
          <p:nvPr/>
        </p:nvSpPr>
        <p:spPr>
          <a:xfrm>
            <a:off x="6105237" y="1480667"/>
            <a:ext cx="5791200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4098" name="Picture 2" descr="Medicare: The Good, the Bad, the misconceptions and the rest - Fizzio For  Life">
            <a:extLst>
              <a:ext uri="{FF2B5EF4-FFF2-40B4-BE49-F238E27FC236}">
                <a16:creationId xmlns:a16="http://schemas.microsoft.com/office/drawing/2014/main" id="{AB4FAB39-A6FD-4C36-A054-C62CACDF9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4" r="18617"/>
          <a:stretch/>
        </p:blipFill>
        <p:spPr bwMode="auto">
          <a:xfrm>
            <a:off x="-6967" y="1114105"/>
            <a:ext cx="5783354" cy="577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Recording 18 Jun 2024 at 1:17:41 pm">
            <a:hlinkClick r:id="" action="ppaction://media"/>
            <a:extLst>
              <a:ext uri="{FF2B5EF4-FFF2-40B4-BE49-F238E27FC236}">
                <a16:creationId xmlns:a16="http://schemas.microsoft.com/office/drawing/2014/main" id="{1DC9DD22-42FD-BA5F-5C85-4B5015577B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5003" y="9796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46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83861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1 &amp; 2 Assessment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60325" y="1525471"/>
            <a:ext cx="811876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Unit 1: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1 – Structured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2 – Written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3 – Case Study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Unit 1 Exam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3200" b="1" dirty="0"/>
              <a:t>Unit 2: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1 – Structured Questions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2 – Extended Response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Unit 2 Exam</a:t>
            </a:r>
          </a:p>
        </p:txBody>
      </p:sp>
      <p:pic>
        <p:nvPicPr>
          <p:cNvPr id="6" name="Audio Recording 18 Jun 2024 at 1:18:27 pm">
            <a:hlinkClick r:id="" action="ppaction://media"/>
            <a:extLst>
              <a:ext uri="{FF2B5EF4-FFF2-40B4-BE49-F238E27FC236}">
                <a16:creationId xmlns:a16="http://schemas.microsoft.com/office/drawing/2014/main" id="{FE470D4E-135E-186E-3ACB-6734241A62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40169" y="7620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0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03811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3 - </a:t>
            </a:r>
            <a:r>
              <a:rPr lang="en-US" sz="4000" dirty="0">
                <a:solidFill>
                  <a:schemeClr val="bg1"/>
                </a:solidFill>
              </a:rPr>
              <a:t>Australia’s health in a </a:t>
            </a:r>
            <a:r>
              <a:rPr lang="en-US" sz="4000" dirty="0" err="1">
                <a:solidFill>
                  <a:schemeClr val="bg1"/>
                </a:solidFill>
              </a:rPr>
              <a:t>globalised</a:t>
            </a:r>
            <a:r>
              <a:rPr lang="en-US" sz="4000" dirty="0">
                <a:solidFill>
                  <a:schemeClr val="bg1"/>
                </a:solidFill>
              </a:rPr>
              <a:t> world</a:t>
            </a:r>
          </a:p>
          <a:p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A380280E-10F1-3183-0126-7A2A2293B5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Content Placeholder 15"/>
          <p:cNvSpPr txBox="1">
            <a:spLocks/>
          </p:cNvSpPr>
          <p:nvPr/>
        </p:nvSpPr>
        <p:spPr>
          <a:xfrm>
            <a:off x="5546699" y="2013191"/>
            <a:ext cx="5795471" cy="35187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1</a:t>
            </a:r>
          </a:p>
          <a:p>
            <a:pPr lvl="1"/>
            <a:r>
              <a:rPr lang="en-US" dirty="0"/>
              <a:t>Understanding health and wellbeing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Dimensions of health and wellbeing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Health as a resource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Factors influencing health outcomes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Health status of vulnerable population groups within Australia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14" name="Text Placeholder 41"/>
          <p:cNvSpPr txBox="1">
            <a:spLocks/>
          </p:cNvSpPr>
          <p:nvPr/>
        </p:nvSpPr>
        <p:spPr>
          <a:xfrm>
            <a:off x="147666" y="3724275"/>
            <a:ext cx="6096000" cy="3659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sp>
        <p:nvSpPr>
          <p:cNvPr id="15" name="Text Placeholder 20"/>
          <p:cNvSpPr txBox="1">
            <a:spLocks/>
          </p:cNvSpPr>
          <p:nvPr/>
        </p:nvSpPr>
        <p:spPr>
          <a:xfrm>
            <a:off x="147666" y="2354579"/>
            <a:ext cx="6096000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Text Placeholder 29"/>
          <p:cNvSpPr txBox="1">
            <a:spLocks/>
          </p:cNvSpPr>
          <p:nvPr/>
        </p:nvSpPr>
        <p:spPr>
          <a:xfrm>
            <a:off x="6094443" y="3875527"/>
            <a:ext cx="6097555" cy="39189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7" name="Text Placeholder 21"/>
          <p:cNvSpPr txBox="1">
            <a:spLocks/>
          </p:cNvSpPr>
          <p:nvPr/>
        </p:nvSpPr>
        <p:spPr>
          <a:xfrm>
            <a:off x="6094443" y="2480767"/>
            <a:ext cx="6097556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5122" name="Picture 2" descr="Mental Health Australia report - The Pharmacy Guild of Australia">
            <a:extLst>
              <a:ext uri="{FF2B5EF4-FFF2-40B4-BE49-F238E27FC236}">
                <a16:creationId xmlns:a16="http://schemas.microsoft.com/office/drawing/2014/main" id="{A3986164-0BDC-46F0-B588-ADB261578A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" r="46484"/>
          <a:stretch/>
        </p:blipFill>
        <p:spPr bwMode="auto">
          <a:xfrm>
            <a:off x="0" y="1110214"/>
            <a:ext cx="5388458" cy="574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Recording 18 Jun 2024 at 1:19:23 pm">
            <a:hlinkClick r:id="" action="ppaction://media"/>
            <a:extLst>
              <a:ext uri="{FF2B5EF4-FFF2-40B4-BE49-F238E27FC236}">
                <a16:creationId xmlns:a16="http://schemas.microsoft.com/office/drawing/2014/main" id="{132682D3-C975-5E73-FF67-D25279F24F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52909" y="6997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03811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3 - </a:t>
            </a:r>
            <a:r>
              <a:rPr lang="en-US" sz="4000" dirty="0">
                <a:solidFill>
                  <a:schemeClr val="bg1"/>
                </a:solidFill>
              </a:rPr>
              <a:t>Australia’s health in a </a:t>
            </a:r>
            <a:r>
              <a:rPr lang="en-US" sz="4000" dirty="0" err="1">
                <a:solidFill>
                  <a:schemeClr val="bg1"/>
                </a:solidFill>
              </a:rPr>
              <a:t>globalised</a:t>
            </a:r>
            <a:r>
              <a:rPr lang="en-US" sz="4000" dirty="0">
                <a:solidFill>
                  <a:schemeClr val="bg1"/>
                </a:solidFill>
              </a:rPr>
              <a:t> world</a:t>
            </a:r>
          </a:p>
          <a:p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A380280E-10F1-3183-0126-7A2A2293B5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14" name="Text Placeholder 41"/>
          <p:cNvSpPr txBox="1">
            <a:spLocks/>
          </p:cNvSpPr>
          <p:nvPr/>
        </p:nvSpPr>
        <p:spPr>
          <a:xfrm>
            <a:off x="147666" y="3724275"/>
            <a:ext cx="6096000" cy="3659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sp>
        <p:nvSpPr>
          <p:cNvPr id="16" name="Text Placeholder 29"/>
          <p:cNvSpPr txBox="1">
            <a:spLocks/>
          </p:cNvSpPr>
          <p:nvPr/>
        </p:nvSpPr>
        <p:spPr>
          <a:xfrm>
            <a:off x="6094443" y="3875527"/>
            <a:ext cx="6097555" cy="39189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7" name="Text Placeholder 21"/>
          <p:cNvSpPr txBox="1">
            <a:spLocks/>
          </p:cNvSpPr>
          <p:nvPr/>
        </p:nvSpPr>
        <p:spPr>
          <a:xfrm>
            <a:off x="6094443" y="2480767"/>
            <a:ext cx="6097556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8" name="Content Placeholder 39"/>
          <p:cNvSpPr txBox="1">
            <a:spLocks/>
          </p:cNvSpPr>
          <p:nvPr/>
        </p:nvSpPr>
        <p:spPr>
          <a:xfrm>
            <a:off x="7565052" y="1798216"/>
            <a:ext cx="4284717" cy="37090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2</a:t>
            </a:r>
          </a:p>
          <a:p>
            <a:pPr lvl="1"/>
            <a:r>
              <a:rPr lang="en-US" dirty="0"/>
              <a:t>Promoting health in Australia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Biomedical approach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Public health approach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Australia’s health system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Health promotion initiatives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endParaRPr lang="en-US" sz="1800" dirty="0">
              <a:solidFill>
                <a:prstClr val="black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6146" name="Picture 2" descr="UQx: Understanding the Australian Health Care System | edX">
            <a:extLst>
              <a:ext uri="{FF2B5EF4-FFF2-40B4-BE49-F238E27FC236}">
                <a16:creationId xmlns:a16="http://schemas.microsoft.com/office/drawing/2014/main" id="{61127DC6-0941-41A1-98A8-7741A77DDF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9" r="11930"/>
          <a:stretch/>
        </p:blipFill>
        <p:spPr bwMode="auto">
          <a:xfrm>
            <a:off x="28680" y="1125619"/>
            <a:ext cx="7417386" cy="573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Recording 18 Jun 2024 at 1:19:56 pm">
            <a:hlinkClick r:id="" action="ppaction://media"/>
            <a:extLst>
              <a:ext uri="{FF2B5EF4-FFF2-40B4-BE49-F238E27FC236}">
                <a16:creationId xmlns:a16="http://schemas.microsoft.com/office/drawing/2014/main" id="{64611462-7F1B-23C2-1201-0F2905636A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52909" y="7620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5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188949" y="258722"/>
            <a:ext cx="116982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4 - </a:t>
            </a:r>
            <a:r>
              <a:rPr lang="en-US" sz="3600" dirty="0">
                <a:solidFill>
                  <a:schemeClr val="bg1"/>
                </a:solidFill>
              </a:rPr>
              <a:t>Health and human development in a global context</a:t>
            </a:r>
            <a:endParaRPr lang="en-US" sz="4000" dirty="0">
              <a:solidFill>
                <a:schemeClr val="bg1"/>
              </a:solidFill>
            </a:endParaRPr>
          </a:p>
          <a:p>
            <a:endParaRPr lang="en-AU" sz="36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B26F1FB1-454F-F78E-E4C3-BA41866715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Text Placeholder 6"/>
          <p:cNvSpPr txBox="1">
            <a:spLocks/>
          </p:cNvSpPr>
          <p:nvPr/>
        </p:nvSpPr>
        <p:spPr>
          <a:xfrm>
            <a:off x="0" y="2938525"/>
            <a:ext cx="6129338" cy="3678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4" name="Content Placeholder 12"/>
          <p:cNvSpPr txBox="1">
            <a:spLocks/>
          </p:cNvSpPr>
          <p:nvPr/>
        </p:nvSpPr>
        <p:spPr>
          <a:xfrm>
            <a:off x="5978937" y="2078080"/>
            <a:ext cx="6043994" cy="40633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1</a:t>
            </a:r>
          </a:p>
          <a:p>
            <a:pPr lvl="1"/>
            <a:r>
              <a:rPr lang="en-US" dirty="0"/>
              <a:t>Health and human development in a global context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Characteristics of high-, middle- and low-income countries</a:t>
            </a: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Factors contributing to global health differences</a:t>
            </a: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Global trends</a:t>
            </a: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Human development</a:t>
            </a: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Sustainability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5" name="Text Placeholder 13"/>
          <p:cNvSpPr txBox="1">
            <a:spLocks/>
          </p:cNvSpPr>
          <p:nvPr/>
        </p:nvSpPr>
        <p:spPr>
          <a:xfrm>
            <a:off x="169069" y="1554163"/>
            <a:ext cx="5791200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Text Placeholder 10"/>
          <p:cNvSpPr txBox="1">
            <a:spLocks/>
          </p:cNvSpPr>
          <p:nvPr/>
        </p:nvSpPr>
        <p:spPr>
          <a:xfrm>
            <a:off x="6045621" y="3588827"/>
            <a:ext cx="6096000" cy="405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7" name="Text Placeholder 7"/>
          <p:cNvSpPr txBox="1">
            <a:spLocks/>
          </p:cNvSpPr>
          <p:nvPr/>
        </p:nvSpPr>
        <p:spPr>
          <a:xfrm>
            <a:off x="6197243" y="2323301"/>
            <a:ext cx="5791200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7170" name="Picture 2" descr="Water and sanitation | OHCHR">
            <a:extLst>
              <a:ext uri="{FF2B5EF4-FFF2-40B4-BE49-F238E27FC236}">
                <a16:creationId xmlns:a16="http://schemas.microsoft.com/office/drawing/2014/main" id="{D4E8E56E-72DD-4AE5-826E-A5D8D2152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" y="1132610"/>
            <a:ext cx="5725390" cy="572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Recording 18 Jun 2024 at 1:20:45 pm">
            <a:hlinkClick r:id="" action="ppaction://media"/>
            <a:extLst>
              <a:ext uri="{FF2B5EF4-FFF2-40B4-BE49-F238E27FC236}">
                <a16:creationId xmlns:a16="http://schemas.microsoft.com/office/drawing/2014/main" id="{2A084062-9C66-9886-B669-47863F3E55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80035" y="7451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9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188949" y="258722"/>
            <a:ext cx="116982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4 - </a:t>
            </a:r>
            <a:r>
              <a:rPr lang="en-US" sz="3600" dirty="0">
                <a:solidFill>
                  <a:schemeClr val="bg1"/>
                </a:solidFill>
              </a:rPr>
              <a:t>Health and human development in a global context</a:t>
            </a:r>
            <a:endParaRPr lang="en-US" sz="4000" dirty="0">
              <a:solidFill>
                <a:schemeClr val="bg1"/>
              </a:solidFill>
            </a:endParaRPr>
          </a:p>
          <a:p>
            <a:endParaRPr lang="en-AU" sz="36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B26F1FB1-454F-F78E-E4C3-BA41866715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Text Placeholder 6"/>
          <p:cNvSpPr txBox="1">
            <a:spLocks/>
          </p:cNvSpPr>
          <p:nvPr/>
        </p:nvSpPr>
        <p:spPr>
          <a:xfrm>
            <a:off x="0" y="2938525"/>
            <a:ext cx="6129338" cy="3678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5" name="Text Placeholder 13"/>
          <p:cNvSpPr txBox="1">
            <a:spLocks/>
          </p:cNvSpPr>
          <p:nvPr/>
        </p:nvSpPr>
        <p:spPr>
          <a:xfrm>
            <a:off x="169069" y="1554163"/>
            <a:ext cx="5791200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Text Placeholder 10"/>
          <p:cNvSpPr txBox="1">
            <a:spLocks/>
          </p:cNvSpPr>
          <p:nvPr/>
        </p:nvSpPr>
        <p:spPr>
          <a:xfrm>
            <a:off x="6045621" y="3588827"/>
            <a:ext cx="6096000" cy="405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7" name="Text Placeholder 7"/>
          <p:cNvSpPr txBox="1">
            <a:spLocks/>
          </p:cNvSpPr>
          <p:nvPr/>
        </p:nvSpPr>
        <p:spPr>
          <a:xfrm>
            <a:off x="6197243" y="2323301"/>
            <a:ext cx="5791200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8" name="Content Placeholder 19"/>
          <p:cNvSpPr txBox="1">
            <a:spLocks/>
          </p:cNvSpPr>
          <p:nvPr/>
        </p:nvSpPr>
        <p:spPr>
          <a:xfrm>
            <a:off x="5713291" y="2035743"/>
            <a:ext cx="5958635" cy="38125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2</a:t>
            </a:r>
          </a:p>
          <a:p>
            <a:pPr lvl="1"/>
            <a:r>
              <a:rPr lang="en-US" dirty="0"/>
              <a:t>Health and the Sustainable Development Goals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Work of World Health Organisation (WHO)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Types of aid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Role of NGO’s (e.g. World Vision, Oxford, red Cross etc.) 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Australia’s aid program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Features of effective aid programs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8194" name="Picture 2" descr="Sustainable Development Goals | Green European Foundation">
            <a:extLst>
              <a:ext uri="{FF2B5EF4-FFF2-40B4-BE49-F238E27FC236}">
                <a16:creationId xmlns:a16="http://schemas.microsoft.com/office/drawing/2014/main" id="{FD68C927-40CA-4863-B6FD-7D3EFE4D0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63" y="1168694"/>
            <a:ext cx="5657850" cy="56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Recording 18 Jun 2024 at 1:21:15 pm">
            <a:hlinkClick r:id="" action="ppaction://media"/>
            <a:extLst>
              <a:ext uri="{FF2B5EF4-FFF2-40B4-BE49-F238E27FC236}">
                <a16:creationId xmlns:a16="http://schemas.microsoft.com/office/drawing/2014/main" id="{46F0EE70-A59A-F941-7BA7-1F97B3CD01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77898" y="12155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86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83861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3 &amp; 4 Assessment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60325" y="1610435"/>
            <a:ext cx="811876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Unit 3: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1 – Structured Questions (Part 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2 – Structured Questions (Part 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3 – Written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3200" b="1" dirty="0"/>
              <a:t>Unit 4: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1 – Structured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2 – Extended Response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Unit 3 &amp; 4 Exam</a:t>
            </a:r>
          </a:p>
        </p:txBody>
      </p:sp>
      <p:pic>
        <p:nvPicPr>
          <p:cNvPr id="7" name="Audio Recording 18 Jun 2024 at 1:23:49 pm">
            <a:hlinkClick r:id="" action="ppaction://media"/>
            <a:extLst>
              <a:ext uri="{FF2B5EF4-FFF2-40B4-BE49-F238E27FC236}">
                <a16:creationId xmlns:a16="http://schemas.microsoft.com/office/drawing/2014/main" id="{FCFD10C4-C6D4-F492-596C-3909833196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95433" y="8103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24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83861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Leads to…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97525" y="1863338"/>
            <a:ext cx="50529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are many job opportunities in the health industry.</a:t>
            </a:r>
          </a:p>
          <a:p>
            <a:endParaRPr lang="en-US" dirty="0"/>
          </a:p>
          <a:p>
            <a:r>
              <a:rPr lang="en-US" dirty="0"/>
              <a:t>Many healthcare professionals have moved towards a holistic health approach that takes all aspects of health and wellbeing into account.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277" y="1327965"/>
            <a:ext cx="5310111" cy="5310111"/>
          </a:xfrm>
          <a:prstGeom prst="rect">
            <a:avLst/>
          </a:prstGeom>
        </p:spPr>
      </p:pic>
      <p:pic>
        <p:nvPicPr>
          <p:cNvPr id="7" name="Audio Recording 18 Jun 2024 at 1:25:35 pm">
            <a:hlinkClick r:id="" action="ppaction://media"/>
            <a:extLst>
              <a:ext uri="{FF2B5EF4-FFF2-40B4-BE49-F238E27FC236}">
                <a16:creationId xmlns:a16="http://schemas.microsoft.com/office/drawing/2014/main" id="{41B140DF-26B2-BAB8-D1B0-37B3959876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40169" y="12155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9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E93BC6-9B70-471D-B072-CA9C8CF82D13}"/>
              </a:ext>
            </a:extLst>
          </p:cNvPr>
          <p:cNvSpPr txBox="1"/>
          <p:nvPr/>
        </p:nvSpPr>
        <p:spPr>
          <a:xfrm>
            <a:off x="745412" y="2003627"/>
            <a:ext cx="110690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For more information contact:</a:t>
            </a:r>
          </a:p>
          <a:p>
            <a:endParaRPr lang="en-US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err="1"/>
              <a:t>Ms</a:t>
            </a:r>
            <a:r>
              <a:rPr lang="en-US" sz="2800" dirty="0"/>
              <a:t> Mandarino	Email: </a:t>
            </a:r>
            <a:r>
              <a:rPr lang="en-US" sz="2800" dirty="0">
                <a:hlinkClick r:id="rId4"/>
              </a:rPr>
              <a:t>melissa.mandarino@education.vic.gov.au</a:t>
            </a:r>
            <a:endParaRPr lang="en-US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446408-4667-40CF-AC9B-D2156369B2ED}"/>
              </a:ext>
            </a:extLst>
          </p:cNvPr>
          <p:cNvSpPr/>
          <p:nvPr/>
        </p:nvSpPr>
        <p:spPr>
          <a:xfrm>
            <a:off x="-31617" y="0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405B7A-0CFB-4D43-8D4B-F3577086361D}"/>
              </a:ext>
            </a:extLst>
          </p:cNvPr>
          <p:cNvSpPr/>
          <p:nvPr/>
        </p:nvSpPr>
        <p:spPr>
          <a:xfrm>
            <a:off x="545432" y="323525"/>
            <a:ext cx="4864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CONTACT US…   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3" name="Picture 2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A194D046-82BD-C82D-5E86-0270FFAD8A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pic>
        <p:nvPicPr>
          <p:cNvPr id="4" name="Audio Recording 18 Jun 2024 at 1:26:12 pm">
            <a:hlinkClick r:id="" action="ppaction://media"/>
            <a:extLst>
              <a:ext uri="{FF2B5EF4-FFF2-40B4-BE49-F238E27FC236}">
                <a16:creationId xmlns:a16="http://schemas.microsoft.com/office/drawing/2014/main" id="{27459644-5C72-3103-B822-4A7B69FC1C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5433" y="19199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7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a4dbbe1-d171-4e90-b339-4fa1d3b96746">
      <Terms xmlns="http://schemas.microsoft.com/office/infopath/2007/PartnerControls"/>
    </lcf76f155ced4ddcb4097134ff3c332f>
    <TaxCatchAll xmlns="07b707cc-d239-4b81-a1e5-f75fdf74685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E8E51C94DB8C4DA2D24A7B434E9DC2" ma:contentTypeVersion="12" ma:contentTypeDescription="Create a new document." ma:contentTypeScope="" ma:versionID="ad4d998b5840f5bfb1d6d4c9a2f908c5">
  <xsd:schema xmlns:xsd="http://www.w3.org/2001/XMLSchema" xmlns:xs="http://www.w3.org/2001/XMLSchema" xmlns:p="http://schemas.microsoft.com/office/2006/metadata/properties" xmlns:ns2="ba4dbbe1-d171-4e90-b339-4fa1d3b96746" xmlns:ns3="07b707cc-d239-4b81-a1e5-f75fdf746850" targetNamespace="http://schemas.microsoft.com/office/2006/metadata/properties" ma:root="true" ma:fieldsID="899cfdda98ddc824746040f7151f516c" ns2:_="" ns3:_="">
    <xsd:import namespace="ba4dbbe1-d171-4e90-b339-4fa1d3b96746"/>
    <xsd:import namespace="07b707cc-d239-4b81-a1e5-f75fdf7468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4dbbe1-d171-4e90-b339-4fa1d3b967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b607bbe-9751-46d3-ac86-39dfe31413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b707cc-d239-4b81-a1e5-f75fdf74685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0af2667-4532-4c30-9521-8361c5035384}" ma:internalName="TaxCatchAll" ma:showField="CatchAllData" ma:web="07b707cc-d239-4b81-a1e5-f75fdf7468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798034-C626-4387-9F27-C55D871AB3A8}">
  <ds:schemaRefs>
    <ds:schemaRef ds:uri="http://purl.org/dc/dcmitype/"/>
    <ds:schemaRef ds:uri="http://schemas.microsoft.com/office/2006/metadata/properties"/>
    <ds:schemaRef ds:uri="cce20e28-b3d3-46d4-8288-488dc01db03e"/>
    <ds:schemaRef ds:uri="dc86f7b0-68e2-4cec-9eae-2b5c18da8a4f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70B7953-2CE1-4AE7-95F2-7B4CF00FB0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ED99AD-5FA1-4E16-B035-F1A0B5598543}"/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675</Words>
  <Application>Microsoft Office PowerPoint</Application>
  <PresentationFormat>Widescreen</PresentationFormat>
  <Paragraphs>176</Paragraphs>
  <Slides>16</Slides>
  <Notes>0</Notes>
  <HiddenSlides>0</HiddenSlides>
  <MMClips>16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Adobe Devanagari</vt:lpstr>
      <vt:lpstr>Arial</vt:lpstr>
      <vt:lpstr>Calibri</vt:lpstr>
      <vt:lpstr>Calibri Light</vt:lpstr>
      <vt:lpstr>Europa-Bold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Education and Training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Dixon</dc:creator>
  <cp:lastModifiedBy>Melissa MANDARINO</cp:lastModifiedBy>
  <cp:revision>74</cp:revision>
  <dcterms:created xsi:type="dcterms:W3CDTF">2021-09-03T00:41:33Z</dcterms:created>
  <dcterms:modified xsi:type="dcterms:W3CDTF">2025-06-25T04:35:44Z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0x01010087E8E51C94DB8C4DA2D24A7B434E9DC2</vt:lpwstr>
  </property>
</Properties>
</file>