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8" r:id="rId3"/>
    <p:sldId id="257"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3"/>
  </p:normalViewPr>
  <p:slideViewPr>
    <p:cSldViewPr snapToGrid="0">
      <p:cViewPr varScale="1">
        <p:scale>
          <a:sx n="107" d="100"/>
          <a:sy n="107" d="100"/>
        </p:scale>
        <p:origin x="64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8CD432-B273-4213-B8E8-8835FF491877}"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96DC1883-81D1-494B-B0F9-DA83F11A0E81}">
      <dgm:prSet/>
      <dgm:spPr/>
      <dgm:t>
        <a:bodyPr/>
        <a:lstStyle/>
        <a:p>
          <a:r>
            <a:rPr lang="en-US"/>
            <a:t>Developmental perspective. </a:t>
          </a:r>
        </a:p>
      </dgm:t>
    </dgm:pt>
    <dgm:pt modelId="{E5DF494F-4AC3-4355-A608-AD9A8E47775A}" type="parTrans" cxnId="{658F4348-531C-4AAE-8E5F-4D5F325B77EF}">
      <dgm:prSet/>
      <dgm:spPr/>
      <dgm:t>
        <a:bodyPr/>
        <a:lstStyle/>
        <a:p>
          <a:endParaRPr lang="en-US"/>
        </a:p>
      </dgm:t>
    </dgm:pt>
    <dgm:pt modelId="{EB92BF0A-3E62-4CD6-8834-0B9B1834321C}" type="sibTrans" cxnId="{658F4348-531C-4AAE-8E5F-4D5F325B77EF}">
      <dgm:prSet/>
      <dgm:spPr/>
      <dgm:t>
        <a:bodyPr/>
        <a:lstStyle/>
        <a:p>
          <a:endParaRPr lang="en-US"/>
        </a:p>
      </dgm:t>
    </dgm:pt>
    <dgm:pt modelId="{B52C2158-1581-4862-A895-762648A50643}">
      <dgm:prSet/>
      <dgm:spPr/>
      <dgm:t>
        <a:bodyPr/>
        <a:lstStyle/>
        <a:p>
          <a:r>
            <a:rPr lang="en-US"/>
            <a:t>The important roles of fathers and mothers. </a:t>
          </a:r>
        </a:p>
      </dgm:t>
    </dgm:pt>
    <dgm:pt modelId="{E1A6F0FD-83E5-4728-B781-DCBB7CF81205}" type="parTrans" cxnId="{45C33C8F-D68B-4BC1-B286-FB75B65750F2}">
      <dgm:prSet/>
      <dgm:spPr/>
      <dgm:t>
        <a:bodyPr/>
        <a:lstStyle/>
        <a:p>
          <a:endParaRPr lang="en-US"/>
        </a:p>
      </dgm:t>
    </dgm:pt>
    <dgm:pt modelId="{7898FE8C-1622-4DFB-8E8C-CD1B0B452EB2}" type="sibTrans" cxnId="{45C33C8F-D68B-4BC1-B286-FB75B65750F2}">
      <dgm:prSet/>
      <dgm:spPr/>
      <dgm:t>
        <a:bodyPr/>
        <a:lstStyle/>
        <a:p>
          <a:endParaRPr lang="en-US"/>
        </a:p>
      </dgm:t>
    </dgm:pt>
    <dgm:pt modelId="{B1C8F6AB-A444-457F-BA83-73D0FD98C1B5}">
      <dgm:prSet/>
      <dgm:spPr/>
      <dgm:t>
        <a:bodyPr/>
        <a:lstStyle/>
        <a:p>
          <a:r>
            <a:rPr lang="en-US"/>
            <a:t>Some of the things that matter and that you can influence. </a:t>
          </a:r>
        </a:p>
      </dgm:t>
    </dgm:pt>
    <dgm:pt modelId="{D0D207DC-E9A7-47B9-8D26-E29A927A62B9}" type="parTrans" cxnId="{14B44447-66AB-4D65-82A1-1E1F8E09A5E3}">
      <dgm:prSet/>
      <dgm:spPr/>
      <dgm:t>
        <a:bodyPr/>
        <a:lstStyle/>
        <a:p>
          <a:endParaRPr lang="en-US"/>
        </a:p>
      </dgm:t>
    </dgm:pt>
    <dgm:pt modelId="{91EF53FA-FDF9-4F59-954E-0CDDC06EC201}" type="sibTrans" cxnId="{14B44447-66AB-4D65-82A1-1E1F8E09A5E3}">
      <dgm:prSet/>
      <dgm:spPr/>
      <dgm:t>
        <a:bodyPr/>
        <a:lstStyle/>
        <a:p>
          <a:endParaRPr lang="en-US"/>
        </a:p>
      </dgm:t>
    </dgm:pt>
    <dgm:pt modelId="{336B629A-9AA4-BC4E-96EF-6146D21F3AD7}" type="pres">
      <dgm:prSet presAssocID="{DA8CD432-B273-4213-B8E8-8835FF491877}" presName="linear" presStyleCnt="0">
        <dgm:presLayoutVars>
          <dgm:animLvl val="lvl"/>
          <dgm:resizeHandles val="exact"/>
        </dgm:presLayoutVars>
      </dgm:prSet>
      <dgm:spPr/>
    </dgm:pt>
    <dgm:pt modelId="{9C74DF8D-797C-5243-9536-3A6E9F79D3D8}" type="pres">
      <dgm:prSet presAssocID="{96DC1883-81D1-494B-B0F9-DA83F11A0E81}" presName="parentText" presStyleLbl="node1" presStyleIdx="0" presStyleCnt="3">
        <dgm:presLayoutVars>
          <dgm:chMax val="0"/>
          <dgm:bulletEnabled val="1"/>
        </dgm:presLayoutVars>
      </dgm:prSet>
      <dgm:spPr/>
    </dgm:pt>
    <dgm:pt modelId="{1CA9B13B-FF1A-5647-883E-F3C1E3EBD6DE}" type="pres">
      <dgm:prSet presAssocID="{EB92BF0A-3E62-4CD6-8834-0B9B1834321C}" presName="spacer" presStyleCnt="0"/>
      <dgm:spPr/>
    </dgm:pt>
    <dgm:pt modelId="{9E703F96-F8A1-F348-90EE-F5233099F57A}" type="pres">
      <dgm:prSet presAssocID="{B52C2158-1581-4862-A895-762648A50643}" presName="parentText" presStyleLbl="node1" presStyleIdx="1" presStyleCnt="3">
        <dgm:presLayoutVars>
          <dgm:chMax val="0"/>
          <dgm:bulletEnabled val="1"/>
        </dgm:presLayoutVars>
      </dgm:prSet>
      <dgm:spPr/>
    </dgm:pt>
    <dgm:pt modelId="{7F2DFD58-7AC0-F64C-A014-E1B011E1E1E5}" type="pres">
      <dgm:prSet presAssocID="{7898FE8C-1622-4DFB-8E8C-CD1B0B452EB2}" presName="spacer" presStyleCnt="0"/>
      <dgm:spPr/>
    </dgm:pt>
    <dgm:pt modelId="{D899CC80-E02D-DD49-AC4A-A803FDC154A7}" type="pres">
      <dgm:prSet presAssocID="{B1C8F6AB-A444-457F-BA83-73D0FD98C1B5}" presName="parentText" presStyleLbl="node1" presStyleIdx="2" presStyleCnt="3">
        <dgm:presLayoutVars>
          <dgm:chMax val="0"/>
          <dgm:bulletEnabled val="1"/>
        </dgm:presLayoutVars>
      </dgm:prSet>
      <dgm:spPr/>
    </dgm:pt>
  </dgm:ptLst>
  <dgm:cxnLst>
    <dgm:cxn modelId="{9630301A-C66F-FA41-B456-86A504D45CA1}" type="presOf" srcId="{B52C2158-1581-4862-A895-762648A50643}" destId="{9E703F96-F8A1-F348-90EE-F5233099F57A}" srcOrd="0" destOrd="0" presId="urn:microsoft.com/office/officeart/2005/8/layout/vList2"/>
    <dgm:cxn modelId="{1EC89B3D-AA77-B341-AD6A-12D3C96CF2E4}" type="presOf" srcId="{DA8CD432-B273-4213-B8E8-8835FF491877}" destId="{336B629A-9AA4-BC4E-96EF-6146D21F3AD7}" srcOrd="0" destOrd="0" presId="urn:microsoft.com/office/officeart/2005/8/layout/vList2"/>
    <dgm:cxn modelId="{443A5241-C27B-7B4F-B9C4-2A5D0D0DCAA4}" type="presOf" srcId="{96DC1883-81D1-494B-B0F9-DA83F11A0E81}" destId="{9C74DF8D-797C-5243-9536-3A6E9F79D3D8}" srcOrd="0" destOrd="0" presId="urn:microsoft.com/office/officeart/2005/8/layout/vList2"/>
    <dgm:cxn modelId="{14B44447-66AB-4D65-82A1-1E1F8E09A5E3}" srcId="{DA8CD432-B273-4213-B8E8-8835FF491877}" destId="{B1C8F6AB-A444-457F-BA83-73D0FD98C1B5}" srcOrd="2" destOrd="0" parTransId="{D0D207DC-E9A7-47B9-8D26-E29A927A62B9}" sibTransId="{91EF53FA-FDF9-4F59-954E-0CDDC06EC201}"/>
    <dgm:cxn modelId="{658F4348-531C-4AAE-8E5F-4D5F325B77EF}" srcId="{DA8CD432-B273-4213-B8E8-8835FF491877}" destId="{96DC1883-81D1-494B-B0F9-DA83F11A0E81}" srcOrd="0" destOrd="0" parTransId="{E5DF494F-4AC3-4355-A608-AD9A8E47775A}" sibTransId="{EB92BF0A-3E62-4CD6-8834-0B9B1834321C}"/>
    <dgm:cxn modelId="{45C33C8F-D68B-4BC1-B286-FB75B65750F2}" srcId="{DA8CD432-B273-4213-B8E8-8835FF491877}" destId="{B52C2158-1581-4862-A895-762648A50643}" srcOrd="1" destOrd="0" parTransId="{E1A6F0FD-83E5-4728-B781-DCBB7CF81205}" sibTransId="{7898FE8C-1622-4DFB-8E8C-CD1B0B452EB2}"/>
    <dgm:cxn modelId="{A4373AB2-7BFA-FB45-86BE-E01444CB17C1}" type="presOf" srcId="{B1C8F6AB-A444-457F-BA83-73D0FD98C1B5}" destId="{D899CC80-E02D-DD49-AC4A-A803FDC154A7}" srcOrd="0" destOrd="0" presId="urn:microsoft.com/office/officeart/2005/8/layout/vList2"/>
    <dgm:cxn modelId="{66477AC8-7E85-F14F-835D-E8577EF3860C}" type="presParOf" srcId="{336B629A-9AA4-BC4E-96EF-6146D21F3AD7}" destId="{9C74DF8D-797C-5243-9536-3A6E9F79D3D8}" srcOrd="0" destOrd="0" presId="urn:microsoft.com/office/officeart/2005/8/layout/vList2"/>
    <dgm:cxn modelId="{1C1FA7C5-CEC7-1344-BF82-8021DA3BB779}" type="presParOf" srcId="{336B629A-9AA4-BC4E-96EF-6146D21F3AD7}" destId="{1CA9B13B-FF1A-5647-883E-F3C1E3EBD6DE}" srcOrd="1" destOrd="0" presId="urn:microsoft.com/office/officeart/2005/8/layout/vList2"/>
    <dgm:cxn modelId="{49253292-B3CD-DA4A-9AC7-94CD406B4436}" type="presParOf" srcId="{336B629A-9AA4-BC4E-96EF-6146D21F3AD7}" destId="{9E703F96-F8A1-F348-90EE-F5233099F57A}" srcOrd="2" destOrd="0" presId="urn:microsoft.com/office/officeart/2005/8/layout/vList2"/>
    <dgm:cxn modelId="{DEA2F0B3-B6CA-BB44-BBD8-F32C4B5DA1B4}" type="presParOf" srcId="{336B629A-9AA4-BC4E-96EF-6146D21F3AD7}" destId="{7F2DFD58-7AC0-F64C-A014-E1B011E1E1E5}" srcOrd="3" destOrd="0" presId="urn:microsoft.com/office/officeart/2005/8/layout/vList2"/>
    <dgm:cxn modelId="{4674A906-FF91-6C4A-B058-E11025429AD2}" type="presParOf" srcId="{336B629A-9AA4-BC4E-96EF-6146D21F3AD7}" destId="{D899CC80-E02D-DD49-AC4A-A803FDC154A7}"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8CD432-B273-4213-B8E8-8835FF49187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6DC1883-81D1-494B-B0F9-DA83F11A0E81}">
      <dgm:prSet custT="1"/>
      <dgm:spPr/>
      <dgm:t>
        <a:bodyPr/>
        <a:lstStyle/>
        <a:p>
          <a:r>
            <a:rPr lang="en-US" sz="2200" dirty="0"/>
            <a:t>Industry vs. Inferiority (Primary School)</a:t>
          </a:r>
        </a:p>
        <a:p>
          <a:r>
            <a:rPr lang="en-US" sz="2200" dirty="0"/>
            <a:t>	</a:t>
          </a:r>
          <a:r>
            <a:rPr lang="en-US" sz="2000" dirty="0"/>
            <a:t>Finding something to be good at. </a:t>
          </a:r>
        </a:p>
      </dgm:t>
    </dgm:pt>
    <dgm:pt modelId="{E5DF494F-4AC3-4355-A608-AD9A8E47775A}" type="parTrans" cxnId="{658F4348-531C-4AAE-8E5F-4D5F325B77EF}">
      <dgm:prSet/>
      <dgm:spPr/>
      <dgm:t>
        <a:bodyPr/>
        <a:lstStyle/>
        <a:p>
          <a:endParaRPr lang="en-US"/>
        </a:p>
      </dgm:t>
    </dgm:pt>
    <dgm:pt modelId="{EB92BF0A-3E62-4CD6-8834-0B9B1834321C}" type="sibTrans" cxnId="{658F4348-531C-4AAE-8E5F-4D5F325B77EF}">
      <dgm:prSet/>
      <dgm:spPr/>
      <dgm:t>
        <a:bodyPr/>
        <a:lstStyle/>
        <a:p>
          <a:endParaRPr lang="en-US"/>
        </a:p>
      </dgm:t>
    </dgm:pt>
    <dgm:pt modelId="{B52C2158-1581-4862-A895-762648A50643}">
      <dgm:prSet custT="1"/>
      <dgm:spPr/>
      <dgm:t>
        <a:bodyPr/>
        <a:lstStyle/>
        <a:p>
          <a:pPr algn="l"/>
          <a:r>
            <a:rPr lang="en-US" sz="2200" dirty="0"/>
            <a:t>Identity vs. Confusion (High School)</a:t>
          </a:r>
        </a:p>
        <a:p>
          <a:pPr algn="r"/>
          <a:r>
            <a:rPr lang="en-US" sz="2000" dirty="0"/>
            <a:t>Individuation and identity formation</a:t>
          </a:r>
        </a:p>
      </dgm:t>
    </dgm:pt>
    <dgm:pt modelId="{E1A6F0FD-83E5-4728-B781-DCBB7CF81205}" type="parTrans" cxnId="{45C33C8F-D68B-4BC1-B286-FB75B65750F2}">
      <dgm:prSet/>
      <dgm:spPr/>
      <dgm:t>
        <a:bodyPr/>
        <a:lstStyle/>
        <a:p>
          <a:endParaRPr lang="en-US"/>
        </a:p>
      </dgm:t>
    </dgm:pt>
    <dgm:pt modelId="{7898FE8C-1622-4DFB-8E8C-CD1B0B452EB2}" type="sibTrans" cxnId="{45C33C8F-D68B-4BC1-B286-FB75B65750F2}">
      <dgm:prSet/>
      <dgm:spPr/>
      <dgm:t>
        <a:bodyPr/>
        <a:lstStyle/>
        <a:p>
          <a:endParaRPr lang="en-US"/>
        </a:p>
      </dgm:t>
    </dgm:pt>
    <dgm:pt modelId="{B1C8F6AB-A444-457F-BA83-73D0FD98C1B5}">
      <dgm:prSet custT="1"/>
      <dgm:spPr/>
      <dgm:t>
        <a:bodyPr/>
        <a:lstStyle/>
        <a:p>
          <a:pPr algn="l"/>
          <a:r>
            <a:rPr lang="en-US" sz="2300" dirty="0"/>
            <a:t>Intimacy vs. Isolation (Young Adult)</a:t>
          </a:r>
        </a:p>
        <a:p>
          <a:pPr algn="r"/>
          <a:r>
            <a:rPr lang="en-US" sz="2000" dirty="0"/>
            <a:t>Finding a partner</a:t>
          </a:r>
        </a:p>
        <a:p>
          <a:pPr algn="r"/>
          <a:r>
            <a:rPr lang="en-US" sz="2000" dirty="0"/>
            <a:t>Spending more time with the people you really gel with. </a:t>
          </a:r>
        </a:p>
      </dgm:t>
    </dgm:pt>
    <dgm:pt modelId="{D0D207DC-E9A7-47B9-8D26-E29A927A62B9}" type="parTrans" cxnId="{14B44447-66AB-4D65-82A1-1E1F8E09A5E3}">
      <dgm:prSet/>
      <dgm:spPr/>
      <dgm:t>
        <a:bodyPr/>
        <a:lstStyle/>
        <a:p>
          <a:endParaRPr lang="en-US"/>
        </a:p>
      </dgm:t>
    </dgm:pt>
    <dgm:pt modelId="{91EF53FA-FDF9-4F59-954E-0CDDC06EC201}" type="sibTrans" cxnId="{14B44447-66AB-4D65-82A1-1E1F8E09A5E3}">
      <dgm:prSet/>
      <dgm:spPr/>
      <dgm:t>
        <a:bodyPr/>
        <a:lstStyle/>
        <a:p>
          <a:endParaRPr lang="en-US"/>
        </a:p>
      </dgm:t>
    </dgm:pt>
    <dgm:pt modelId="{336B629A-9AA4-BC4E-96EF-6146D21F3AD7}" type="pres">
      <dgm:prSet presAssocID="{DA8CD432-B273-4213-B8E8-8835FF491877}" presName="linear" presStyleCnt="0">
        <dgm:presLayoutVars>
          <dgm:animLvl val="lvl"/>
          <dgm:resizeHandles val="exact"/>
        </dgm:presLayoutVars>
      </dgm:prSet>
      <dgm:spPr/>
    </dgm:pt>
    <dgm:pt modelId="{9C74DF8D-797C-5243-9536-3A6E9F79D3D8}" type="pres">
      <dgm:prSet presAssocID="{96DC1883-81D1-494B-B0F9-DA83F11A0E81}" presName="parentText" presStyleLbl="node1" presStyleIdx="0" presStyleCnt="3">
        <dgm:presLayoutVars>
          <dgm:chMax val="0"/>
          <dgm:bulletEnabled val="1"/>
        </dgm:presLayoutVars>
      </dgm:prSet>
      <dgm:spPr/>
    </dgm:pt>
    <dgm:pt modelId="{1CA9B13B-FF1A-5647-883E-F3C1E3EBD6DE}" type="pres">
      <dgm:prSet presAssocID="{EB92BF0A-3E62-4CD6-8834-0B9B1834321C}" presName="spacer" presStyleCnt="0"/>
      <dgm:spPr/>
    </dgm:pt>
    <dgm:pt modelId="{9E703F96-F8A1-F348-90EE-F5233099F57A}" type="pres">
      <dgm:prSet presAssocID="{B52C2158-1581-4862-A895-762648A50643}" presName="parentText" presStyleLbl="node1" presStyleIdx="1" presStyleCnt="3">
        <dgm:presLayoutVars>
          <dgm:chMax val="0"/>
          <dgm:bulletEnabled val="1"/>
        </dgm:presLayoutVars>
      </dgm:prSet>
      <dgm:spPr/>
    </dgm:pt>
    <dgm:pt modelId="{7F2DFD58-7AC0-F64C-A014-E1B011E1E1E5}" type="pres">
      <dgm:prSet presAssocID="{7898FE8C-1622-4DFB-8E8C-CD1B0B452EB2}" presName="spacer" presStyleCnt="0"/>
      <dgm:spPr/>
    </dgm:pt>
    <dgm:pt modelId="{D899CC80-E02D-DD49-AC4A-A803FDC154A7}" type="pres">
      <dgm:prSet presAssocID="{B1C8F6AB-A444-457F-BA83-73D0FD98C1B5}" presName="parentText" presStyleLbl="node1" presStyleIdx="2" presStyleCnt="3" custLinFactY="6929" custLinFactNeighborX="12410" custLinFactNeighborY="100000">
        <dgm:presLayoutVars>
          <dgm:chMax val="0"/>
          <dgm:bulletEnabled val="1"/>
        </dgm:presLayoutVars>
      </dgm:prSet>
      <dgm:spPr/>
    </dgm:pt>
  </dgm:ptLst>
  <dgm:cxnLst>
    <dgm:cxn modelId="{9630301A-C66F-FA41-B456-86A504D45CA1}" type="presOf" srcId="{B52C2158-1581-4862-A895-762648A50643}" destId="{9E703F96-F8A1-F348-90EE-F5233099F57A}" srcOrd="0" destOrd="0" presId="urn:microsoft.com/office/officeart/2005/8/layout/vList2"/>
    <dgm:cxn modelId="{1EC89B3D-AA77-B341-AD6A-12D3C96CF2E4}" type="presOf" srcId="{DA8CD432-B273-4213-B8E8-8835FF491877}" destId="{336B629A-9AA4-BC4E-96EF-6146D21F3AD7}" srcOrd="0" destOrd="0" presId="urn:microsoft.com/office/officeart/2005/8/layout/vList2"/>
    <dgm:cxn modelId="{443A5241-C27B-7B4F-B9C4-2A5D0D0DCAA4}" type="presOf" srcId="{96DC1883-81D1-494B-B0F9-DA83F11A0E81}" destId="{9C74DF8D-797C-5243-9536-3A6E9F79D3D8}" srcOrd="0" destOrd="0" presId="urn:microsoft.com/office/officeart/2005/8/layout/vList2"/>
    <dgm:cxn modelId="{14B44447-66AB-4D65-82A1-1E1F8E09A5E3}" srcId="{DA8CD432-B273-4213-B8E8-8835FF491877}" destId="{B1C8F6AB-A444-457F-BA83-73D0FD98C1B5}" srcOrd="2" destOrd="0" parTransId="{D0D207DC-E9A7-47B9-8D26-E29A927A62B9}" sibTransId="{91EF53FA-FDF9-4F59-954E-0CDDC06EC201}"/>
    <dgm:cxn modelId="{658F4348-531C-4AAE-8E5F-4D5F325B77EF}" srcId="{DA8CD432-B273-4213-B8E8-8835FF491877}" destId="{96DC1883-81D1-494B-B0F9-DA83F11A0E81}" srcOrd="0" destOrd="0" parTransId="{E5DF494F-4AC3-4355-A608-AD9A8E47775A}" sibTransId="{EB92BF0A-3E62-4CD6-8834-0B9B1834321C}"/>
    <dgm:cxn modelId="{45C33C8F-D68B-4BC1-B286-FB75B65750F2}" srcId="{DA8CD432-B273-4213-B8E8-8835FF491877}" destId="{B52C2158-1581-4862-A895-762648A50643}" srcOrd="1" destOrd="0" parTransId="{E1A6F0FD-83E5-4728-B781-DCBB7CF81205}" sibTransId="{7898FE8C-1622-4DFB-8E8C-CD1B0B452EB2}"/>
    <dgm:cxn modelId="{A4373AB2-7BFA-FB45-86BE-E01444CB17C1}" type="presOf" srcId="{B1C8F6AB-A444-457F-BA83-73D0FD98C1B5}" destId="{D899CC80-E02D-DD49-AC4A-A803FDC154A7}" srcOrd="0" destOrd="0" presId="urn:microsoft.com/office/officeart/2005/8/layout/vList2"/>
    <dgm:cxn modelId="{66477AC8-7E85-F14F-835D-E8577EF3860C}" type="presParOf" srcId="{336B629A-9AA4-BC4E-96EF-6146D21F3AD7}" destId="{9C74DF8D-797C-5243-9536-3A6E9F79D3D8}" srcOrd="0" destOrd="0" presId="urn:microsoft.com/office/officeart/2005/8/layout/vList2"/>
    <dgm:cxn modelId="{1C1FA7C5-CEC7-1344-BF82-8021DA3BB779}" type="presParOf" srcId="{336B629A-9AA4-BC4E-96EF-6146D21F3AD7}" destId="{1CA9B13B-FF1A-5647-883E-F3C1E3EBD6DE}" srcOrd="1" destOrd="0" presId="urn:microsoft.com/office/officeart/2005/8/layout/vList2"/>
    <dgm:cxn modelId="{49253292-B3CD-DA4A-9AC7-94CD406B4436}" type="presParOf" srcId="{336B629A-9AA4-BC4E-96EF-6146D21F3AD7}" destId="{9E703F96-F8A1-F348-90EE-F5233099F57A}" srcOrd="2" destOrd="0" presId="urn:microsoft.com/office/officeart/2005/8/layout/vList2"/>
    <dgm:cxn modelId="{DEA2F0B3-B6CA-BB44-BBD8-F32C4B5DA1B4}" type="presParOf" srcId="{336B629A-9AA4-BC4E-96EF-6146D21F3AD7}" destId="{7F2DFD58-7AC0-F64C-A014-E1B011E1E1E5}" srcOrd="3" destOrd="0" presId="urn:microsoft.com/office/officeart/2005/8/layout/vList2"/>
    <dgm:cxn modelId="{4674A906-FF91-6C4A-B058-E11025429AD2}" type="presParOf" srcId="{336B629A-9AA4-BC4E-96EF-6146D21F3AD7}" destId="{D899CC80-E02D-DD49-AC4A-A803FDC154A7}"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74DF8D-797C-5243-9536-3A6E9F79D3D8}">
      <dsp:nvSpPr>
        <dsp:cNvPr id="0" name=""/>
        <dsp:cNvSpPr/>
      </dsp:nvSpPr>
      <dsp:spPr>
        <a:xfrm>
          <a:off x="0" y="58337"/>
          <a:ext cx="5295778" cy="1805017"/>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Developmental perspective. </a:t>
          </a:r>
        </a:p>
      </dsp:txBody>
      <dsp:txXfrm>
        <a:off x="88114" y="146451"/>
        <a:ext cx="5119550" cy="1628789"/>
      </dsp:txXfrm>
    </dsp:sp>
    <dsp:sp modelId="{9E703F96-F8A1-F348-90EE-F5233099F57A}">
      <dsp:nvSpPr>
        <dsp:cNvPr id="0" name=""/>
        <dsp:cNvSpPr/>
      </dsp:nvSpPr>
      <dsp:spPr>
        <a:xfrm>
          <a:off x="0" y="1961275"/>
          <a:ext cx="5295778" cy="1805017"/>
        </a:xfrm>
        <a:prstGeom prst="roundRect">
          <a:avLst/>
        </a:prstGeom>
        <a:solidFill>
          <a:schemeClr val="accent2">
            <a:hueOff val="1327892"/>
            <a:satOff val="4567"/>
            <a:lumOff val="-88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The important roles of fathers and mothers. </a:t>
          </a:r>
        </a:p>
      </dsp:txBody>
      <dsp:txXfrm>
        <a:off x="88114" y="2049389"/>
        <a:ext cx="5119550" cy="1628789"/>
      </dsp:txXfrm>
    </dsp:sp>
    <dsp:sp modelId="{D899CC80-E02D-DD49-AC4A-A803FDC154A7}">
      <dsp:nvSpPr>
        <dsp:cNvPr id="0" name=""/>
        <dsp:cNvSpPr/>
      </dsp:nvSpPr>
      <dsp:spPr>
        <a:xfrm>
          <a:off x="0" y="3864212"/>
          <a:ext cx="5295778" cy="1805017"/>
        </a:xfrm>
        <a:prstGeom prst="roundRect">
          <a:avLst/>
        </a:prstGeom>
        <a:solidFill>
          <a:schemeClr val="accent2">
            <a:hueOff val="2655785"/>
            <a:satOff val="9135"/>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Some of the things that matter and that you can influence. </a:t>
          </a:r>
        </a:p>
      </dsp:txBody>
      <dsp:txXfrm>
        <a:off x="88114" y="3952326"/>
        <a:ext cx="5119550" cy="16287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74DF8D-797C-5243-9536-3A6E9F79D3D8}">
      <dsp:nvSpPr>
        <dsp:cNvPr id="0" name=""/>
        <dsp:cNvSpPr/>
      </dsp:nvSpPr>
      <dsp:spPr>
        <a:xfrm>
          <a:off x="0" y="166933"/>
          <a:ext cx="5295778" cy="16731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Industry vs. Inferiority (Primary School)</a:t>
          </a:r>
        </a:p>
        <a:p>
          <a:pPr marL="0" lvl="0" indent="0" algn="l" defTabSz="977900">
            <a:lnSpc>
              <a:spcPct val="90000"/>
            </a:lnSpc>
            <a:spcBef>
              <a:spcPct val="0"/>
            </a:spcBef>
            <a:spcAft>
              <a:spcPct val="35000"/>
            </a:spcAft>
            <a:buNone/>
          </a:pPr>
          <a:r>
            <a:rPr lang="en-US" sz="2200" kern="1200" dirty="0"/>
            <a:t>	</a:t>
          </a:r>
          <a:r>
            <a:rPr lang="en-US" sz="2000" kern="1200" dirty="0"/>
            <a:t>Finding something to be good at. </a:t>
          </a:r>
        </a:p>
      </dsp:txBody>
      <dsp:txXfrm>
        <a:off x="81674" y="248607"/>
        <a:ext cx="5132430" cy="1509752"/>
      </dsp:txXfrm>
    </dsp:sp>
    <dsp:sp modelId="{9E703F96-F8A1-F348-90EE-F5233099F57A}">
      <dsp:nvSpPr>
        <dsp:cNvPr id="0" name=""/>
        <dsp:cNvSpPr/>
      </dsp:nvSpPr>
      <dsp:spPr>
        <a:xfrm>
          <a:off x="0" y="2027234"/>
          <a:ext cx="5295778" cy="1673100"/>
        </a:xfrm>
        <a:prstGeom prst="roundRect">
          <a:avLst/>
        </a:prstGeom>
        <a:solidFill>
          <a:schemeClr val="accent2">
            <a:hueOff val="1327892"/>
            <a:satOff val="4567"/>
            <a:lumOff val="-88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Identity vs. Confusion (High School)</a:t>
          </a:r>
        </a:p>
        <a:p>
          <a:pPr marL="0" lvl="0" indent="0" algn="r" defTabSz="977900">
            <a:lnSpc>
              <a:spcPct val="90000"/>
            </a:lnSpc>
            <a:spcBef>
              <a:spcPct val="0"/>
            </a:spcBef>
            <a:spcAft>
              <a:spcPct val="35000"/>
            </a:spcAft>
            <a:buNone/>
          </a:pPr>
          <a:r>
            <a:rPr lang="en-US" sz="2000" kern="1200" dirty="0"/>
            <a:t>Individuation and identity formation</a:t>
          </a:r>
        </a:p>
      </dsp:txBody>
      <dsp:txXfrm>
        <a:off x="81674" y="2108908"/>
        <a:ext cx="5132430" cy="1509752"/>
      </dsp:txXfrm>
    </dsp:sp>
    <dsp:sp modelId="{D899CC80-E02D-DD49-AC4A-A803FDC154A7}">
      <dsp:nvSpPr>
        <dsp:cNvPr id="0" name=""/>
        <dsp:cNvSpPr/>
      </dsp:nvSpPr>
      <dsp:spPr>
        <a:xfrm>
          <a:off x="0" y="4054468"/>
          <a:ext cx="5295778" cy="1673100"/>
        </a:xfrm>
        <a:prstGeom prst="roundRect">
          <a:avLst/>
        </a:prstGeom>
        <a:solidFill>
          <a:schemeClr val="accent2">
            <a:hueOff val="2655785"/>
            <a:satOff val="9135"/>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Intimacy vs. Isolation (Young Adult)</a:t>
          </a:r>
        </a:p>
        <a:p>
          <a:pPr marL="0" lvl="0" indent="0" algn="r" defTabSz="1022350">
            <a:lnSpc>
              <a:spcPct val="90000"/>
            </a:lnSpc>
            <a:spcBef>
              <a:spcPct val="0"/>
            </a:spcBef>
            <a:spcAft>
              <a:spcPct val="35000"/>
            </a:spcAft>
            <a:buNone/>
          </a:pPr>
          <a:r>
            <a:rPr lang="en-US" sz="2000" kern="1200" dirty="0"/>
            <a:t>Finding a partner</a:t>
          </a:r>
        </a:p>
        <a:p>
          <a:pPr marL="0" lvl="0" indent="0" algn="r" defTabSz="1022350">
            <a:lnSpc>
              <a:spcPct val="90000"/>
            </a:lnSpc>
            <a:spcBef>
              <a:spcPct val="0"/>
            </a:spcBef>
            <a:spcAft>
              <a:spcPct val="35000"/>
            </a:spcAft>
            <a:buNone/>
          </a:pPr>
          <a:r>
            <a:rPr lang="en-US" sz="2000" kern="1200" dirty="0"/>
            <a:t>Spending more time with the people you really gel with. </a:t>
          </a:r>
        </a:p>
      </dsp:txBody>
      <dsp:txXfrm>
        <a:off x="81674" y="4136142"/>
        <a:ext cx="5132430" cy="150975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99AB9D-4060-4649-92CA-CBD9F6E34249}" type="datetimeFigureOut">
              <a:rPr lang="en-US" smtClean="0"/>
              <a:t>5/4/25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2F665B-7D05-DD41-8517-E0509C951835}" type="slidenum">
              <a:rPr lang="en-US" smtClean="0"/>
              <a:t>‹#›</a:t>
            </a:fld>
            <a:endParaRPr lang="en-US"/>
          </a:p>
        </p:txBody>
      </p:sp>
    </p:spTree>
    <p:extLst>
      <p:ext uri="{BB962C8B-B14F-4D97-AF65-F5344CB8AC3E}">
        <p14:creationId xmlns:p14="http://schemas.microsoft.com/office/powerpoint/2010/main" val="1168589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2F665B-7D05-DD41-8517-E0509C951835}" type="slidenum">
              <a:rPr lang="en-US" smtClean="0"/>
              <a:t>3</a:t>
            </a:fld>
            <a:endParaRPr lang="en-US"/>
          </a:p>
        </p:txBody>
      </p:sp>
    </p:spTree>
    <p:extLst>
      <p:ext uri="{BB962C8B-B14F-4D97-AF65-F5344CB8AC3E}">
        <p14:creationId xmlns:p14="http://schemas.microsoft.com/office/powerpoint/2010/main" val="3169086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grew up in a household with stay at home Mum until age six. Then Mum threw herself into work and forged a very busy and successful career. Dad maintained work and took on lots of the cooking, cleaning, washing and shopping. </a:t>
            </a:r>
          </a:p>
          <a:p>
            <a:r>
              <a:rPr lang="en-US" dirty="0"/>
              <a:t>There is a pressure on Mums and Dads to be all things to their kids. </a:t>
            </a:r>
          </a:p>
          <a:p>
            <a:r>
              <a:rPr lang="en-US" dirty="0"/>
              <a:t>This is a reminder that our gender roles have rightfully broken down, however we still strong evidence that Mums and Dads also make some unique contributions. </a:t>
            </a:r>
          </a:p>
          <a:p>
            <a:r>
              <a:rPr lang="en-US" dirty="0"/>
              <a:t>One example - </a:t>
            </a:r>
          </a:p>
        </p:txBody>
      </p:sp>
      <p:sp>
        <p:nvSpPr>
          <p:cNvPr id="4" name="Slide Number Placeholder 3"/>
          <p:cNvSpPr>
            <a:spLocks noGrp="1"/>
          </p:cNvSpPr>
          <p:nvPr>
            <p:ph type="sldNum" sz="quarter" idx="5"/>
          </p:nvPr>
        </p:nvSpPr>
        <p:spPr/>
        <p:txBody>
          <a:bodyPr/>
          <a:lstStyle/>
          <a:p>
            <a:fld id="{312F665B-7D05-DD41-8517-E0509C951835}" type="slidenum">
              <a:rPr lang="en-US" smtClean="0"/>
              <a:t>5</a:t>
            </a:fld>
            <a:endParaRPr lang="en-US"/>
          </a:p>
        </p:txBody>
      </p:sp>
    </p:spTree>
    <p:extLst>
      <p:ext uri="{BB962C8B-B14F-4D97-AF65-F5344CB8AC3E}">
        <p14:creationId xmlns:p14="http://schemas.microsoft.com/office/powerpoint/2010/main" val="940123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Widely acknowledged that we have to try to take a step back and yet still be present in the teen years. </a:t>
            </a:r>
          </a:p>
          <a:p>
            <a:r>
              <a:rPr lang="en-US" dirty="0"/>
              <a:t>I'm going to show a brief video by Russell </a:t>
            </a:r>
            <a:r>
              <a:rPr lang="en-US" dirty="0" err="1"/>
              <a:t>BArkley</a:t>
            </a:r>
            <a:r>
              <a:rPr lang="en-US" dirty="0"/>
              <a:t>, a US Psychiatrist and </a:t>
            </a:r>
            <a:r>
              <a:rPr lang="en-US" dirty="0" err="1"/>
              <a:t>prominant</a:t>
            </a:r>
            <a:r>
              <a:rPr lang="en-US" dirty="0"/>
              <a:t> researcher in the ADHD field. </a:t>
            </a:r>
          </a:p>
          <a:p>
            <a:r>
              <a:rPr lang="en-US" dirty="0"/>
              <a:t>He's going to make a strong case for why it is unhelpful to try to engineer our kids. This is not to say we don't have an important influence. But that helicoptering and snow ploughing is not the answer. </a:t>
            </a:r>
          </a:p>
          <a:p>
            <a:endParaRPr lang="en-US" dirty="0"/>
          </a:p>
        </p:txBody>
      </p:sp>
      <p:sp>
        <p:nvSpPr>
          <p:cNvPr id="4" name="Slide Number Placeholder 3"/>
          <p:cNvSpPr>
            <a:spLocks noGrp="1"/>
          </p:cNvSpPr>
          <p:nvPr>
            <p:ph type="sldNum" sz="quarter" idx="5"/>
          </p:nvPr>
        </p:nvSpPr>
        <p:spPr/>
        <p:txBody>
          <a:bodyPr/>
          <a:lstStyle/>
          <a:p>
            <a:fld id="{312F665B-7D05-DD41-8517-E0509C951835}" type="slidenum">
              <a:rPr lang="en-US" smtClean="0"/>
              <a:t>6</a:t>
            </a:fld>
            <a:endParaRPr lang="en-US"/>
          </a:p>
        </p:txBody>
      </p:sp>
    </p:spTree>
    <p:extLst>
      <p:ext uri="{BB962C8B-B14F-4D97-AF65-F5344CB8AC3E}">
        <p14:creationId xmlns:p14="http://schemas.microsoft.com/office/powerpoint/2010/main" val="2070874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GB"/>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5/4/25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5/4/25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GB"/>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5/4/25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5/4/25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GB"/>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5/4/25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5/4/25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5/4/25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GB"/>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5/4/25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GB"/>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5/4/25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5/4/25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5/4/25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5/4/25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facebook.com/share/v/1AJ99Qk9vR/?mibextid=wwXIfr"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s://www.facebook.com/share/r/18SyZauMnb/?mibextid=wwXIfr" TargetMode="Externa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8C1A7-34CB-985F-5AD6-FB93E0BD9556}"/>
              </a:ext>
            </a:extLst>
          </p:cNvPr>
          <p:cNvSpPr>
            <a:spLocks noGrp="1"/>
          </p:cNvSpPr>
          <p:nvPr>
            <p:ph type="ctrTitle"/>
          </p:nvPr>
        </p:nvSpPr>
        <p:spPr/>
        <p:txBody>
          <a:bodyPr/>
          <a:lstStyle/>
          <a:p>
            <a:r>
              <a:rPr lang="en-US" dirty="0"/>
              <a:t>Navigating Teenage Years</a:t>
            </a:r>
          </a:p>
        </p:txBody>
      </p:sp>
      <p:sp>
        <p:nvSpPr>
          <p:cNvPr id="3" name="Subtitle 2">
            <a:extLst>
              <a:ext uri="{FF2B5EF4-FFF2-40B4-BE49-F238E27FC236}">
                <a16:creationId xmlns:a16="http://schemas.microsoft.com/office/drawing/2014/main" id="{370A16B9-49D0-AE3D-56A3-945AD910C9BB}"/>
              </a:ext>
            </a:extLst>
          </p:cNvPr>
          <p:cNvSpPr>
            <a:spLocks noGrp="1"/>
          </p:cNvSpPr>
          <p:nvPr>
            <p:ph type="subTitle" idx="1"/>
          </p:nvPr>
        </p:nvSpPr>
        <p:spPr/>
        <p:txBody>
          <a:bodyPr/>
          <a:lstStyle/>
          <a:p>
            <a:r>
              <a:rPr lang="en-US" sz="2000" dirty="0"/>
              <a:t>Paul Jeffery</a:t>
            </a:r>
          </a:p>
          <a:p>
            <a:r>
              <a:rPr lang="en-US" dirty="0"/>
              <a:t>A Clinical Psychologist’s Perspective</a:t>
            </a:r>
          </a:p>
        </p:txBody>
      </p:sp>
      <p:pic>
        <p:nvPicPr>
          <p:cNvPr id="6" name="Picture 2" descr="page1image44908752">
            <a:extLst>
              <a:ext uri="{FF2B5EF4-FFF2-40B4-BE49-F238E27FC236}">
                <a16:creationId xmlns:a16="http://schemas.microsoft.com/office/drawing/2014/main" id="{B7734D1D-A2ED-C358-E803-011EDFDB35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9249" y="453389"/>
            <a:ext cx="3659006" cy="1160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142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36FA072-D541-4EE8-9DC6-513AAB2B9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1"/>
            <a:ext cx="1118446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BD4AA0B-889E-42F1-8C61-06B5909880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3" name="Rectangle 12">
            <a:extLst>
              <a:ext uri="{FF2B5EF4-FFF2-40B4-BE49-F238E27FC236}">
                <a16:creationId xmlns:a16="http://schemas.microsoft.com/office/drawing/2014/main" id="{27A27B9E-2573-4972-8BC6-6FC372B9F6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2684A4E-2FEB-456B-BFC9-4FEA3CCD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6BAE8A-A9E1-1A8B-8FF6-32E38314E10B}"/>
              </a:ext>
            </a:extLst>
          </p:cNvPr>
          <p:cNvSpPr>
            <a:spLocks noGrp="1"/>
          </p:cNvSpPr>
          <p:nvPr>
            <p:ph type="title"/>
          </p:nvPr>
        </p:nvSpPr>
        <p:spPr>
          <a:xfrm>
            <a:off x="1007533" y="722424"/>
            <a:ext cx="4521421" cy="1770045"/>
          </a:xfrm>
        </p:spPr>
        <p:txBody>
          <a:bodyPr>
            <a:normAutofit/>
          </a:bodyPr>
          <a:lstStyle/>
          <a:p>
            <a:pPr algn="ctr"/>
            <a:r>
              <a:rPr lang="en-US" dirty="0"/>
              <a:t>Focus for Today</a:t>
            </a:r>
          </a:p>
        </p:txBody>
      </p:sp>
      <p:graphicFrame>
        <p:nvGraphicFramePr>
          <p:cNvPr id="5" name="Content Placeholder 2">
            <a:extLst>
              <a:ext uri="{FF2B5EF4-FFF2-40B4-BE49-F238E27FC236}">
                <a16:creationId xmlns:a16="http://schemas.microsoft.com/office/drawing/2014/main" id="{E9DCDBB0-E84F-A970-930A-CE50B53E6534}"/>
              </a:ext>
            </a:extLst>
          </p:cNvPr>
          <p:cNvGraphicFramePr>
            <a:graphicFrameLocks noGrp="1"/>
          </p:cNvGraphicFramePr>
          <p:nvPr>
            <p:ph idx="1"/>
            <p:extLst>
              <p:ext uri="{D42A27DB-BD31-4B8C-83A1-F6EECF244321}">
                <p14:modId xmlns:p14="http://schemas.microsoft.com/office/powerpoint/2010/main" val="1731276191"/>
              </p:ext>
            </p:extLst>
          </p:nvPr>
        </p:nvGraphicFramePr>
        <p:xfrm>
          <a:off x="6280264" y="550974"/>
          <a:ext cx="5295778" cy="57275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6" name="Picture 15" descr="A cartoon of a person and a child&#10;&#10;AI-generated content may be incorrect.">
            <a:extLst>
              <a:ext uri="{FF2B5EF4-FFF2-40B4-BE49-F238E27FC236}">
                <a16:creationId xmlns:a16="http://schemas.microsoft.com/office/drawing/2014/main" id="{75FF8AAE-A64F-B39F-6125-3D30FCB4A2F3}"/>
              </a:ext>
            </a:extLst>
          </p:cNvPr>
          <p:cNvPicPr>
            <a:picLocks noChangeAspect="1"/>
          </p:cNvPicPr>
          <p:nvPr/>
        </p:nvPicPr>
        <p:blipFill>
          <a:blip r:embed="rId9"/>
          <a:stretch>
            <a:fillRect/>
          </a:stretch>
        </p:blipFill>
        <p:spPr>
          <a:xfrm>
            <a:off x="1145018" y="1757363"/>
            <a:ext cx="4766719" cy="4714875"/>
          </a:xfrm>
          <a:prstGeom prst="rect">
            <a:avLst/>
          </a:prstGeom>
        </p:spPr>
      </p:pic>
    </p:spTree>
    <p:extLst>
      <p:ext uri="{BB962C8B-B14F-4D97-AF65-F5344CB8AC3E}">
        <p14:creationId xmlns:p14="http://schemas.microsoft.com/office/powerpoint/2010/main" val="557785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1E1850B-81EE-4905-9A6F-BDF593EC7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 name="Picture 1">
            <a:extLst>
              <a:ext uri="{FF2B5EF4-FFF2-40B4-BE49-F238E27FC236}">
                <a16:creationId xmlns:a16="http://schemas.microsoft.com/office/drawing/2014/main" id="{FB710304-A691-340F-B60F-C7DA1E5CC3C8}"/>
              </a:ext>
            </a:extLst>
          </p:cNvPr>
          <p:cNvPicPr>
            <a:picLocks noChangeAspect="1"/>
          </p:cNvPicPr>
          <p:nvPr/>
        </p:nvPicPr>
        <p:blipFill>
          <a:blip r:embed="rId3"/>
          <a:stretch>
            <a:fillRect/>
          </a:stretch>
        </p:blipFill>
        <p:spPr>
          <a:xfrm>
            <a:off x="1571133" y="326017"/>
            <a:ext cx="9234573" cy="6210250"/>
          </a:xfrm>
          <a:prstGeom prst="rect">
            <a:avLst/>
          </a:prstGeom>
        </p:spPr>
      </p:pic>
      <p:sp>
        <p:nvSpPr>
          <p:cNvPr id="14" name="Rectangle 13">
            <a:extLst>
              <a:ext uri="{FF2B5EF4-FFF2-40B4-BE49-F238E27FC236}">
                <a16:creationId xmlns:a16="http://schemas.microsoft.com/office/drawing/2014/main" id="{FA250539-5364-4CFC-82C6-D791BC0C8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E05048DC-55EA-5261-40D6-8E2E860B7162}"/>
              </a:ext>
            </a:extLst>
          </p:cNvPr>
          <p:cNvSpPr txBox="1"/>
          <p:nvPr/>
        </p:nvSpPr>
        <p:spPr>
          <a:xfrm>
            <a:off x="629391" y="570016"/>
            <a:ext cx="3756871" cy="738664"/>
          </a:xfrm>
          <a:prstGeom prst="rect">
            <a:avLst/>
          </a:prstGeom>
          <a:noFill/>
        </p:spPr>
        <p:txBody>
          <a:bodyPr wrap="square" rtlCol="0">
            <a:spAutoFit/>
          </a:bodyPr>
          <a:lstStyle/>
          <a:p>
            <a:r>
              <a:rPr lang="en-US" sz="2400" dirty="0">
                <a:solidFill>
                  <a:schemeClr val="bg2"/>
                </a:solidFill>
              </a:rPr>
              <a:t>Developmental Trajectory</a:t>
            </a:r>
          </a:p>
          <a:p>
            <a:r>
              <a:rPr lang="en-US" dirty="0">
                <a:solidFill>
                  <a:schemeClr val="bg2"/>
                </a:solidFill>
              </a:rPr>
              <a:t>(Melissa Davis)</a:t>
            </a:r>
          </a:p>
        </p:txBody>
      </p:sp>
    </p:spTree>
    <p:extLst>
      <p:ext uri="{BB962C8B-B14F-4D97-AF65-F5344CB8AC3E}">
        <p14:creationId xmlns:p14="http://schemas.microsoft.com/office/powerpoint/2010/main" val="1293240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a:extLst>
            <a:ext uri="{FF2B5EF4-FFF2-40B4-BE49-F238E27FC236}">
              <a16:creationId xmlns:a16="http://schemas.microsoft.com/office/drawing/2014/main" id="{7849542C-8FC7-FCBA-597A-C92BCA4F45C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AD88366-C2FD-A026-73B6-9C37BA12A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1"/>
            <a:ext cx="1118446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20B6577-81F8-176C-D92D-0918DAC32B8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3" name="Rectangle 12">
            <a:extLst>
              <a:ext uri="{FF2B5EF4-FFF2-40B4-BE49-F238E27FC236}">
                <a16:creationId xmlns:a16="http://schemas.microsoft.com/office/drawing/2014/main" id="{8AA6892E-908F-AD8B-CBD4-3996C9B01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A8C3D0C-41FF-0B25-FEBB-FE97B0C21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066DA5-884B-4E5A-BEB7-B01B75BDCCF0}"/>
              </a:ext>
            </a:extLst>
          </p:cNvPr>
          <p:cNvSpPr>
            <a:spLocks noGrp="1"/>
          </p:cNvSpPr>
          <p:nvPr>
            <p:ph type="title"/>
          </p:nvPr>
        </p:nvSpPr>
        <p:spPr>
          <a:xfrm>
            <a:off x="1051120" y="2287932"/>
            <a:ext cx="4278682" cy="3453159"/>
          </a:xfrm>
        </p:spPr>
        <p:txBody>
          <a:bodyPr>
            <a:normAutofit/>
          </a:bodyPr>
          <a:lstStyle/>
          <a:p>
            <a:pPr marL="0" indent="0">
              <a:buNone/>
            </a:pPr>
            <a:r>
              <a:rPr lang="en-US" sz="2800" dirty="0"/>
              <a:t>Stages of psychosocial development. </a:t>
            </a:r>
            <a:br>
              <a:rPr lang="en-US" sz="3600" dirty="0"/>
            </a:br>
            <a:br>
              <a:rPr lang="en-US" sz="3600" dirty="0"/>
            </a:br>
            <a:r>
              <a:rPr lang="en-US" sz="2800" dirty="0"/>
              <a:t>A series of conflicts or challenges to master. </a:t>
            </a:r>
          </a:p>
        </p:txBody>
      </p:sp>
      <p:graphicFrame>
        <p:nvGraphicFramePr>
          <p:cNvPr id="5" name="Content Placeholder 2">
            <a:extLst>
              <a:ext uri="{FF2B5EF4-FFF2-40B4-BE49-F238E27FC236}">
                <a16:creationId xmlns:a16="http://schemas.microsoft.com/office/drawing/2014/main" id="{0BDBBFF3-3D95-5C20-1488-D46DAB4B3CDE}"/>
              </a:ext>
            </a:extLst>
          </p:cNvPr>
          <p:cNvGraphicFramePr>
            <a:graphicFrameLocks noGrp="1"/>
          </p:cNvGraphicFramePr>
          <p:nvPr>
            <p:ph idx="1"/>
            <p:extLst>
              <p:ext uri="{D42A27DB-BD31-4B8C-83A1-F6EECF244321}">
                <p14:modId xmlns:p14="http://schemas.microsoft.com/office/powerpoint/2010/main" val="1792111466"/>
              </p:ext>
            </p:extLst>
          </p:nvPr>
        </p:nvGraphicFramePr>
        <p:xfrm>
          <a:off x="6280264" y="550974"/>
          <a:ext cx="5295778" cy="57275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EA664DD5-AFF7-349D-9363-E7614578A99B}"/>
              </a:ext>
            </a:extLst>
          </p:cNvPr>
          <p:cNvSpPr txBox="1"/>
          <p:nvPr/>
        </p:nvSpPr>
        <p:spPr>
          <a:xfrm>
            <a:off x="1310913" y="463138"/>
            <a:ext cx="2064989" cy="707886"/>
          </a:xfrm>
          <a:prstGeom prst="rect">
            <a:avLst/>
          </a:prstGeom>
          <a:noFill/>
        </p:spPr>
        <p:txBody>
          <a:bodyPr wrap="none" rtlCol="0">
            <a:spAutoFit/>
          </a:bodyPr>
          <a:lstStyle/>
          <a:p>
            <a:r>
              <a:rPr lang="en-US" sz="4000" b="1" dirty="0"/>
              <a:t>Erikson</a:t>
            </a:r>
          </a:p>
        </p:txBody>
      </p:sp>
    </p:spTree>
    <p:extLst>
      <p:ext uri="{BB962C8B-B14F-4D97-AF65-F5344CB8AC3E}">
        <p14:creationId xmlns:p14="http://schemas.microsoft.com/office/powerpoint/2010/main" val="69097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0AA18-B837-033C-BD86-2F196F79FD25}"/>
              </a:ext>
            </a:extLst>
          </p:cNvPr>
          <p:cNvSpPr>
            <a:spLocks noGrp="1"/>
          </p:cNvSpPr>
          <p:nvPr>
            <p:ph type="title"/>
          </p:nvPr>
        </p:nvSpPr>
        <p:spPr/>
        <p:txBody>
          <a:bodyPr/>
          <a:lstStyle/>
          <a:p>
            <a:r>
              <a:rPr lang="en-US" dirty="0"/>
              <a:t>Mums and Dads (earlier influence)</a:t>
            </a:r>
          </a:p>
        </p:txBody>
      </p:sp>
      <p:sp>
        <p:nvSpPr>
          <p:cNvPr id="3" name="Content Placeholder 2">
            <a:extLst>
              <a:ext uri="{FF2B5EF4-FFF2-40B4-BE49-F238E27FC236}">
                <a16:creationId xmlns:a16="http://schemas.microsoft.com/office/drawing/2014/main" id="{FB9CADF7-5C48-2401-E449-CE1996C2DF1C}"/>
              </a:ext>
            </a:extLst>
          </p:cNvPr>
          <p:cNvSpPr>
            <a:spLocks noGrp="1"/>
          </p:cNvSpPr>
          <p:nvPr>
            <p:ph idx="1"/>
          </p:nvPr>
        </p:nvSpPr>
        <p:spPr>
          <a:xfrm>
            <a:off x="1621861" y="2185987"/>
            <a:ext cx="8948278" cy="4364019"/>
          </a:xfrm>
        </p:spPr>
        <p:txBody>
          <a:bodyPr>
            <a:normAutofit fontScale="92500" lnSpcReduction="20000"/>
          </a:bodyPr>
          <a:lstStyle/>
          <a:p>
            <a:pPr marL="0" indent="0">
              <a:buNone/>
            </a:pPr>
            <a:r>
              <a:rPr lang="en-US" dirty="0"/>
              <a:t>Both matter. </a:t>
            </a:r>
          </a:p>
          <a:p>
            <a:pPr marL="0" indent="0">
              <a:buNone/>
            </a:pPr>
            <a:r>
              <a:rPr lang="en-US" dirty="0"/>
              <a:t>Gender roles / stereotypes have been rightfully challenged. </a:t>
            </a:r>
          </a:p>
          <a:p>
            <a:pPr marL="0" indent="0">
              <a:buNone/>
            </a:pPr>
            <a:r>
              <a:rPr lang="en-US" dirty="0"/>
              <a:t>However Mums and Dads are not necessarily interchangeable. One example. </a:t>
            </a:r>
          </a:p>
          <a:p>
            <a:r>
              <a:rPr lang="en-US" dirty="0"/>
              <a:t>Earlier attachment crucial for helping build emotional awareness, emotional and </a:t>
            </a:r>
            <a:r>
              <a:rPr lang="en-US" dirty="0" err="1"/>
              <a:t>behavioural</a:t>
            </a:r>
            <a:r>
              <a:rPr lang="en-US" dirty="0"/>
              <a:t> regulation. </a:t>
            </a:r>
          </a:p>
          <a:p>
            <a:r>
              <a:rPr lang="en-US" dirty="0"/>
              <a:t>Impacts of different roles mediated by biological and social mechanisms. Co-regulation is hugely important. </a:t>
            </a:r>
          </a:p>
          <a:p>
            <a:pPr lvl="1"/>
            <a:r>
              <a:rPr lang="en-US" dirty="0"/>
              <a:t>Mums – The sensitive, empathic nurturer. Kids learn to regulate emotions like fear, sadness and distress. Oxytocin systems activated in Mo and child</a:t>
            </a:r>
          </a:p>
          <a:p>
            <a:pPr lvl="1"/>
            <a:r>
              <a:rPr lang="en-US" dirty="0"/>
              <a:t>Dads – The playful explorer. Kids learn to regulate things like excitement and aggression. Learn to explore and separate but also  where to draw lines. </a:t>
            </a:r>
          </a:p>
          <a:p>
            <a:endParaRPr lang="en-US" dirty="0"/>
          </a:p>
        </p:txBody>
      </p:sp>
    </p:spTree>
    <p:extLst>
      <p:ext uri="{BB962C8B-B14F-4D97-AF65-F5344CB8AC3E}">
        <p14:creationId xmlns:p14="http://schemas.microsoft.com/office/powerpoint/2010/main" val="780111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131B3231-1C4D-4AB4-AB8B-D39CCC393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1A82619F-6BBD-4913-A4EA-27A2A01F2AE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6" name="Picture 45">
            <a:extLst>
              <a:ext uri="{FF2B5EF4-FFF2-40B4-BE49-F238E27FC236}">
                <a16:creationId xmlns:a16="http://schemas.microsoft.com/office/drawing/2014/main" id="{7D32623C-82B3-4C43-98E0-31A4ACA2F7B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48" name="Rectangle 47">
            <a:extLst>
              <a:ext uri="{FF2B5EF4-FFF2-40B4-BE49-F238E27FC236}">
                <a16:creationId xmlns:a16="http://schemas.microsoft.com/office/drawing/2014/main" id="{A28FAB9D-1EE6-43AC-B8F1-6569A0B8EA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B4962323-B671-484D-B5A3-CD47543378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181DEBE4-9960-46D9-8D96-FBDE917281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6D6B8A-F85E-E8F4-55CF-8D8A0BF17C5A}"/>
              </a:ext>
            </a:extLst>
          </p:cNvPr>
          <p:cNvSpPr>
            <a:spLocks noGrp="1"/>
          </p:cNvSpPr>
          <p:nvPr>
            <p:ph type="title"/>
          </p:nvPr>
        </p:nvSpPr>
        <p:spPr>
          <a:xfrm>
            <a:off x="1302364" y="808056"/>
            <a:ext cx="4636986" cy="1077229"/>
          </a:xfrm>
        </p:spPr>
        <p:txBody>
          <a:bodyPr>
            <a:normAutofit/>
          </a:bodyPr>
          <a:lstStyle/>
          <a:p>
            <a:pPr algn="l"/>
            <a:r>
              <a:rPr lang="en-US" dirty="0"/>
              <a:t>Mums and Dads (later)</a:t>
            </a:r>
          </a:p>
        </p:txBody>
      </p:sp>
      <p:sp>
        <p:nvSpPr>
          <p:cNvPr id="3" name="Content Placeholder 2">
            <a:extLst>
              <a:ext uri="{FF2B5EF4-FFF2-40B4-BE49-F238E27FC236}">
                <a16:creationId xmlns:a16="http://schemas.microsoft.com/office/drawing/2014/main" id="{DEDFB2EA-0E9C-3A0A-717B-5D71A39CC1B2}"/>
              </a:ext>
            </a:extLst>
          </p:cNvPr>
          <p:cNvSpPr>
            <a:spLocks noGrp="1"/>
          </p:cNvSpPr>
          <p:nvPr>
            <p:ph idx="1"/>
          </p:nvPr>
        </p:nvSpPr>
        <p:spPr>
          <a:xfrm>
            <a:off x="806467" y="1638795"/>
            <a:ext cx="5130138" cy="4916383"/>
          </a:xfrm>
        </p:spPr>
        <p:txBody>
          <a:bodyPr>
            <a:normAutofit/>
          </a:bodyPr>
          <a:lstStyle/>
          <a:p>
            <a:pPr>
              <a:lnSpc>
                <a:spcPct val="110000"/>
              </a:lnSpc>
            </a:pPr>
            <a:r>
              <a:rPr lang="en-US" dirty="0"/>
              <a:t>Metaphors of being more like a Light House or a Shepherd. </a:t>
            </a:r>
          </a:p>
          <a:p>
            <a:pPr lvl="1">
              <a:lnSpc>
                <a:spcPct val="110000"/>
              </a:lnSpc>
            </a:pPr>
            <a:r>
              <a:rPr lang="en-US" dirty="0"/>
              <a:t>Keeping an overview (create room for individuation and exploration but still aware of what’s going on). </a:t>
            </a:r>
          </a:p>
          <a:p>
            <a:pPr lvl="1">
              <a:lnSpc>
                <a:spcPct val="110000"/>
              </a:lnSpc>
            </a:pPr>
            <a:r>
              <a:rPr lang="en-US" dirty="0"/>
              <a:t>Kids know where to find you when needed (the Port in the storm)</a:t>
            </a:r>
          </a:p>
          <a:p>
            <a:pPr lvl="1">
              <a:lnSpc>
                <a:spcPct val="110000"/>
              </a:lnSpc>
            </a:pPr>
            <a:r>
              <a:rPr lang="en-US" dirty="0"/>
              <a:t>Blend of warmth and willingness to set limits and maintain expectations where needed. Embodying values. </a:t>
            </a:r>
          </a:p>
          <a:p>
            <a:pPr lvl="1">
              <a:lnSpc>
                <a:spcPct val="110000"/>
              </a:lnSpc>
            </a:pPr>
            <a:r>
              <a:rPr lang="en-US" sz="1500" dirty="0">
                <a:hlinkClick r:id="rId6"/>
              </a:rPr>
              <a:t>You don't get to design your children!</a:t>
            </a:r>
            <a:endParaRPr lang="en-US" sz="1500" dirty="0"/>
          </a:p>
        </p:txBody>
      </p:sp>
      <p:pic>
        <p:nvPicPr>
          <p:cNvPr id="9" name="Picture 8" descr="A group of sheep walking by a tree&#10;&#10;AI-generated content may be incorrect.">
            <a:extLst>
              <a:ext uri="{FF2B5EF4-FFF2-40B4-BE49-F238E27FC236}">
                <a16:creationId xmlns:a16="http://schemas.microsoft.com/office/drawing/2014/main" id="{5B771FB9-B09A-ED8B-1ED3-0EA557F30B99}"/>
              </a:ext>
            </a:extLst>
          </p:cNvPr>
          <p:cNvPicPr>
            <a:picLocks noChangeAspect="1"/>
          </p:cNvPicPr>
          <p:nvPr/>
        </p:nvPicPr>
        <p:blipFill>
          <a:blip r:embed="rId7"/>
          <a:srcRect r="2124"/>
          <a:stretch/>
        </p:blipFill>
        <p:spPr>
          <a:xfrm>
            <a:off x="6747481" y="2"/>
            <a:ext cx="4636987" cy="3422917"/>
          </a:xfrm>
          <a:prstGeom prst="rect">
            <a:avLst/>
          </a:prstGeom>
          <a:ln w="12700">
            <a:solidFill>
              <a:schemeClr val="tx1"/>
            </a:solidFill>
          </a:ln>
        </p:spPr>
      </p:pic>
      <p:pic>
        <p:nvPicPr>
          <p:cNvPr id="5" name="Picture 4" descr="A lighthouse on a rock in the ocean&#10;&#10;AI-generated content may be incorrect.">
            <a:extLst>
              <a:ext uri="{FF2B5EF4-FFF2-40B4-BE49-F238E27FC236}">
                <a16:creationId xmlns:a16="http://schemas.microsoft.com/office/drawing/2014/main" id="{1313FF9E-6EBF-9E60-ADBE-3E5175DE4B81}"/>
              </a:ext>
            </a:extLst>
          </p:cNvPr>
          <p:cNvPicPr>
            <a:picLocks noChangeAspect="1"/>
          </p:cNvPicPr>
          <p:nvPr/>
        </p:nvPicPr>
        <p:blipFill>
          <a:blip r:embed="rId8"/>
          <a:srcRect t="8042" r="-4" b="-4"/>
          <a:stretch/>
        </p:blipFill>
        <p:spPr>
          <a:xfrm>
            <a:off x="6747933" y="3425633"/>
            <a:ext cx="4636987" cy="3432592"/>
          </a:xfrm>
          <a:prstGeom prst="rect">
            <a:avLst/>
          </a:prstGeom>
          <a:ln w="12700">
            <a:solidFill>
              <a:schemeClr val="tx1"/>
            </a:solidFill>
          </a:ln>
        </p:spPr>
      </p:pic>
      <p:sp>
        <p:nvSpPr>
          <p:cNvPr id="54" name="Rectangle 53">
            <a:extLst>
              <a:ext uri="{FF2B5EF4-FFF2-40B4-BE49-F238E27FC236}">
                <a16:creationId xmlns:a16="http://schemas.microsoft.com/office/drawing/2014/main" id="{2C5CA78E-387F-4DB6-8894-AA38E5EAF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6231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FF648-71EE-2F81-087C-31544C4F6994}"/>
              </a:ext>
            </a:extLst>
          </p:cNvPr>
          <p:cNvSpPr>
            <a:spLocks noGrp="1"/>
          </p:cNvSpPr>
          <p:nvPr>
            <p:ph type="title"/>
          </p:nvPr>
        </p:nvSpPr>
        <p:spPr/>
        <p:txBody>
          <a:bodyPr/>
          <a:lstStyle/>
          <a:p>
            <a:r>
              <a:rPr lang="en-US" dirty="0"/>
              <a:t>What do I reckon? </a:t>
            </a:r>
          </a:p>
        </p:txBody>
      </p:sp>
      <p:sp>
        <p:nvSpPr>
          <p:cNvPr id="3" name="Content Placeholder 2">
            <a:extLst>
              <a:ext uri="{FF2B5EF4-FFF2-40B4-BE49-F238E27FC236}">
                <a16:creationId xmlns:a16="http://schemas.microsoft.com/office/drawing/2014/main" id="{A86AD087-C5DB-F2EA-AE2C-2770F4285264}"/>
              </a:ext>
            </a:extLst>
          </p:cNvPr>
          <p:cNvSpPr>
            <a:spLocks noGrp="1"/>
          </p:cNvSpPr>
          <p:nvPr>
            <p:ph idx="1"/>
          </p:nvPr>
        </p:nvSpPr>
        <p:spPr/>
        <p:txBody>
          <a:bodyPr/>
          <a:lstStyle/>
          <a:p>
            <a:pPr marL="0" indent="0">
              <a:buNone/>
            </a:pPr>
            <a:r>
              <a:rPr lang="en-US" sz="2400" dirty="0"/>
              <a:t>What are the skills and capacities we most want to help our kids to develop and where might our influence lie?</a:t>
            </a:r>
          </a:p>
          <a:p>
            <a:r>
              <a:rPr lang="en-US" dirty="0"/>
              <a:t>Emotional Regulation</a:t>
            </a:r>
          </a:p>
          <a:p>
            <a:r>
              <a:rPr lang="en-US" dirty="0"/>
              <a:t>Communication</a:t>
            </a:r>
          </a:p>
          <a:p>
            <a:r>
              <a:rPr lang="en-US" dirty="0"/>
              <a:t>Something to be good at</a:t>
            </a:r>
          </a:p>
          <a:p>
            <a:r>
              <a:rPr lang="en-US" dirty="0"/>
              <a:t>Social connection (being accepted)</a:t>
            </a:r>
          </a:p>
        </p:txBody>
      </p:sp>
    </p:spTree>
    <p:extLst>
      <p:ext uri="{BB962C8B-B14F-4D97-AF65-F5344CB8AC3E}">
        <p14:creationId xmlns:p14="http://schemas.microsoft.com/office/powerpoint/2010/main" val="112859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3F06BB-BC48-55FD-43A6-9ECE754CE2EB}"/>
              </a:ext>
            </a:extLst>
          </p:cNvPr>
          <p:cNvSpPr>
            <a:spLocks noGrp="1"/>
          </p:cNvSpPr>
          <p:nvPr>
            <p:ph type="title"/>
          </p:nvPr>
        </p:nvSpPr>
        <p:spPr>
          <a:xfrm>
            <a:off x="2188901" y="808056"/>
            <a:ext cx="8381238" cy="1077229"/>
          </a:xfrm>
        </p:spPr>
        <p:txBody>
          <a:bodyPr>
            <a:normAutofit/>
          </a:bodyPr>
          <a:lstStyle/>
          <a:p>
            <a:pPr algn="l"/>
            <a:r>
              <a:rPr lang="en-US" sz="4800"/>
              <a:t>Emotional Regulation</a:t>
            </a:r>
          </a:p>
        </p:txBody>
      </p:sp>
      <p:sp>
        <p:nvSpPr>
          <p:cNvPr id="3" name="Content Placeholder 2">
            <a:extLst>
              <a:ext uri="{FF2B5EF4-FFF2-40B4-BE49-F238E27FC236}">
                <a16:creationId xmlns:a16="http://schemas.microsoft.com/office/drawing/2014/main" id="{7DB4F245-D66C-E6C6-8E29-D17AC6C4F449}"/>
              </a:ext>
            </a:extLst>
          </p:cNvPr>
          <p:cNvSpPr>
            <a:spLocks noGrp="1"/>
          </p:cNvSpPr>
          <p:nvPr>
            <p:ph idx="1"/>
          </p:nvPr>
        </p:nvSpPr>
        <p:spPr>
          <a:xfrm>
            <a:off x="2256639" y="2052115"/>
            <a:ext cx="7219870" cy="4514939"/>
          </a:xfrm>
        </p:spPr>
        <p:txBody>
          <a:bodyPr anchor="t">
            <a:normAutofit/>
          </a:bodyPr>
          <a:lstStyle/>
          <a:p>
            <a:pPr marL="0" indent="0">
              <a:buNone/>
            </a:pPr>
            <a:endParaRPr lang="en-US" sz="1800" dirty="0"/>
          </a:p>
          <a:p>
            <a:r>
              <a:rPr lang="en-US" dirty="0"/>
              <a:t>Its not a technique or a strategy</a:t>
            </a:r>
          </a:p>
          <a:p>
            <a:r>
              <a:rPr lang="en-US" dirty="0"/>
              <a:t>Its how you are in those moments over time (remember co-regulation)</a:t>
            </a:r>
          </a:p>
          <a:p>
            <a:r>
              <a:rPr lang="en-US" dirty="0"/>
              <a:t>Strong routines and predictability across the day and week. </a:t>
            </a:r>
          </a:p>
          <a:p>
            <a:r>
              <a:rPr lang="en-US" dirty="0"/>
              <a:t>Rupture and repair – rupture is inevitable, repair is crucial.</a:t>
            </a:r>
          </a:p>
          <a:p>
            <a:r>
              <a:rPr lang="en-US" dirty="0"/>
              <a:t>Be willing to self reflect and share / own your mistakes </a:t>
            </a:r>
          </a:p>
        </p:txBody>
      </p:sp>
    </p:spTree>
    <p:extLst>
      <p:ext uri="{BB962C8B-B14F-4D97-AF65-F5344CB8AC3E}">
        <p14:creationId xmlns:p14="http://schemas.microsoft.com/office/powerpoint/2010/main" val="1935183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BA368C-B8F2-5826-D19B-161F766E00C0}"/>
              </a:ext>
            </a:extLst>
          </p:cNvPr>
          <p:cNvSpPr>
            <a:spLocks noGrp="1"/>
          </p:cNvSpPr>
          <p:nvPr>
            <p:ph type="title"/>
          </p:nvPr>
        </p:nvSpPr>
        <p:spPr>
          <a:xfrm>
            <a:off x="2188901" y="808056"/>
            <a:ext cx="8381238" cy="1077229"/>
          </a:xfrm>
        </p:spPr>
        <p:txBody>
          <a:bodyPr>
            <a:normAutofit/>
          </a:bodyPr>
          <a:lstStyle/>
          <a:p>
            <a:pPr algn="l"/>
            <a:r>
              <a:rPr lang="en-US" sz="4800"/>
              <a:t>Communication</a:t>
            </a:r>
          </a:p>
        </p:txBody>
      </p:sp>
      <p:sp>
        <p:nvSpPr>
          <p:cNvPr id="3" name="Content Placeholder 2">
            <a:extLst>
              <a:ext uri="{FF2B5EF4-FFF2-40B4-BE49-F238E27FC236}">
                <a16:creationId xmlns:a16="http://schemas.microsoft.com/office/drawing/2014/main" id="{96547295-A635-B08F-4055-EE8B62689D85}"/>
              </a:ext>
            </a:extLst>
          </p:cNvPr>
          <p:cNvSpPr>
            <a:spLocks noGrp="1"/>
          </p:cNvSpPr>
          <p:nvPr>
            <p:ph idx="1"/>
          </p:nvPr>
        </p:nvSpPr>
        <p:spPr>
          <a:xfrm>
            <a:off x="833045" y="2033297"/>
            <a:ext cx="6572814" cy="3997828"/>
          </a:xfrm>
        </p:spPr>
        <p:txBody>
          <a:bodyPr anchor="t">
            <a:normAutofit/>
          </a:bodyPr>
          <a:lstStyle/>
          <a:p>
            <a:r>
              <a:rPr lang="en-US" sz="1800" dirty="0"/>
              <a:t>Be open for business at (nearly) all hours </a:t>
            </a:r>
          </a:p>
          <a:p>
            <a:r>
              <a:rPr lang="en-US" sz="1800" dirty="0"/>
              <a:t>Create spaces and take an interest (rituals and routines again can help). </a:t>
            </a:r>
          </a:p>
          <a:p>
            <a:r>
              <a:rPr lang="en-US" sz="1800" dirty="0"/>
              <a:t>Prompting with questions rather than advice</a:t>
            </a:r>
          </a:p>
          <a:p>
            <a:r>
              <a:rPr lang="en-US" sz="1800" dirty="0"/>
              <a:t>Problem Solving conversations go a long way. </a:t>
            </a:r>
          </a:p>
          <a:p>
            <a:pPr lvl="1"/>
            <a:r>
              <a:rPr lang="en-US" dirty="0"/>
              <a:t>Understand the issues from their point of view</a:t>
            </a:r>
          </a:p>
          <a:p>
            <a:pPr lvl="1"/>
            <a:r>
              <a:rPr lang="en-US" dirty="0"/>
              <a:t>Encourage your teen to think of solutions you can all agree on</a:t>
            </a:r>
          </a:p>
        </p:txBody>
      </p:sp>
      <p:pic>
        <p:nvPicPr>
          <p:cNvPr id="4" name="Picture 3">
            <a:extLst>
              <a:ext uri="{FF2B5EF4-FFF2-40B4-BE49-F238E27FC236}">
                <a16:creationId xmlns:a16="http://schemas.microsoft.com/office/drawing/2014/main" id="{B4C7CFD9-777A-4D41-FEB4-AAF5B683ED8E}"/>
              </a:ext>
            </a:extLst>
          </p:cNvPr>
          <p:cNvPicPr>
            <a:picLocks noChangeAspect="1"/>
          </p:cNvPicPr>
          <p:nvPr/>
        </p:nvPicPr>
        <p:blipFill>
          <a:blip r:embed="rId5"/>
          <a:stretch>
            <a:fillRect/>
          </a:stretch>
        </p:blipFill>
        <p:spPr>
          <a:xfrm>
            <a:off x="7643814" y="611809"/>
            <a:ext cx="4243386" cy="5419316"/>
          </a:xfrm>
          <a:prstGeom prst="rect">
            <a:avLst/>
          </a:prstGeom>
        </p:spPr>
      </p:pic>
    </p:spTree>
    <p:extLst>
      <p:ext uri="{BB962C8B-B14F-4D97-AF65-F5344CB8AC3E}">
        <p14:creationId xmlns:p14="http://schemas.microsoft.com/office/powerpoint/2010/main" val="971494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28659B-4074-206D-3FC1-390DC792874E}"/>
              </a:ext>
            </a:extLst>
          </p:cNvPr>
          <p:cNvSpPr>
            <a:spLocks noGrp="1"/>
          </p:cNvSpPr>
          <p:nvPr>
            <p:ph type="title"/>
          </p:nvPr>
        </p:nvSpPr>
        <p:spPr>
          <a:xfrm>
            <a:off x="2188901" y="808056"/>
            <a:ext cx="8381238" cy="1077229"/>
          </a:xfrm>
        </p:spPr>
        <p:txBody>
          <a:bodyPr>
            <a:normAutofit/>
          </a:bodyPr>
          <a:lstStyle/>
          <a:p>
            <a:pPr algn="l"/>
            <a:r>
              <a:rPr lang="en-US" sz="4800"/>
              <a:t>Being Good at Something</a:t>
            </a:r>
          </a:p>
        </p:txBody>
      </p:sp>
      <p:sp>
        <p:nvSpPr>
          <p:cNvPr id="3" name="Content Placeholder 2">
            <a:extLst>
              <a:ext uri="{FF2B5EF4-FFF2-40B4-BE49-F238E27FC236}">
                <a16:creationId xmlns:a16="http://schemas.microsoft.com/office/drawing/2014/main" id="{1986E860-5962-3E4D-36C6-EC9EE6B42DD9}"/>
              </a:ext>
            </a:extLst>
          </p:cNvPr>
          <p:cNvSpPr>
            <a:spLocks noGrp="1"/>
          </p:cNvSpPr>
          <p:nvPr>
            <p:ph idx="1"/>
          </p:nvPr>
        </p:nvSpPr>
        <p:spPr>
          <a:xfrm>
            <a:off x="1071003" y="2091512"/>
            <a:ext cx="5758649" cy="3997828"/>
          </a:xfrm>
        </p:spPr>
        <p:txBody>
          <a:bodyPr anchor="t">
            <a:normAutofit lnSpcReduction="10000"/>
          </a:bodyPr>
          <a:lstStyle/>
          <a:p>
            <a:r>
              <a:rPr lang="en-US" sz="2400" dirty="0"/>
              <a:t>NOT hot housing and snowplowing</a:t>
            </a:r>
            <a:r>
              <a:rPr lang="en-US" sz="1800" dirty="0"/>
              <a:t>. </a:t>
            </a:r>
          </a:p>
          <a:p>
            <a:pPr marL="457200" lvl="1" indent="0">
              <a:buNone/>
            </a:pPr>
            <a:r>
              <a:rPr lang="en-US" dirty="0"/>
              <a:t>But its also not set and forget. </a:t>
            </a:r>
          </a:p>
          <a:p>
            <a:r>
              <a:rPr lang="en-US" sz="2400" dirty="0"/>
              <a:t>Promoting competence is about Mastery not Control</a:t>
            </a:r>
          </a:p>
          <a:p>
            <a:pPr marL="457200" lvl="1" indent="0">
              <a:buNone/>
            </a:pPr>
            <a:r>
              <a:rPr lang="en-US" dirty="0"/>
              <a:t>Mastery requires exposure to problems, failure, and learning. </a:t>
            </a:r>
          </a:p>
          <a:p>
            <a:pPr marL="457200" lvl="1" indent="0">
              <a:buNone/>
            </a:pPr>
            <a:r>
              <a:rPr lang="en-US" dirty="0"/>
              <a:t>Mastery can occur in multiple domains </a:t>
            </a:r>
          </a:p>
          <a:p>
            <a:r>
              <a:rPr lang="en-US" sz="2400" dirty="0"/>
              <a:t>Have to be able to fail and try again</a:t>
            </a:r>
            <a:r>
              <a:rPr lang="en-US" sz="1800" dirty="0"/>
              <a:t>. </a:t>
            </a:r>
          </a:p>
          <a:p>
            <a:endParaRPr lang="en-US" sz="1800" dirty="0"/>
          </a:p>
        </p:txBody>
      </p:sp>
      <p:pic>
        <p:nvPicPr>
          <p:cNvPr id="4" name="Picture 3">
            <a:extLst>
              <a:ext uri="{FF2B5EF4-FFF2-40B4-BE49-F238E27FC236}">
                <a16:creationId xmlns:a16="http://schemas.microsoft.com/office/drawing/2014/main" id="{F1CA4E69-6AFB-AF95-561D-5961D9AA678A}"/>
              </a:ext>
            </a:extLst>
          </p:cNvPr>
          <p:cNvPicPr>
            <a:picLocks noChangeAspect="1"/>
          </p:cNvPicPr>
          <p:nvPr/>
        </p:nvPicPr>
        <p:blipFill>
          <a:blip r:embed="rId5"/>
          <a:stretch>
            <a:fillRect/>
          </a:stretch>
        </p:blipFill>
        <p:spPr>
          <a:xfrm>
            <a:off x="7315200" y="1585912"/>
            <a:ext cx="4440573" cy="4872037"/>
          </a:xfrm>
          <a:prstGeom prst="rect">
            <a:avLst/>
          </a:prstGeom>
        </p:spPr>
      </p:pic>
    </p:spTree>
    <p:extLst>
      <p:ext uri="{BB962C8B-B14F-4D97-AF65-F5344CB8AC3E}">
        <p14:creationId xmlns:p14="http://schemas.microsoft.com/office/powerpoint/2010/main" val="805447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95EE88-5C58-96EA-F230-3A475538E495}"/>
              </a:ext>
            </a:extLst>
          </p:cNvPr>
          <p:cNvSpPr>
            <a:spLocks noGrp="1"/>
          </p:cNvSpPr>
          <p:nvPr>
            <p:ph type="title"/>
          </p:nvPr>
        </p:nvSpPr>
        <p:spPr>
          <a:xfrm>
            <a:off x="2188901" y="808056"/>
            <a:ext cx="8381238" cy="1077229"/>
          </a:xfrm>
        </p:spPr>
        <p:txBody>
          <a:bodyPr>
            <a:normAutofit/>
          </a:bodyPr>
          <a:lstStyle/>
          <a:p>
            <a:pPr algn="l"/>
            <a:r>
              <a:rPr lang="en-US" sz="4800"/>
              <a:t>Social Connection</a:t>
            </a:r>
          </a:p>
        </p:txBody>
      </p:sp>
      <p:sp>
        <p:nvSpPr>
          <p:cNvPr id="3" name="Content Placeholder 2">
            <a:extLst>
              <a:ext uri="{FF2B5EF4-FFF2-40B4-BE49-F238E27FC236}">
                <a16:creationId xmlns:a16="http://schemas.microsoft.com/office/drawing/2014/main" id="{D77117D5-2A4A-531B-3ECB-E63F33AB85DB}"/>
              </a:ext>
            </a:extLst>
          </p:cNvPr>
          <p:cNvSpPr>
            <a:spLocks noGrp="1"/>
          </p:cNvSpPr>
          <p:nvPr>
            <p:ph idx="1"/>
          </p:nvPr>
        </p:nvSpPr>
        <p:spPr>
          <a:xfrm>
            <a:off x="2256638" y="2052116"/>
            <a:ext cx="7730509" cy="4384186"/>
          </a:xfrm>
        </p:spPr>
        <p:txBody>
          <a:bodyPr anchor="t">
            <a:normAutofit fontScale="92500" lnSpcReduction="20000"/>
          </a:bodyPr>
          <a:lstStyle/>
          <a:p>
            <a:pPr>
              <a:lnSpc>
                <a:spcPct val="110000"/>
              </a:lnSpc>
            </a:pPr>
            <a:endParaRPr lang="en-US" sz="1700" dirty="0"/>
          </a:p>
          <a:p>
            <a:pPr>
              <a:lnSpc>
                <a:spcPct val="110000"/>
              </a:lnSpc>
            </a:pPr>
            <a:r>
              <a:rPr lang="en-US" sz="2400" dirty="0"/>
              <a:t>Making room for individuation and the transfer of energy away from you. </a:t>
            </a:r>
          </a:p>
          <a:p>
            <a:pPr>
              <a:lnSpc>
                <a:spcPct val="110000"/>
              </a:lnSpc>
            </a:pPr>
            <a:r>
              <a:rPr lang="en-US" sz="2400" dirty="0"/>
              <a:t>It takes a village to raise a child</a:t>
            </a:r>
          </a:p>
          <a:p>
            <a:pPr>
              <a:lnSpc>
                <a:spcPct val="110000"/>
              </a:lnSpc>
            </a:pPr>
            <a:r>
              <a:rPr lang="en-US" sz="2400" dirty="0"/>
              <a:t>Some parents can find it hard to “let go”. </a:t>
            </a:r>
          </a:p>
          <a:p>
            <a:pPr>
              <a:lnSpc>
                <a:spcPct val="110000"/>
              </a:lnSpc>
            </a:pPr>
            <a:r>
              <a:rPr lang="en-US" sz="2400" dirty="0"/>
              <a:t>Reflective listening to help navigate social ups and downs. </a:t>
            </a:r>
          </a:p>
          <a:p>
            <a:pPr>
              <a:lnSpc>
                <a:spcPct val="110000"/>
              </a:lnSpc>
            </a:pPr>
            <a:r>
              <a:rPr lang="en-US" sz="2400" dirty="0"/>
              <a:t>Modelling of respectful communication and partnership at home. </a:t>
            </a:r>
          </a:p>
          <a:p>
            <a:pPr marL="0" indent="0">
              <a:lnSpc>
                <a:spcPct val="110000"/>
              </a:lnSpc>
              <a:buNone/>
            </a:pPr>
            <a:r>
              <a:rPr lang="en-US" sz="1700" dirty="0">
                <a:hlinkClick r:id="rId5"/>
              </a:rPr>
              <a:t>Letting Go is Healthy</a:t>
            </a:r>
            <a:endParaRPr lang="en-US" sz="1700" dirty="0"/>
          </a:p>
          <a:p>
            <a:pPr marL="0" indent="0">
              <a:lnSpc>
                <a:spcPct val="110000"/>
              </a:lnSpc>
              <a:buNone/>
            </a:pPr>
            <a:endParaRPr lang="en-US" sz="1700" dirty="0"/>
          </a:p>
        </p:txBody>
      </p:sp>
    </p:spTree>
    <p:extLst>
      <p:ext uri="{BB962C8B-B14F-4D97-AF65-F5344CB8AC3E}">
        <p14:creationId xmlns:p14="http://schemas.microsoft.com/office/powerpoint/2010/main" val="536103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0" name="Picture 9">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2" name="Rectangle 11">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72168E9E-94E9-4BE3-B88C-C8A468117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12107AC1-AA0D-4097-B03D-FD3C632AB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 name="TextBox 19">
            <a:extLst>
              <a:ext uri="{FF2B5EF4-FFF2-40B4-BE49-F238E27FC236}">
                <a16:creationId xmlns:a16="http://schemas.microsoft.com/office/drawing/2014/main" id="{7C8D231A-EC46-4736-B00F-76D3070822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2" name="Rectangle 21">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CF7A5F-1778-38B8-40C7-6A1E21AD3C69}"/>
              </a:ext>
            </a:extLst>
          </p:cNvPr>
          <p:cNvSpPr>
            <a:spLocks noGrp="1"/>
          </p:cNvSpPr>
          <p:nvPr>
            <p:ph type="title"/>
          </p:nvPr>
        </p:nvSpPr>
        <p:spPr>
          <a:xfrm>
            <a:off x="5659697" y="1949051"/>
            <a:ext cx="5644108" cy="4056638"/>
          </a:xfrm>
        </p:spPr>
        <p:txBody>
          <a:bodyPr vert="horz" lIns="91440" tIns="45720" rIns="91440" bIns="45720" rtlCol="0" anchor="t">
            <a:normAutofit/>
          </a:bodyPr>
          <a:lstStyle/>
          <a:p>
            <a:r>
              <a:rPr lang="en-US" sz="6600"/>
              <a:t>Thank you!</a:t>
            </a:r>
          </a:p>
        </p:txBody>
      </p:sp>
      <p:sp>
        <p:nvSpPr>
          <p:cNvPr id="24" name="Rectangle 23">
            <a:extLst>
              <a:ext uri="{FF2B5EF4-FFF2-40B4-BE49-F238E27FC236}">
                <a16:creationId xmlns:a16="http://schemas.microsoft.com/office/drawing/2014/main" id="{5DA7D8ED-4DB6-46C0-AE81-24DA0AAF9A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6204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E5C12349-62E6-4BD7-9794-8785CD02DF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3" y="0"/>
            <a:ext cx="3690120"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22471925-3CC0-5CFC-A430-F441595C6055}"/>
              </a:ext>
            </a:extLst>
          </p:cNvPr>
          <p:cNvSpPr txBox="1"/>
          <p:nvPr/>
        </p:nvSpPr>
        <p:spPr>
          <a:xfrm>
            <a:off x="1307490" y="1949051"/>
            <a:ext cx="3002750" cy="2959899"/>
          </a:xfrm>
          <a:prstGeom prst="rect">
            <a:avLst/>
          </a:prstGeom>
        </p:spPr>
        <p:txBody>
          <a:bodyPr vert="horz" lIns="91440" tIns="0" rIns="91440" bIns="45720" rtlCol="0" anchor="ctr">
            <a:normAutofit fontScale="92500"/>
          </a:bodyPr>
          <a:lstStyle/>
          <a:p>
            <a:pPr algn="ctr" defTabSz="914400">
              <a:lnSpc>
                <a:spcPct val="120000"/>
              </a:lnSpc>
              <a:spcBef>
                <a:spcPts val="1000"/>
              </a:spcBef>
              <a:spcAft>
                <a:spcPts val="600"/>
              </a:spcAft>
              <a:buClr>
                <a:schemeClr val="accent6"/>
              </a:buClr>
              <a:buSzPct val="90000"/>
            </a:pPr>
            <a:r>
              <a:rPr lang="en-US" sz="2800" dirty="0"/>
              <a:t>….fatherhood is where you spend your life teaching those that you can’t live without, to live without you</a:t>
            </a:r>
          </a:p>
        </p:txBody>
      </p:sp>
      <p:sp>
        <p:nvSpPr>
          <p:cNvPr id="28" name="Right Triangle 27">
            <a:extLst>
              <a:ext uri="{FF2B5EF4-FFF2-40B4-BE49-F238E27FC236}">
                <a16:creationId xmlns:a16="http://schemas.microsoft.com/office/drawing/2014/main" id="{CDD5A4AA-8515-49AE-8C6C-9CF6E14C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1431831" y="1949051"/>
            <a:ext cx="239869" cy="239869"/>
          </a:xfrm>
          <a:prstGeom prst="r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page1image44908752">
            <a:extLst>
              <a:ext uri="{FF2B5EF4-FFF2-40B4-BE49-F238E27FC236}">
                <a16:creationId xmlns:a16="http://schemas.microsoft.com/office/drawing/2014/main" id="{CB661653-E298-6020-6C1E-75F9659364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2694" y="5117681"/>
            <a:ext cx="3659006" cy="1160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972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Madison</Template>
  <TotalTime>1275</TotalTime>
  <Words>771</Words>
  <Application>Microsoft Macintosh PowerPoint</Application>
  <PresentationFormat>Widescreen</PresentationFormat>
  <Paragraphs>80</Paragraphs>
  <Slides>12</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MS Shell Dlg 2</vt:lpstr>
      <vt:lpstr>Wingdings</vt:lpstr>
      <vt:lpstr>Wingdings 3</vt:lpstr>
      <vt:lpstr>Madison</vt:lpstr>
      <vt:lpstr>Navigating Teenage Years</vt:lpstr>
      <vt:lpstr>Focus for Today</vt:lpstr>
      <vt:lpstr>PowerPoint Presentation</vt:lpstr>
      <vt:lpstr>Stages of psychosocial development.   A series of conflicts or challenges to master. </vt:lpstr>
      <vt:lpstr>Mums and Dads (earlier influence)</vt:lpstr>
      <vt:lpstr>Mums and Dads (later)</vt:lpstr>
      <vt:lpstr>What do I reckon? </vt:lpstr>
      <vt:lpstr>Emotional Regulation</vt:lpstr>
      <vt:lpstr>Communication</vt:lpstr>
      <vt:lpstr>Being Good at Something</vt:lpstr>
      <vt:lpstr>Social Connection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Paul Jeffery</dc:creator>
  <cp:lastModifiedBy>Paul Jeffery</cp:lastModifiedBy>
  <cp:revision>10</cp:revision>
  <dcterms:created xsi:type="dcterms:W3CDTF">2025-04-27T02:38:24Z</dcterms:created>
  <dcterms:modified xsi:type="dcterms:W3CDTF">2025-05-04T08:29:38Z</dcterms:modified>
</cp:coreProperties>
</file>