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Montserrat" panose="00000500000000000000" pitchFamily="2" charset="0"/>
      <p:regular r:id="rId11"/>
    </p:embeddedFont>
    <p:embeddedFont>
      <p:font typeface="Montserrat Bold" panose="00000800000000000000" charset="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7" d="100"/>
          <a:sy n="47" d="100"/>
        </p:scale>
        <p:origin x="600" y="26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1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08037" y="0"/>
            <a:ext cx="10277382" cy="10287000"/>
            <a:chOff x="0" y="0"/>
            <a:chExt cx="548120" cy="7917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48120" cy="791780"/>
            </a:xfrm>
            <a:custGeom>
              <a:avLst/>
              <a:gdLst/>
              <a:ahLst/>
              <a:cxnLst/>
              <a:rect l="l" t="t" r="r" b="b"/>
              <a:pathLst>
                <a:path w="548120" h="791780">
                  <a:moveTo>
                    <a:pt x="344920" y="0"/>
                  </a:moveTo>
                  <a:lnTo>
                    <a:pt x="0" y="0"/>
                  </a:lnTo>
                  <a:lnTo>
                    <a:pt x="203200" y="791780"/>
                  </a:lnTo>
                  <a:lnTo>
                    <a:pt x="548120" y="791780"/>
                  </a:lnTo>
                  <a:lnTo>
                    <a:pt x="344920" y="0"/>
                  </a:lnTo>
                  <a:close/>
                </a:path>
              </a:pathLst>
            </a:custGeom>
            <a:gradFill rotWithShape="1">
              <a:gsLst>
                <a:gs pos="0">
                  <a:srgbClr val="102129">
                    <a:alpha val="65000"/>
                  </a:srgbClr>
                </a:gs>
                <a:gs pos="100000">
                  <a:srgbClr val="7AA196">
                    <a:alpha val="65000"/>
                  </a:srgbClr>
                </a:gs>
              </a:gsLst>
              <a:lin ang="2700000"/>
            </a:gradFill>
          </p:spPr>
          <p:txBody>
            <a:bodyPr/>
            <a:lstStyle/>
            <a:p>
              <a:endParaRPr lang="en-AU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01600" y="-38100"/>
              <a:ext cx="344920" cy="8298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21430270">
            <a:off x="10219948" y="-209499"/>
            <a:ext cx="8227144" cy="10643468"/>
            <a:chOff x="0" y="0"/>
            <a:chExt cx="561994" cy="78377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61994" cy="783773"/>
            </a:xfrm>
            <a:custGeom>
              <a:avLst/>
              <a:gdLst/>
              <a:ahLst/>
              <a:cxnLst/>
              <a:rect l="l" t="t" r="r" b="b"/>
              <a:pathLst>
                <a:path w="561994" h="783773">
                  <a:moveTo>
                    <a:pt x="358794" y="0"/>
                  </a:moveTo>
                  <a:lnTo>
                    <a:pt x="0" y="0"/>
                  </a:lnTo>
                  <a:lnTo>
                    <a:pt x="203200" y="783773"/>
                  </a:lnTo>
                  <a:lnTo>
                    <a:pt x="561994" y="783773"/>
                  </a:lnTo>
                  <a:lnTo>
                    <a:pt x="358794" y="0"/>
                  </a:lnTo>
                  <a:close/>
                </a:path>
              </a:pathLst>
            </a:custGeom>
            <a:blipFill>
              <a:blip r:embed="rId2"/>
              <a:stretch>
                <a:fillRect t="-3875" b="-3875"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-762001" y="0"/>
            <a:ext cx="10129687" cy="6517990"/>
            <a:chOff x="0" y="0"/>
            <a:chExt cx="2406230" cy="146717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06230" cy="1467179"/>
            </a:xfrm>
            <a:custGeom>
              <a:avLst/>
              <a:gdLst/>
              <a:ahLst/>
              <a:cxnLst/>
              <a:rect l="l" t="t" r="r" b="b"/>
              <a:pathLst>
                <a:path w="2406230" h="1467179">
                  <a:moveTo>
                    <a:pt x="2406230" y="733589"/>
                  </a:moveTo>
                  <a:lnTo>
                    <a:pt x="2203030" y="1467179"/>
                  </a:lnTo>
                  <a:lnTo>
                    <a:pt x="203200" y="1467179"/>
                  </a:lnTo>
                  <a:lnTo>
                    <a:pt x="0" y="733589"/>
                  </a:lnTo>
                  <a:lnTo>
                    <a:pt x="203200" y="0"/>
                  </a:lnTo>
                  <a:lnTo>
                    <a:pt x="2203030" y="0"/>
                  </a:lnTo>
                  <a:lnTo>
                    <a:pt x="2406230" y="733589"/>
                  </a:lnTo>
                  <a:close/>
                </a:path>
              </a:pathLst>
            </a:custGeom>
            <a:gradFill rotWithShape="1">
              <a:gsLst>
                <a:gs pos="0">
                  <a:srgbClr val="7AA196">
                    <a:alpha val="100000"/>
                  </a:srgbClr>
                </a:gs>
                <a:gs pos="100000">
                  <a:srgbClr val="102129">
                    <a:alpha val="100000"/>
                  </a:srgbClr>
                </a:gs>
              </a:gsLst>
              <a:lin ang="2700000"/>
            </a:gradFill>
          </p:spPr>
          <p:txBody>
            <a:bodyPr/>
            <a:lstStyle/>
            <a:p>
              <a:endParaRPr lang="en-AU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14300" y="-38100"/>
              <a:ext cx="2177630" cy="15052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513404" y="8310951"/>
            <a:ext cx="15380078" cy="1300238"/>
            <a:chOff x="0" y="0"/>
            <a:chExt cx="17354759" cy="146717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7354759" cy="1467179"/>
            </a:xfrm>
            <a:custGeom>
              <a:avLst/>
              <a:gdLst/>
              <a:ahLst/>
              <a:cxnLst/>
              <a:rect l="l" t="t" r="r" b="b"/>
              <a:pathLst>
                <a:path w="17354759" h="1467179">
                  <a:moveTo>
                    <a:pt x="17354759" y="733589"/>
                  </a:moveTo>
                  <a:lnTo>
                    <a:pt x="17151559" y="1467179"/>
                  </a:lnTo>
                  <a:lnTo>
                    <a:pt x="203200" y="1467179"/>
                  </a:lnTo>
                  <a:lnTo>
                    <a:pt x="0" y="733589"/>
                  </a:lnTo>
                  <a:lnTo>
                    <a:pt x="203200" y="0"/>
                  </a:lnTo>
                  <a:lnTo>
                    <a:pt x="17151559" y="0"/>
                  </a:lnTo>
                  <a:lnTo>
                    <a:pt x="17354759" y="733589"/>
                  </a:lnTo>
                  <a:close/>
                </a:path>
              </a:pathLst>
            </a:custGeom>
            <a:solidFill>
              <a:srgbClr val="FAFAF7">
                <a:alpha val="89804"/>
              </a:srgbClr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4300" y="-38100"/>
              <a:ext cx="17126159" cy="15052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8878512" y="8762273"/>
            <a:ext cx="435435" cy="435435"/>
          </a:xfrm>
          <a:custGeom>
            <a:avLst/>
            <a:gdLst/>
            <a:ahLst/>
            <a:cxnLst/>
            <a:rect l="l" t="t" r="r" b="b"/>
            <a:pathLst>
              <a:path w="435435" h="435435">
                <a:moveTo>
                  <a:pt x="0" y="0"/>
                </a:moveTo>
                <a:lnTo>
                  <a:pt x="435435" y="0"/>
                </a:lnTo>
                <a:lnTo>
                  <a:pt x="435435" y="435435"/>
                </a:lnTo>
                <a:lnTo>
                  <a:pt x="0" y="43543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4" name="Freeform 14"/>
          <p:cNvSpPr/>
          <p:nvPr/>
        </p:nvSpPr>
        <p:spPr>
          <a:xfrm>
            <a:off x="13100588" y="8736519"/>
            <a:ext cx="460463" cy="460463"/>
          </a:xfrm>
          <a:custGeom>
            <a:avLst/>
            <a:gdLst/>
            <a:ahLst/>
            <a:cxnLst/>
            <a:rect l="l" t="t" r="r" b="b"/>
            <a:pathLst>
              <a:path w="460463" h="460463">
                <a:moveTo>
                  <a:pt x="0" y="0"/>
                </a:moveTo>
                <a:lnTo>
                  <a:pt x="460464" y="0"/>
                </a:lnTo>
                <a:lnTo>
                  <a:pt x="460464" y="460463"/>
                </a:lnTo>
                <a:lnTo>
                  <a:pt x="0" y="46046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5" name="Freeform 15"/>
          <p:cNvSpPr/>
          <p:nvPr/>
        </p:nvSpPr>
        <p:spPr>
          <a:xfrm>
            <a:off x="16164847" y="8717751"/>
            <a:ext cx="467870" cy="467870"/>
          </a:xfrm>
          <a:custGeom>
            <a:avLst/>
            <a:gdLst/>
            <a:ahLst/>
            <a:cxnLst/>
            <a:rect l="l" t="t" r="r" b="b"/>
            <a:pathLst>
              <a:path w="467870" h="467870">
                <a:moveTo>
                  <a:pt x="0" y="0"/>
                </a:moveTo>
                <a:lnTo>
                  <a:pt x="467870" y="0"/>
                </a:lnTo>
                <a:lnTo>
                  <a:pt x="467870" y="467870"/>
                </a:lnTo>
                <a:lnTo>
                  <a:pt x="0" y="46787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16" name="Group 16"/>
          <p:cNvGrpSpPr/>
          <p:nvPr/>
        </p:nvGrpSpPr>
        <p:grpSpPr>
          <a:xfrm>
            <a:off x="793750" y="796722"/>
            <a:ext cx="755923" cy="755923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AFAF7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>
            <a:off x="812882" y="815734"/>
            <a:ext cx="717659" cy="717898"/>
          </a:xfrm>
          <a:custGeom>
            <a:avLst/>
            <a:gdLst/>
            <a:ahLst/>
            <a:cxnLst/>
            <a:rect l="l" t="t" r="r" b="b"/>
            <a:pathLst>
              <a:path w="717659" h="717898">
                <a:moveTo>
                  <a:pt x="0" y="0"/>
                </a:moveTo>
                <a:lnTo>
                  <a:pt x="717659" y="0"/>
                </a:lnTo>
                <a:lnTo>
                  <a:pt x="717659" y="717898"/>
                </a:lnTo>
                <a:lnTo>
                  <a:pt x="0" y="71789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20" name="TextBox 20"/>
          <p:cNvSpPr txBox="1"/>
          <p:nvPr/>
        </p:nvSpPr>
        <p:spPr>
          <a:xfrm>
            <a:off x="793750" y="2103422"/>
            <a:ext cx="8777850" cy="20556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95"/>
              </a:lnSpc>
            </a:pPr>
            <a:r>
              <a:rPr lang="en-US" sz="7359" b="1" spc="-448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From Playground to Prom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93750" y="4329702"/>
            <a:ext cx="7719654" cy="13031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71"/>
              </a:lnSpc>
              <a:spcBef>
                <a:spcPct val="0"/>
              </a:spcBef>
            </a:pPr>
            <a:r>
              <a:rPr lang="en-US" sz="376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... and the importance of developing a positive mindset!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93750" y="7782275"/>
            <a:ext cx="6517743" cy="816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44"/>
              </a:lnSpc>
              <a:spcBef>
                <a:spcPct val="0"/>
              </a:spcBef>
            </a:pPr>
            <a:r>
              <a:rPr lang="en-US" sz="4746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Sarah Maconachie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772434" y="926456"/>
            <a:ext cx="4016959" cy="439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1"/>
              </a:lnSpc>
              <a:spcBef>
                <a:spcPct val="0"/>
              </a:spcBef>
            </a:pPr>
            <a:r>
              <a:rPr lang="en-US" sz="257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Work Hard Parent Hard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9410943" y="8937689"/>
            <a:ext cx="3499145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  <a:spcBef>
                <a:spcPct val="0"/>
              </a:spcBef>
            </a:pPr>
            <a:r>
              <a:rPr lang="en-US" sz="15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www.workhardparenthard.com.au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410943" y="8760551"/>
            <a:ext cx="1420443" cy="191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0"/>
              </a:lnSpc>
              <a:spcBef>
                <a:spcPct val="0"/>
              </a:spcBef>
            </a:pPr>
            <a:r>
              <a:rPr lang="en-US" sz="11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Our Website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6719914" y="8938176"/>
            <a:ext cx="1652889" cy="2446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39"/>
              </a:lnSpc>
              <a:spcBef>
                <a:spcPct val="0"/>
              </a:spcBef>
            </a:pPr>
            <a:r>
              <a:rPr lang="en-US" sz="1456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0488241154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6719914" y="8778209"/>
            <a:ext cx="1061551" cy="186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39"/>
              </a:lnSpc>
              <a:spcBef>
                <a:spcPct val="0"/>
              </a:spcBef>
            </a:pPr>
            <a:r>
              <a:rPr lang="en-US" sz="10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Our Contact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3649660" y="8937689"/>
            <a:ext cx="2443766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  <a:spcBef>
                <a:spcPct val="0"/>
              </a:spcBef>
            </a:pPr>
            <a:r>
              <a:rPr lang="en-US" sz="15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@rworkhardparenthard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3649660" y="8760551"/>
            <a:ext cx="1461511" cy="191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0"/>
              </a:lnSpc>
              <a:spcBef>
                <a:spcPct val="0"/>
              </a:spcBef>
            </a:pPr>
            <a:r>
              <a:rPr lang="en-US" sz="11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Our Social Media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812882" y="7108540"/>
            <a:ext cx="1396918" cy="5118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  <a:spcBef>
                <a:spcPct val="0"/>
              </a:spcBef>
            </a:pPr>
            <a:r>
              <a:rPr lang="en-US" sz="30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With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1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202069" y="2731802"/>
            <a:ext cx="5644869" cy="6157183"/>
            <a:chOff x="0" y="0"/>
            <a:chExt cx="1494522" cy="16301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94522" cy="1630161"/>
            </a:xfrm>
            <a:custGeom>
              <a:avLst/>
              <a:gdLst/>
              <a:ahLst/>
              <a:cxnLst/>
              <a:rect l="l" t="t" r="r" b="b"/>
              <a:pathLst>
                <a:path w="1494522" h="1630161">
                  <a:moveTo>
                    <a:pt x="0" y="0"/>
                  </a:moveTo>
                  <a:lnTo>
                    <a:pt x="1494522" y="0"/>
                  </a:lnTo>
                  <a:lnTo>
                    <a:pt x="1494522" y="1630161"/>
                  </a:lnTo>
                  <a:lnTo>
                    <a:pt x="0" y="1630161"/>
                  </a:lnTo>
                  <a:close/>
                </a:path>
              </a:pathLst>
            </a:custGeom>
            <a:blipFill>
              <a:blip r:embed="rId2"/>
              <a:stretch>
                <a:fillRect l="-31781" r="-31781"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914400" y="0"/>
            <a:ext cx="13191168" cy="3476980"/>
            <a:chOff x="0" y="0"/>
            <a:chExt cx="2796429" cy="73672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796429" cy="736722"/>
            </a:xfrm>
            <a:custGeom>
              <a:avLst/>
              <a:gdLst/>
              <a:ahLst/>
              <a:cxnLst/>
              <a:rect l="l" t="t" r="r" b="b"/>
              <a:pathLst>
                <a:path w="2796429" h="736722">
                  <a:moveTo>
                    <a:pt x="2796429" y="368361"/>
                  </a:moveTo>
                  <a:lnTo>
                    <a:pt x="2593229" y="736722"/>
                  </a:lnTo>
                  <a:lnTo>
                    <a:pt x="203200" y="736722"/>
                  </a:lnTo>
                  <a:lnTo>
                    <a:pt x="0" y="368361"/>
                  </a:lnTo>
                  <a:lnTo>
                    <a:pt x="203200" y="0"/>
                  </a:lnTo>
                  <a:lnTo>
                    <a:pt x="2593229" y="0"/>
                  </a:lnTo>
                  <a:lnTo>
                    <a:pt x="2796429" y="368361"/>
                  </a:lnTo>
                  <a:close/>
                </a:path>
              </a:pathLst>
            </a:custGeom>
            <a:gradFill rotWithShape="1">
              <a:gsLst>
                <a:gs pos="0">
                  <a:srgbClr val="102129">
                    <a:alpha val="80000"/>
                  </a:srgbClr>
                </a:gs>
                <a:gs pos="100000">
                  <a:srgbClr val="7AA196">
                    <a:alpha val="80000"/>
                  </a:srgbClr>
                </a:gs>
              </a:gsLst>
              <a:lin ang="2700000"/>
            </a:gradFill>
          </p:spPr>
          <p:txBody>
            <a:bodyPr/>
            <a:lstStyle/>
            <a:p>
              <a:endParaRPr lang="en-AU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14300" y="-38100"/>
              <a:ext cx="2567829" cy="7748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793750" y="1256945"/>
            <a:ext cx="7950816" cy="16852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40"/>
              </a:lnSpc>
            </a:pPr>
            <a:r>
              <a:rPr lang="en-US" sz="5946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By the time your child turns 7,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4271177"/>
            <a:ext cx="8737840" cy="39147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4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Most of their foundational beliefs about the world, and themselves, and what’s possible for them are already formed.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1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97543" y="4333696"/>
            <a:ext cx="3778990" cy="3730373"/>
            <a:chOff x="0" y="0"/>
            <a:chExt cx="995289" cy="98248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95289" cy="982485"/>
            </a:xfrm>
            <a:custGeom>
              <a:avLst/>
              <a:gdLst/>
              <a:ahLst/>
              <a:cxnLst/>
              <a:rect l="l" t="t" r="r" b="b"/>
              <a:pathLst>
                <a:path w="995289" h="982485">
                  <a:moveTo>
                    <a:pt x="0" y="0"/>
                  </a:moveTo>
                  <a:lnTo>
                    <a:pt x="995289" y="0"/>
                  </a:lnTo>
                  <a:lnTo>
                    <a:pt x="995289" y="982485"/>
                  </a:lnTo>
                  <a:lnTo>
                    <a:pt x="0" y="982485"/>
                  </a:lnTo>
                  <a:close/>
                </a:path>
              </a:pathLst>
            </a:custGeom>
            <a:gradFill rotWithShape="1">
              <a:gsLst>
                <a:gs pos="0">
                  <a:srgbClr val="102129">
                    <a:alpha val="80000"/>
                  </a:srgbClr>
                </a:gs>
                <a:gs pos="100000">
                  <a:srgbClr val="7AA196">
                    <a:alpha val="80000"/>
                  </a:srgbClr>
                </a:gs>
              </a:gsLst>
              <a:lin ang="2700000"/>
            </a:gradFill>
          </p:spPr>
          <p:txBody>
            <a:bodyPr/>
            <a:lstStyle/>
            <a:p>
              <a:endParaRPr lang="en-AU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995289" cy="10205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104201" y="4333696"/>
            <a:ext cx="3778990" cy="3730373"/>
            <a:chOff x="0" y="0"/>
            <a:chExt cx="995289" cy="98248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95289" cy="982485"/>
            </a:xfrm>
            <a:custGeom>
              <a:avLst/>
              <a:gdLst/>
              <a:ahLst/>
              <a:cxnLst/>
              <a:rect l="l" t="t" r="r" b="b"/>
              <a:pathLst>
                <a:path w="995289" h="982485">
                  <a:moveTo>
                    <a:pt x="0" y="0"/>
                  </a:moveTo>
                  <a:lnTo>
                    <a:pt x="995289" y="0"/>
                  </a:lnTo>
                  <a:lnTo>
                    <a:pt x="995289" y="982485"/>
                  </a:lnTo>
                  <a:lnTo>
                    <a:pt x="0" y="982485"/>
                  </a:lnTo>
                  <a:close/>
                </a:path>
              </a:pathLst>
            </a:custGeom>
            <a:solidFill>
              <a:srgbClr val="FAFAF7">
                <a:alpha val="94902"/>
              </a:srgbClr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995289" cy="10205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563223" y="4333696"/>
            <a:ext cx="3778990" cy="3730373"/>
            <a:chOff x="0" y="0"/>
            <a:chExt cx="995289" cy="98248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95289" cy="982485"/>
            </a:xfrm>
            <a:custGeom>
              <a:avLst/>
              <a:gdLst/>
              <a:ahLst/>
              <a:cxnLst/>
              <a:rect l="l" t="t" r="r" b="b"/>
              <a:pathLst>
                <a:path w="995289" h="982485">
                  <a:moveTo>
                    <a:pt x="0" y="0"/>
                  </a:moveTo>
                  <a:lnTo>
                    <a:pt x="995289" y="0"/>
                  </a:lnTo>
                  <a:lnTo>
                    <a:pt x="995289" y="982485"/>
                  </a:lnTo>
                  <a:lnTo>
                    <a:pt x="0" y="982485"/>
                  </a:lnTo>
                  <a:close/>
                </a:path>
              </a:pathLst>
            </a:custGeom>
            <a:gradFill rotWithShape="1">
              <a:gsLst>
                <a:gs pos="0">
                  <a:srgbClr val="102129">
                    <a:alpha val="80000"/>
                  </a:srgbClr>
                </a:gs>
                <a:gs pos="100000">
                  <a:srgbClr val="7AA196">
                    <a:alpha val="80000"/>
                  </a:srgbClr>
                </a:gs>
              </a:gsLst>
              <a:lin ang="2700000"/>
            </a:gra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995289" cy="10205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3941452" y="4333696"/>
            <a:ext cx="3778990" cy="3730373"/>
            <a:chOff x="0" y="0"/>
            <a:chExt cx="995289" cy="98248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95289" cy="982485"/>
            </a:xfrm>
            <a:custGeom>
              <a:avLst/>
              <a:gdLst/>
              <a:ahLst/>
              <a:cxnLst/>
              <a:rect l="l" t="t" r="r" b="b"/>
              <a:pathLst>
                <a:path w="995289" h="982485">
                  <a:moveTo>
                    <a:pt x="0" y="0"/>
                  </a:moveTo>
                  <a:lnTo>
                    <a:pt x="995289" y="0"/>
                  </a:lnTo>
                  <a:lnTo>
                    <a:pt x="995289" y="982485"/>
                  </a:lnTo>
                  <a:lnTo>
                    <a:pt x="0" y="982485"/>
                  </a:lnTo>
                  <a:close/>
                </a:path>
              </a:pathLst>
            </a:custGeom>
            <a:solidFill>
              <a:srgbClr val="FAFAF7">
                <a:alpha val="94902"/>
              </a:srgbClr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995289" cy="10205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13186055" y="-3087975"/>
            <a:ext cx="5289784" cy="5296404"/>
          </a:xfrm>
          <a:custGeom>
            <a:avLst/>
            <a:gdLst/>
            <a:ahLst/>
            <a:cxnLst/>
            <a:rect l="l" t="t" r="r" b="b"/>
            <a:pathLst>
              <a:path w="5289784" h="5296404">
                <a:moveTo>
                  <a:pt x="0" y="0"/>
                </a:moveTo>
                <a:lnTo>
                  <a:pt x="5289784" y="0"/>
                </a:lnTo>
                <a:lnTo>
                  <a:pt x="5289784" y="5296404"/>
                </a:lnTo>
                <a:lnTo>
                  <a:pt x="0" y="52964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5" name="TextBox 15"/>
          <p:cNvSpPr txBox="1"/>
          <p:nvPr/>
        </p:nvSpPr>
        <p:spPr>
          <a:xfrm>
            <a:off x="797543" y="829254"/>
            <a:ext cx="11707407" cy="24078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80"/>
              </a:lnSpc>
            </a:pPr>
            <a:r>
              <a:rPr lang="en-US" sz="4346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Children from birth to age 7-8 operate mostly in a theta brainwave state. It’s like hypnosis—they absorb everything around them as truth.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51680" y="4933962"/>
            <a:ext cx="3070715" cy="24917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3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Our minds are made up of a conscious mind and a subconscious mind.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370280" y="4515815"/>
            <a:ext cx="3246832" cy="3328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9"/>
              </a:lnSpc>
              <a:spcBef>
                <a:spcPct val="0"/>
              </a:spcBef>
            </a:pPr>
            <a:r>
              <a:rPr lang="en-US" sz="2099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Our subconscious mind accepts whatever we imprint on it, and up until the age of 7 everything that a child sees, hears or feels is accepted into their subconscious as truth.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917360" y="5299613"/>
            <a:ext cx="3070715" cy="16535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3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Children don’t develop critical thinking skills until age 7-8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4249974" y="4648103"/>
            <a:ext cx="3161946" cy="2956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9"/>
              </a:lnSpc>
              <a:spcBef>
                <a:spcPct val="0"/>
              </a:spcBef>
            </a:pPr>
            <a:r>
              <a:rPr lang="en-US" sz="2099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This becomes the internal operating system they run on into adulthood: beliefs about love, self worth, work, identity, gender roles, money… the list goes on.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1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08260" y="-426125"/>
            <a:ext cx="10792765" cy="11466416"/>
          </a:xfrm>
          <a:custGeom>
            <a:avLst/>
            <a:gdLst/>
            <a:ahLst/>
            <a:cxnLst/>
            <a:rect l="l" t="t" r="r" b="b"/>
            <a:pathLst>
              <a:path w="10792765" h="11466416">
                <a:moveTo>
                  <a:pt x="0" y="0"/>
                </a:moveTo>
                <a:lnTo>
                  <a:pt x="10792764" y="0"/>
                </a:lnTo>
                <a:lnTo>
                  <a:pt x="10792764" y="11466416"/>
                </a:lnTo>
                <a:lnTo>
                  <a:pt x="0" y="114664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Freeform 3"/>
          <p:cNvSpPr/>
          <p:nvPr/>
        </p:nvSpPr>
        <p:spPr>
          <a:xfrm>
            <a:off x="11730472" y="8195793"/>
            <a:ext cx="7315200" cy="605240"/>
          </a:xfrm>
          <a:custGeom>
            <a:avLst/>
            <a:gdLst/>
            <a:ahLst/>
            <a:cxnLst/>
            <a:rect l="l" t="t" r="r" b="b"/>
            <a:pathLst>
              <a:path w="7315200" h="605240">
                <a:moveTo>
                  <a:pt x="0" y="0"/>
                </a:moveTo>
                <a:lnTo>
                  <a:pt x="7315200" y="0"/>
                </a:lnTo>
                <a:lnTo>
                  <a:pt x="7315200" y="605241"/>
                </a:lnTo>
                <a:lnTo>
                  <a:pt x="0" y="60524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87052"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4" name="Freeform 4"/>
          <p:cNvSpPr/>
          <p:nvPr/>
        </p:nvSpPr>
        <p:spPr>
          <a:xfrm>
            <a:off x="1028700" y="5307083"/>
            <a:ext cx="5643228" cy="3950259"/>
          </a:xfrm>
          <a:custGeom>
            <a:avLst/>
            <a:gdLst/>
            <a:ahLst/>
            <a:cxnLst/>
            <a:rect l="l" t="t" r="r" b="b"/>
            <a:pathLst>
              <a:path w="5643228" h="3950259">
                <a:moveTo>
                  <a:pt x="0" y="0"/>
                </a:moveTo>
                <a:lnTo>
                  <a:pt x="5643228" y="0"/>
                </a:lnTo>
                <a:lnTo>
                  <a:pt x="5643228" y="3950260"/>
                </a:lnTo>
                <a:lnTo>
                  <a:pt x="0" y="395026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5" name="TextBox 5"/>
          <p:cNvSpPr txBox="1"/>
          <p:nvPr/>
        </p:nvSpPr>
        <p:spPr>
          <a:xfrm>
            <a:off x="1028700" y="1292510"/>
            <a:ext cx="9019107" cy="33083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20"/>
              </a:lnSpc>
            </a:pPr>
            <a:r>
              <a:rPr lang="en-US" sz="4746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We can override subconscious patterns with repetition, awareness, and conscious modelling of new behaviours.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1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44948" y="-2171700"/>
            <a:ext cx="11440897" cy="13594458"/>
            <a:chOff x="0" y="0"/>
            <a:chExt cx="812800" cy="102012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1020128"/>
            </a:xfrm>
            <a:custGeom>
              <a:avLst/>
              <a:gdLst/>
              <a:ahLst/>
              <a:cxnLst/>
              <a:rect l="l" t="t" r="r" b="b"/>
              <a:pathLst>
                <a:path w="812800" h="1020128">
                  <a:moveTo>
                    <a:pt x="203200" y="0"/>
                  </a:moveTo>
                  <a:lnTo>
                    <a:pt x="812800" y="0"/>
                  </a:lnTo>
                  <a:lnTo>
                    <a:pt x="609600" y="1020128"/>
                  </a:lnTo>
                  <a:lnTo>
                    <a:pt x="0" y="1020128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102129">
                    <a:alpha val="100000"/>
                  </a:srgbClr>
                </a:gs>
                <a:gs pos="100000">
                  <a:srgbClr val="7AA196">
                    <a:alpha val="100000"/>
                  </a:srgbClr>
                </a:gs>
              </a:gsLst>
              <a:lin ang="2700000"/>
            </a:gradFill>
          </p:spPr>
          <p:txBody>
            <a:bodyPr/>
            <a:lstStyle/>
            <a:p>
              <a:endParaRPr lang="en-AU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01600" y="-38100"/>
              <a:ext cx="609600" cy="10582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653981" y="1028700"/>
            <a:ext cx="8622831" cy="8229600"/>
            <a:chOff x="0" y="0"/>
            <a:chExt cx="1030094" cy="98311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30094" cy="983118"/>
            </a:xfrm>
            <a:custGeom>
              <a:avLst/>
              <a:gdLst/>
              <a:ahLst/>
              <a:cxnLst/>
              <a:rect l="l" t="t" r="r" b="b"/>
              <a:pathLst>
                <a:path w="1030094" h="983118">
                  <a:moveTo>
                    <a:pt x="203200" y="0"/>
                  </a:moveTo>
                  <a:lnTo>
                    <a:pt x="1030094" y="0"/>
                  </a:lnTo>
                  <a:lnTo>
                    <a:pt x="826894" y="983118"/>
                  </a:lnTo>
                  <a:lnTo>
                    <a:pt x="0" y="983118"/>
                  </a:lnTo>
                  <a:lnTo>
                    <a:pt x="203200" y="0"/>
                  </a:lnTo>
                  <a:close/>
                </a:path>
              </a:pathLst>
            </a:custGeom>
            <a:blipFill>
              <a:blip r:embed="rId2"/>
              <a:stretch>
                <a:fillRect l="-13555" r="-13555"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791283" y="533990"/>
            <a:ext cx="6978836" cy="9529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74" lvl="1" indent="-345437" algn="l">
              <a:lnSpc>
                <a:spcPts val="4479"/>
              </a:lnSpc>
              <a:buFont typeface="Arial"/>
              <a:buChar char="•"/>
            </a:pPr>
            <a:r>
              <a:rPr lang="en-US" sz="31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By age 7, a child has formed 80% of their core beliefs about themselves and the world around them.</a:t>
            </a:r>
          </a:p>
          <a:p>
            <a:pPr algn="l">
              <a:lnSpc>
                <a:spcPts val="4479"/>
              </a:lnSpc>
            </a:pPr>
            <a:endParaRPr lang="en-US" sz="3199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690874" lvl="1" indent="-345437" algn="l">
              <a:lnSpc>
                <a:spcPts val="4479"/>
              </a:lnSpc>
              <a:buFont typeface="Arial"/>
              <a:buChar char="•"/>
            </a:pPr>
            <a:r>
              <a:rPr lang="en-US" sz="31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Children model over 70% of their behaviours directly from their primary caregivers.</a:t>
            </a:r>
          </a:p>
          <a:p>
            <a:pPr algn="l">
              <a:lnSpc>
                <a:spcPts val="4479"/>
              </a:lnSpc>
            </a:pPr>
            <a:endParaRPr lang="en-US" sz="3199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690874" lvl="1" indent="-345437" algn="l">
              <a:lnSpc>
                <a:spcPts val="4479"/>
              </a:lnSpc>
              <a:buFont typeface="Arial"/>
              <a:buChar char="•"/>
            </a:pPr>
            <a:r>
              <a:rPr lang="en-US" sz="31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Fathers who are actively engaged in conscious parenting raise children with higher emotional intelligence, greater confidence, and more progressive gender perspectives.</a:t>
            </a:r>
          </a:p>
          <a:p>
            <a:pPr algn="l">
              <a:lnSpc>
                <a:spcPts val="4479"/>
              </a:lnSpc>
              <a:spcBef>
                <a:spcPct val="0"/>
              </a:spcBef>
            </a:pPr>
            <a:endParaRPr lang="en-US" sz="3199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1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82711" y="128448"/>
            <a:ext cx="7522578" cy="10030104"/>
          </a:xfrm>
          <a:custGeom>
            <a:avLst/>
            <a:gdLst/>
            <a:ahLst/>
            <a:cxnLst/>
            <a:rect l="l" t="t" r="r" b="b"/>
            <a:pathLst>
              <a:path w="7522578" h="10030104">
                <a:moveTo>
                  <a:pt x="0" y="0"/>
                </a:moveTo>
                <a:lnTo>
                  <a:pt x="7522578" y="0"/>
                </a:lnTo>
                <a:lnTo>
                  <a:pt x="7522578" y="10030104"/>
                </a:lnTo>
                <a:lnTo>
                  <a:pt x="0" y="100301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1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793507" y="4564673"/>
            <a:ext cx="8624653" cy="5123845"/>
          </a:xfrm>
          <a:custGeom>
            <a:avLst/>
            <a:gdLst/>
            <a:ahLst/>
            <a:cxnLst/>
            <a:rect l="l" t="t" r="r" b="b"/>
            <a:pathLst>
              <a:path w="8624653" h="5123845">
                <a:moveTo>
                  <a:pt x="0" y="0"/>
                </a:moveTo>
                <a:lnTo>
                  <a:pt x="8624652" y="0"/>
                </a:lnTo>
                <a:lnTo>
                  <a:pt x="8624652" y="5123845"/>
                </a:lnTo>
                <a:lnTo>
                  <a:pt x="0" y="51238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2356"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3" name="Group 3"/>
          <p:cNvGrpSpPr/>
          <p:nvPr/>
        </p:nvGrpSpPr>
        <p:grpSpPr>
          <a:xfrm>
            <a:off x="-1" y="5143500"/>
            <a:ext cx="18288001" cy="3225830"/>
            <a:chOff x="0" y="0"/>
            <a:chExt cx="7991367" cy="102012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991366" cy="1020128"/>
            </a:xfrm>
            <a:custGeom>
              <a:avLst/>
              <a:gdLst/>
              <a:ahLst/>
              <a:cxnLst/>
              <a:rect l="l" t="t" r="r" b="b"/>
              <a:pathLst>
                <a:path w="7991366" h="1020128">
                  <a:moveTo>
                    <a:pt x="203200" y="0"/>
                  </a:moveTo>
                  <a:lnTo>
                    <a:pt x="7991366" y="0"/>
                  </a:lnTo>
                  <a:lnTo>
                    <a:pt x="7788166" y="1020128"/>
                  </a:lnTo>
                  <a:lnTo>
                    <a:pt x="0" y="1020128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7AA196">
                    <a:alpha val="80000"/>
                  </a:srgbClr>
                </a:gs>
                <a:gs pos="100000">
                  <a:srgbClr val="102129">
                    <a:alpha val="80000"/>
                  </a:srgbClr>
                </a:gs>
              </a:gsLst>
              <a:lin ang="2700000"/>
            </a:gradFill>
          </p:spPr>
          <p:txBody>
            <a:bodyPr/>
            <a:lstStyle/>
            <a:p>
              <a:endParaRPr lang="en-AU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01600" y="-38100"/>
              <a:ext cx="7788167" cy="10582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4215" y="2175773"/>
            <a:ext cx="5259424" cy="5465657"/>
            <a:chOff x="0" y="0"/>
            <a:chExt cx="1385198" cy="143951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85198" cy="1439514"/>
            </a:xfrm>
            <a:custGeom>
              <a:avLst/>
              <a:gdLst/>
              <a:ahLst/>
              <a:cxnLst/>
              <a:rect l="l" t="t" r="r" b="b"/>
              <a:pathLst>
                <a:path w="1385198" h="1439514">
                  <a:moveTo>
                    <a:pt x="0" y="0"/>
                  </a:moveTo>
                  <a:lnTo>
                    <a:pt x="1385198" y="0"/>
                  </a:lnTo>
                  <a:lnTo>
                    <a:pt x="1385198" y="1439514"/>
                  </a:lnTo>
                  <a:lnTo>
                    <a:pt x="0" y="1439514"/>
                  </a:lnTo>
                  <a:close/>
                </a:path>
              </a:pathLst>
            </a:custGeom>
            <a:solidFill>
              <a:srgbClr val="FAFAF7">
                <a:alpha val="94902"/>
              </a:srgbClr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385198" cy="14776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814927" y="2175773"/>
            <a:ext cx="5013274" cy="5465657"/>
            <a:chOff x="0" y="0"/>
            <a:chExt cx="1320368" cy="143951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20368" cy="1439514"/>
            </a:xfrm>
            <a:custGeom>
              <a:avLst/>
              <a:gdLst/>
              <a:ahLst/>
              <a:cxnLst/>
              <a:rect l="l" t="t" r="r" b="b"/>
              <a:pathLst>
                <a:path w="1320368" h="1439514">
                  <a:moveTo>
                    <a:pt x="0" y="0"/>
                  </a:moveTo>
                  <a:lnTo>
                    <a:pt x="1320368" y="0"/>
                  </a:lnTo>
                  <a:lnTo>
                    <a:pt x="1320368" y="1439514"/>
                  </a:lnTo>
                  <a:lnTo>
                    <a:pt x="0" y="1439514"/>
                  </a:lnTo>
                  <a:close/>
                </a:path>
              </a:pathLst>
            </a:custGeom>
            <a:solidFill>
              <a:srgbClr val="FAFAF7">
                <a:alpha val="94902"/>
              </a:srgbClr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320368" cy="14776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391931" y="2197334"/>
            <a:ext cx="5054748" cy="5444095"/>
            <a:chOff x="0" y="0"/>
            <a:chExt cx="1331292" cy="143383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331292" cy="1433836"/>
            </a:xfrm>
            <a:custGeom>
              <a:avLst/>
              <a:gdLst/>
              <a:ahLst/>
              <a:cxnLst/>
              <a:rect l="l" t="t" r="r" b="b"/>
              <a:pathLst>
                <a:path w="1331292" h="1433836">
                  <a:moveTo>
                    <a:pt x="0" y="0"/>
                  </a:moveTo>
                  <a:lnTo>
                    <a:pt x="1331292" y="0"/>
                  </a:lnTo>
                  <a:lnTo>
                    <a:pt x="1331292" y="1433836"/>
                  </a:lnTo>
                  <a:lnTo>
                    <a:pt x="0" y="1433836"/>
                  </a:lnTo>
                  <a:close/>
                </a:path>
              </a:pathLst>
            </a:custGeom>
            <a:solidFill>
              <a:srgbClr val="FAFAF7">
                <a:alpha val="94902"/>
              </a:srgbClr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1331292" cy="14719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818099" y="1076325"/>
            <a:ext cx="7950816" cy="721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50"/>
              </a:lnSpc>
            </a:pPr>
            <a:r>
              <a:rPr lang="en-US" sz="5046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Why does this matter?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41431" y="2664542"/>
            <a:ext cx="4764992" cy="4462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5"/>
              </a:lnSpc>
              <a:spcBef>
                <a:spcPct val="0"/>
              </a:spcBef>
            </a:pPr>
            <a:r>
              <a:rPr lang="en-US" sz="3203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We are in an ever evolving world, and if we want to create change we need to make a conscious decision to change the way we think and behave.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057366" y="2796011"/>
            <a:ext cx="4546792" cy="3900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485"/>
              </a:lnSpc>
              <a:spcBef>
                <a:spcPct val="0"/>
              </a:spcBef>
            </a:pPr>
            <a:r>
              <a:rPr lang="en-US" sz="3203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As pare</a:t>
            </a:r>
            <a:r>
              <a:rPr lang="en-US" sz="3203" u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nts we are also wired in a certain way based on our own upbringing and environment so it’s up to us to make a change.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731149" y="3112567"/>
            <a:ext cx="4376312" cy="2776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485"/>
              </a:lnSpc>
              <a:spcBef>
                <a:spcPct val="0"/>
              </a:spcBef>
            </a:pPr>
            <a:r>
              <a:rPr lang="en-US" sz="3203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When we have m</a:t>
            </a:r>
            <a:r>
              <a:rPr lang="en-US" sz="3203" u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ore awareness of it, we can call out outdated stereotypes and biases.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1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434107" y="3085006"/>
            <a:ext cx="18126550" cy="6085912"/>
            <a:chOff x="0" y="0"/>
            <a:chExt cx="6847253" cy="229893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847253" cy="2298936"/>
            </a:xfrm>
            <a:custGeom>
              <a:avLst/>
              <a:gdLst/>
              <a:ahLst/>
              <a:cxnLst/>
              <a:rect l="l" t="t" r="r" b="b"/>
              <a:pathLst>
                <a:path w="6847253" h="2298936">
                  <a:moveTo>
                    <a:pt x="203200" y="0"/>
                  </a:moveTo>
                  <a:lnTo>
                    <a:pt x="6847253" y="0"/>
                  </a:lnTo>
                  <a:lnTo>
                    <a:pt x="6644053" y="2298936"/>
                  </a:lnTo>
                  <a:lnTo>
                    <a:pt x="0" y="2298936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7AA196">
                    <a:alpha val="80000"/>
                  </a:srgbClr>
                </a:gs>
                <a:gs pos="100000">
                  <a:srgbClr val="102129">
                    <a:alpha val="80000"/>
                  </a:srgbClr>
                </a:gs>
              </a:gsLst>
              <a:lin ang="2700000"/>
            </a:gradFill>
          </p:spPr>
          <p:txBody>
            <a:bodyPr/>
            <a:lstStyle/>
            <a:p>
              <a:endParaRPr lang="en-AU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01600" y="-38100"/>
              <a:ext cx="6644053" cy="23370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18465" y="4149209"/>
            <a:ext cx="4256999" cy="4292608"/>
            <a:chOff x="0" y="0"/>
            <a:chExt cx="1121185" cy="113056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21185" cy="1130563"/>
            </a:xfrm>
            <a:custGeom>
              <a:avLst/>
              <a:gdLst/>
              <a:ahLst/>
              <a:cxnLst/>
              <a:rect l="l" t="t" r="r" b="b"/>
              <a:pathLst>
                <a:path w="1121185" h="1130563">
                  <a:moveTo>
                    <a:pt x="0" y="0"/>
                  </a:moveTo>
                  <a:lnTo>
                    <a:pt x="1121185" y="0"/>
                  </a:lnTo>
                  <a:lnTo>
                    <a:pt x="1121185" y="1130563"/>
                  </a:lnTo>
                  <a:lnTo>
                    <a:pt x="0" y="1130563"/>
                  </a:lnTo>
                  <a:close/>
                </a:path>
              </a:pathLst>
            </a:custGeom>
            <a:solidFill>
              <a:srgbClr val="FAFAF7">
                <a:alpha val="94902"/>
              </a:srgbClr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121185" cy="11686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16544" y="3877851"/>
            <a:ext cx="945227" cy="945227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B08B8B">
                    <a:alpha val="100000"/>
                  </a:srgbClr>
                </a:gs>
                <a:gs pos="100000">
                  <a:srgbClr val="102129">
                    <a:alpha val="100000"/>
                  </a:srgbClr>
                </a:gs>
              </a:gsLst>
              <a:lin ang="2700000"/>
            </a:gradFill>
          </p:spPr>
          <p:txBody>
            <a:bodyPr/>
            <a:lstStyle/>
            <a:p>
              <a:endParaRPr lang="en-AU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962406" y="4123714"/>
            <a:ext cx="453501" cy="453501"/>
          </a:xfrm>
          <a:custGeom>
            <a:avLst/>
            <a:gdLst/>
            <a:ahLst/>
            <a:cxnLst/>
            <a:rect l="l" t="t" r="r" b="b"/>
            <a:pathLst>
              <a:path w="453501" h="453501">
                <a:moveTo>
                  <a:pt x="0" y="0"/>
                </a:moveTo>
                <a:lnTo>
                  <a:pt x="453502" y="0"/>
                </a:lnTo>
                <a:lnTo>
                  <a:pt x="453502" y="453501"/>
                </a:lnTo>
                <a:lnTo>
                  <a:pt x="0" y="4535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12" name="Group 12"/>
          <p:cNvGrpSpPr/>
          <p:nvPr/>
        </p:nvGrpSpPr>
        <p:grpSpPr>
          <a:xfrm>
            <a:off x="5493744" y="4149209"/>
            <a:ext cx="4256999" cy="4292608"/>
            <a:chOff x="0" y="0"/>
            <a:chExt cx="1121185" cy="113056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121185" cy="1130563"/>
            </a:xfrm>
            <a:custGeom>
              <a:avLst/>
              <a:gdLst/>
              <a:ahLst/>
              <a:cxnLst/>
              <a:rect l="l" t="t" r="r" b="b"/>
              <a:pathLst>
                <a:path w="1121185" h="1130563">
                  <a:moveTo>
                    <a:pt x="0" y="0"/>
                  </a:moveTo>
                  <a:lnTo>
                    <a:pt x="1121185" y="0"/>
                  </a:lnTo>
                  <a:lnTo>
                    <a:pt x="1121185" y="1130563"/>
                  </a:lnTo>
                  <a:lnTo>
                    <a:pt x="0" y="1130563"/>
                  </a:lnTo>
                  <a:close/>
                </a:path>
              </a:pathLst>
            </a:custGeom>
            <a:solidFill>
              <a:srgbClr val="FAFAF7">
                <a:alpha val="94902"/>
              </a:srgbClr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1121185" cy="11686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391822" y="3877851"/>
            <a:ext cx="945227" cy="945227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B08B8B">
                    <a:alpha val="100000"/>
                  </a:srgbClr>
                </a:gs>
                <a:gs pos="100000">
                  <a:srgbClr val="102129">
                    <a:alpha val="100000"/>
                  </a:srgbClr>
                </a:gs>
              </a:gsLst>
              <a:lin ang="2700000"/>
            </a:gra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8" name="Freeform 18"/>
          <p:cNvSpPr/>
          <p:nvPr/>
        </p:nvSpPr>
        <p:spPr>
          <a:xfrm>
            <a:off x="5637685" y="4123714"/>
            <a:ext cx="453501" cy="453501"/>
          </a:xfrm>
          <a:custGeom>
            <a:avLst/>
            <a:gdLst/>
            <a:ahLst/>
            <a:cxnLst/>
            <a:rect l="l" t="t" r="r" b="b"/>
            <a:pathLst>
              <a:path w="453501" h="453501">
                <a:moveTo>
                  <a:pt x="0" y="0"/>
                </a:moveTo>
                <a:lnTo>
                  <a:pt x="453501" y="0"/>
                </a:lnTo>
                <a:lnTo>
                  <a:pt x="453501" y="453501"/>
                </a:lnTo>
                <a:lnTo>
                  <a:pt x="0" y="4535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19" name="Group 19"/>
          <p:cNvGrpSpPr/>
          <p:nvPr/>
        </p:nvGrpSpPr>
        <p:grpSpPr>
          <a:xfrm>
            <a:off x="10169022" y="4149209"/>
            <a:ext cx="4256999" cy="4292608"/>
            <a:chOff x="0" y="0"/>
            <a:chExt cx="1121185" cy="1130563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121185" cy="1130563"/>
            </a:xfrm>
            <a:custGeom>
              <a:avLst/>
              <a:gdLst/>
              <a:ahLst/>
              <a:cxnLst/>
              <a:rect l="l" t="t" r="r" b="b"/>
              <a:pathLst>
                <a:path w="1121185" h="1130563">
                  <a:moveTo>
                    <a:pt x="0" y="0"/>
                  </a:moveTo>
                  <a:lnTo>
                    <a:pt x="1121185" y="0"/>
                  </a:lnTo>
                  <a:lnTo>
                    <a:pt x="1121185" y="1130563"/>
                  </a:lnTo>
                  <a:lnTo>
                    <a:pt x="0" y="1130563"/>
                  </a:lnTo>
                  <a:close/>
                </a:path>
              </a:pathLst>
            </a:custGeom>
            <a:solidFill>
              <a:srgbClr val="FAFAF7">
                <a:alpha val="94902"/>
              </a:srgbClr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1121185" cy="11686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0067101" y="3877851"/>
            <a:ext cx="945227" cy="945227"/>
            <a:chOff x="0" y="0"/>
            <a:chExt cx="812800" cy="8128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B08B8B">
                    <a:alpha val="100000"/>
                  </a:srgbClr>
                </a:gs>
                <a:gs pos="100000">
                  <a:srgbClr val="102129">
                    <a:alpha val="100000"/>
                  </a:srgbClr>
                </a:gs>
              </a:gsLst>
              <a:lin ang="2700000"/>
            </a:gra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5" name="Freeform 25"/>
          <p:cNvSpPr/>
          <p:nvPr/>
        </p:nvSpPr>
        <p:spPr>
          <a:xfrm>
            <a:off x="10312963" y="4123714"/>
            <a:ext cx="453501" cy="453501"/>
          </a:xfrm>
          <a:custGeom>
            <a:avLst/>
            <a:gdLst/>
            <a:ahLst/>
            <a:cxnLst/>
            <a:rect l="l" t="t" r="r" b="b"/>
            <a:pathLst>
              <a:path w="453501" h="453501">
                <a:moveTo>
                  <a:pt x="0" y="0"/>
                </a:moveTo>
                <a:lnTo>
                  <a:pt x="453502" y="0"/>
                </a:lnTo>
                <a:lnTo>
                  <a:pt x="453502" y="453501"/>
                </a:lnTo>
                <a:lnTo>
                  <a:pt x="0" y="4535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26" name="TextBox 26"/>
          <p:cNvSpPr txBox="1"/>
          <p:nvPr/>
        </p:nvSpPr>
        <p:spPr>
          <a:xfrm>
            <a:off x="655878" y="1076325"/>
            <a:ext cx="10356450" cy="8051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10"/>
              </a:lnSpc>
            </a:pPr>
            <a:r>
              <a:rPr lang="en-US" sz="5646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So what can you do today? 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824358" y="4439755"/>
            <a:ext cx="3005010" cy="15169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65"/>
              </a:lnSpc>
              <a:spcBef>
                <a:spcPct val="0"/>
              </a:spcBef>
            </a:pPr>
            <a:r>
              <a:rPr lang="en-US" sz="2903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Be conscious of your own mindset.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6499636" y="4439755"/>
            <a:ext cx="3005010" cy="15169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65"/>
              </a:lnSpc>
              <a:spcBef>
                <a:spcPct val="0"/>
              </a:spcBef>
            </a:pPr>
            <a:r>
              <a:rPr lang="en-US" sz="2903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Model what you want to see.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1174915" y="4439755"/>
            <a:ext cx="2832004" cy="10025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65"/>
              </a:lnSpc>
              <a:spcBef>
                <a:spcPct val="0"/>
              </a:spcBef>
            </a:pPr>
            <a:r>
              <a:rPr lang="en-US" sz="2903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Do the inner work.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217749" y="6309103"/>
            <a:ext cx="3466370" cy="1589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9"/>
              </a:lnSpc>
            </a:pPr>
            <a:r>
              <a:rPr lang="en-US" sz="22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You can’t pour from an empty cup—or teach from a broken rulebook.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5889058" y="6247888"/>
            <a:ext cx="3466370" cy="1589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3219"/>
              </a:lnSpc>
              <a:spcBef>
                <a:spcPct val="0"/>
              </a:spcBef>
            </a:pPr>
            <a:r>
              <a:rPr lang="en-US" sz="2299" u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Show them what emotional regulation, self-worth, and equality look like.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0564336" y="5847838"/>
            <a:ext cx="3466370" cy="2389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3219"/>
              </a:lnSpc>
              <a:spcBef>
                <a:spcPct val="0"/>
              </a:spcBef>
            </a:pPr>
            <a:r>
              <a:rPr lang="en-US" sz="2299" u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Rewrite the beliefs you inherited that no longer serve you… so you don’t unconsciously pass them on.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1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973762" y="-1469585"/>
            <a:ext cx="11235546" cy="16230156"/>
            <a:chOff x="0" y="0"/>
            <a:chExt cx="548120" cy="7917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48120" cy="791780"/>
            </a:xfrm>
            <a:custGeom>
              <a:avLst/>
              <a:gdLst/>
              <a:ahLst/>
              <a:cxnLst/>
              <a:rect l="l" t="t" r="r" b="b"/>
              <a:pathLst>
                <a:path w="548120" h="791780">
                  <a:moveTo>
                    <a:pt x="344920" y="0"/>
                  </a:moveTo>
                  <a:lnTo>
                    <a:pt x="0" y="0"/>
                  </a:lnTo>
                  <a:lnTo>
                    <a:pt x="203200" y="791780"/>
                  </a:lnTo>
                  <a:lnTo>
                    <a:pt x="548120" y="791780"/>
                  </a:lnTo>
                  <a:lnTo>
                    <a:pt x="344920" y="0"/>
                  </a:lnTo>
                  <a:close/>
                </a:path>
              </a:pathLst>
            </a:custGeom>
            <a:gradFill rotWithShape="1">
              <a:gsLst>
                <a:gs pos="0">
                  <a:srgbClr val="102129">
                    <a:alpha val="65000"/>
                  </a:srgbClr>
                </a:gs>
                <a:gs pos="100000">
                  <a:srgbClr val="7AA196">
                    <a:alpha val="65000"/>
                  </a:srgbClr>
                </a:gs>
              </a:gsLst>
              <a:lin ang="2700000"/>
            </a:gradFill>
          </p:spPr>
          <p:txBody>
            <a:bodyPr/>
            <a:lstStyle/>
            <a:p>
              <a:endParaRPr lang="en-AU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01600" y="-38100"/>
              <a:ext cx="344920" cy="8298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288154" y="-406399"/>
            <a:ext cx="8184523" cy="11414376"/>
            <a:chOff x="0" y="0"/>
            <a:chExt cx="561994" cy="78377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61994" cy="783773"/>
            </a:xfrm>
            <a:custGeom>
              <a:avLst/>
              <a:gdLst/>
              <a:ahLst/>
              <a:cxnLst/>
              <a:rect l="l" t="t" r="r" b="b"/>
              <a:pathLst>
                <a:path w="561994" h="783773">
                  <a:moveTo>
                    <a:pt x="358794" y="0"/>
                  </a:moveTo>
                  <a:lnTo>
                    <a:pt x="0" y="0"/>
                  </a:lnTo>
                  <a:lnTo>
                    <a:pt x="203200" y="783773"/>
                  </a:lnTo>
                  <a:lnTo>
                    <a:pt x="561994" y="783773"/>
                  </a:lnTo>
                  <a:lnTo>
                    <a:pt x="358794" y="0"/>
                  </a:lnTo>
                  <a:close/>
                </a:path>
              </a:pathLst>
            </a:custGeom>
            <a:blipFill>
              <a:blip r:embed="rId2"/>
              <a:stretch>
                <a:fillRect l="-2235" r="-2235"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-1784666" y="-278896"/>
            <a:ext cx="11356266" cy="6924389"/>
            <a:chOff x="0" y="0"/>
            <a:chExt cx="2406230" cy="146717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06230" cy="1467179"/>
            </a:xfrm>
            <a:custGeom>
              <a:avLst/>
              <a:gdLst/>
              <a:ahLst/>
              <a:cxnLst/>
              <a:rect l="l" t="t" r="r" b="b"/>
              <a:pathLst>
                <a:path w="2406230" h="1467179">
                  <a:moveTo>
                    <a:pt x="2406230" y="733589"/>
                  </a:moveTo>
                  <a:lnTo>
                    <a:pt x="2203030" y="1467179"/>
                  </a:lnTo>
                  <a:lnTo>
                    <a:pt x="203200" y="1467179"/>
                  </a:lnTo>
                  <a:lnTo>
                    <a:pt x="0" y="733589"/>
                  </a:lnTo>
                  <a:lnTo>
                    <a:pt x="203200" y="0"/>
                  </a:lnTo>
                  <a:lnTo>
                    <a:pt x="2203030" y="0"/>
                  </a:lnTo>
                  <a:lnTo>
                    <a:pt x="2406230" y="733589"/>
                  </a:lnTo>
                  <a:close/>
                </a:path>
              </a:pathLst>
            </a:custGeom>
            <a:gradFill rotWithShape="1">
              <a:gsLst>
                <a:gs pos="0">
                  <a:srgbClr val="102129">
                    <a:alpha val="100000"/>
                  </a:srgbClr>
                </a:gs>
                <a:gs pos="100000">
                  <a:srgbClr val="7AA196">
                    <a:alpha val="100000"/>
                  </a:srgbClr>
                </a:gs>
              </a:gsLst>
              <a:lin ang="2700000"/>
            </a:gradFill>
          </p:spPr>
          <p:txBody>
            <a:bodyPr/>
            <a:lstStyle/>
            <a:p>
              <a:endParaRPr lang="en-AU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14300" y="-38100"/>
              <a:ext cx="2177630" cy="15052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513404" y="8310951"/>
            <a:ext cx="15380078" cy="1300238"/>
            <a:chOff x="0" y="0"/>
            <a:chExt cx="17354759" cy="146717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7354759" cy="1467179"/>
            </a:xfrm>
            <a:custGeom>
              <a:avLst/>
              <a:gdLst/>
              <a:ahLst/>
              <a:cxnLst/>
              <a:rect l="l" t="t" r="r" b="b"/>
              <a:pathLst>
                <a:path w="17354759" h="1467179">
                  <a:moveTo>
                    <a:pt x="17354759" y="733589"/>
                  </a:moveTo>
                  <a:lnTo>
                    <a:pt x="17151559" y="1467179"/>
                  </a:lnTo>
                  <a:lnTo>
                    <a:pt x="203200" y="1467179"/>
                  </a:lnTo>
                  <a:lnTo>
                    <a:pt x="0" y="733589"/>
                  </a:lnTo>
                  <a:lnTo>
                    <a:pt x="203200" y="0"/>
                  </a:lnTo>
                  <a:lnTo>
                    <a:pt x="17151559" y="0"/>
                  </a:lnTo>
                  <a:lnTo>
                    <a:pt x="17354759" y="733589"/>
                  </a:lnTo>
                  <a:close/>
                </a:path>
              </a:pathLst>
            </a:custGeom>
            <a:solidFill>
              <a:srgbClr val="FAFAF7">
                <a:alpha val="89804"/>
              </a:srgbClr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4300" y="-38100"/>
              <a:ext cx="17126159" cy="15052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8878512" y="8762273"/>
            <a:ext cx="435435" cy="435435"/>
          </a:xfrm>
          <a:custGeom>
            <a:avLst/>
            <a:gdLst/>
            <a:ahLst/>
            <a:cxnLst/>
            <a:rect l="l" t="t" r="r" b="b"/>
            <a:pathLst>
              <a:path w="435435" h="435435">
                <a:moveTo>
                  <a:pt x="0" y="0"/>
                </a:moveTo>
                <a:lnTo>
                  <a:pt x="435435" y="0"/>
                </a:lnTo>
                <a:lnTo>
                  <a:pt x="435435" y="435435"/>
                </a:lnTo>
                <a:lnTo>
                  <a:pt x="0" y="43543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4" name="Freeform 14"/>
          <p:cNvSpPr/>
          <p:nvPr/>
        </p:nvSpPr>
        <p:spPr>
          <a:xfrm>
            <a:off x="13100588" y="8736519"/>
            <a:ext cx="460463" cy="460463"/>
          </a:xfrm>
          <a:custGeom>
            <a:avLst/>
            <a:gdLst/>
            <a:ahLst/>
            <a:cxnLst/>
            <a:rect l="l" t="t" r="r" b="b"/>
            <a:pathLst>
              <a:path w="460463" h="460463">
                <a:moveTo>
                  <a:pt x="0" y="0"/>
                </a:moveTo>
                <a:lnTo>
                  <a:pt x="460464" y="0"/>
                </a:lnTo>
                <a:lnTo>
                  <a:pt x="460464" y="460463"/>
                </a:lnTo>
                <a:lnTo>
                  <a:pt x="0" y="46046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5" name="Freeform 15"/>
          <p:cNvSpPr/>
          <p:nvPr/>
        </p:nvSpPr>
        <p:spPr>
          <a:xfrm>
            <a:off x="16164847" y="8717751"/>
            <a:ext cx="467870" cy="467870"/>
          </a:xfrm>
          <a:custGeom>
            <a:avLst/>
            <a:gdLst/>
            <a:ahLst/>
            <a:cxnLst/>
            <a:rect l="l" t="t" r="r" b="b"/>
            <a:pathLst>
              <a:path w="467870" h="467870">
                <a:moveTo>
                  <a:pt x="0" y="0"/>
                </a:moveTo>
                <a:lnTo>
                  <a:pt x="467870" y="0"/>
                </a:lnTo>
                <a:lnTo>
                  <a:pt x="467870" y="467870"/>
                </a:lnTo>
                <a:lnTo>
                  <a:pt x="0" y="46787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16" name="Group 16"/>
          <p:cNvGrpSpPr/>
          <p:nvPr/>
        </p:nvGrpSpPr>
        <p:grpSpPr>
          <a:xfrm>
            <a:off x="793750" y="796722"/>
            <a:ext cx="755923" cy="755923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AFAF7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>
            <a:off x="812882" y="815734"/>
            <a:ext cx="717659" cy="717898"/>
          </a:xfrm>
          <a:custGeom>
            <a:avLst/>
            <a:gdLst/>
            <a:ahLst/>
            <a:cxnLst/>
            <a:rect l="l" t="t" r="r" b="b"/>
            <a:pathLst>
              <a:path w="717659" h="717898">
                <a:moveTo>
                  <a:pt x="0" y="0"/>
                </a:moveTo>
                <a:lnTo>
                  <a:pt x="717659" y="0"/>
                </a:lnTo>
                <a:lnTo>
                  <a:pt x="717659" y="717898"/>
                </a:lnTo>
                <a:lnTo>
                  <a:pt x="0" y="71789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20" name="TextBox 20"/>
          <p:cNvSpPr txBox="1"/>
          <p:nvPr/>
        </p:nvSpPr>
        <p:spPr>
          <a:xfrm>
            <a:off x="793750" y="2626513"/>
            <a:ext cx="8777850" cy="10364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095"/>
              </a:lnSpc>
              <a:spcBef>
                <a:spcPct val="0"/>
              </a:spcBef>
            </a:pPr>
            <a:r>
              <a:rPr lang="en-US" sz="7359" b="1" u="none" strike="noStrik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Thank You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12882" y="3789940"/>
            <a:ext cx="6517743" cy="816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44"/>
              </a:lnSpc>
              <a:spcBef>
                <a:spcPct val="0"/>
              </a:spcBef>
            </a:pPr>
            <a:r>
              <a:rPr lang="en-US" sz="4746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Sarah Maconachie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772434" y="926456"/>
            <a:ext cx="4016959" cy="439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1"/>
              </a:lnSpc>
              <a:spcBef>
                <a:spcPct val="0"/>
              </a:spcBef>
            </a:pPr>
            <a:r>
              <a:rPr lang="en-US" sz="257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Work Hard Parent Hard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410943" y="8937689"/>
            <a:ext cx="3499145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  <a:spcBef>
                <a:spcPct val="0"/>
              </a:spcBef>
            </a:pPr>
            <a:r>
              <a:rPr lang="en-US" sz="15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www.workhardparenthard.com.au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9410943" y="8760551"/>
            <a:ext cx="1420443" cy="191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0"/>
              </a:lnSpc>
              <a:spcBef>
                <a:spcPct val="0"/>
              </a:spcBef>
            </a:pPr>
            <a:r>
              <a:rPr lang="en-US" sz="11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Our Website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6719914" y="8938176"/>
            <a:ext cx="1652889" cy="2446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39"/>
              </a:lnSpc>
              <a:spcBef>
                <a:spcPct val="0"/>
              </a:spcBef>
            </a:pPr>
            <a:r>
              <a:rPr lang="en-US" sz="1456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0488241154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6719914" y="8778209"/>
            <a:ext cx="1061551" cy="186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39"/>
              </a:lnSpc>
              <a:spcBef>
                <a:spcPct val="0"/>
              </a:spcBef>
            </a:pPr>
            <a:r>
              <a:rPr lang="en-US" sz="10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Our Contact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3649660" y="8937689"/>
            <a:ext cx="2443766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  <a:spcBef>
                <a:spcPct val="0"/>
              </a:spcBef>
            </a:pPr>
            <a:r>
              <a:rPr lang="en-US" sz="15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@rworkhardparenthard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3649660" y="8760551"/>
            <a:ext cx="1461511" cy="191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0"/>
              </a:lnSpc>
              <a:spcBef>
                <a:spcPct val="0"/>
              </a:spcBef>
            </a:pPr>
            <a:r>
              <a:rPr lang="en-US" sz="11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Our Social Media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438</Words>
  <Application>Microsoft Office PowerPoint</Application>
  <PresentationFormat>Custom</PresentationFormat>
  <Paragraphs>44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Calibri</vt:lpstr>
      <vt:lpstr>Montserrat Bold</vt:lpstr>
      <vt:lpstr>Arial</vt:lpstr>
      <vt:lpstr>Montserrat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John XXIII breakfast</dc:title>
  <cp:lastModifiedBy>Sarah Maconachie</cp:lastModifiedBy>
  <cp:revision>2</cp:revision>
  <dcterms:created xsi:type="dcterms:W3CDTF">2006-08-16T00:00:00Z</dcterms:created>
  <dcterms:modified xsi:type="dcterms:W3CDTF">2025-05-05T03:46:06Z</dcterms:modified>
  <dc:identifier>DAGmRLausdA</dc:identifier>
</cp:coreProperties>
</file>