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3EE59-AA30-4BB6-99A4-1D6024E375EF}" v="2" dt="2022-08-17T22:36:4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478A-57B7-3166-B2AE-8E71D36BC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442B7-87E7-3203-A50C-CFD858388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A8CE-89D3-4B6C-942C-3CD0AE8D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E000-CB47-9081-2471-9167DD91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43CB9-87B5-BE9B-BAF3-AFEC8FA9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57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8210-49B7-271A-3423-06FC1FA8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87561-0588-7BF0-0CB1-C3D4B9307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4D2E-0B46-F613-15EF-A87C251E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FD1F-7700-0D5E-EB08-D1D442A4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8A1A-7220-C7AB-D008-DC25C95D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2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8698A-8CF6-661E-2BD5-DFEA62FD1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857D9-5576-911F-32D0-F1F3EE6AC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F9CE-68D9-1A42-F654-52EC82D9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151F-6027-F676-94AC-17628C38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CD4B6-94FF-9E69-EDEC-4271F9C7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7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2F4D-FECA-1E9D-D71F-E9EB042C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044B-F3A3-EA69-0B78-A9A37AE6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6AFC5-4E94-77DB-0EEF-23BB1760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397B-AE9A-BFC7-A3AE-9E9F7F28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2FB68-46C7-4AA8-D0EF-8763A300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8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6FDB-98E8-B166-EC54-40DE115B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D6D4-F64A-DADF-60D3-62E4E047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2FCD-BEAC-172F-6E2C-7F4FE543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1C58-2446-B676-0CB1-5F53A694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6F6F-5349-6841-6CF7-034F4F69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68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4306-F6AE-62DC-B5F3-994F7481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EB90D-7AF7-6DBE-68A7-F5CF1F287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93556-5B19-B5D3-1261-89DF598B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DDA75-11F3-976F-38FC-138326E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56881-B7AC-9997-32F1-0E8CA014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DCB2B-FCAB-BD8E-4676-4CD5A9F6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9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CF58-4D0E-76D3-95F7-61616FF6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91FFF-56D9-C424-F3A0-238BE522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78125-0627-C3DC-369C-34DAB7D1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70817-A78A-1DBA-BA91-195C1AC6E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FC494-BD37-85AA-FCFD-0AF976EC7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FBF34-421C-D4D4-C979-B3BCD261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1D131-558F-93DE-7C05-1538E733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D35CA-D3DB-A70F-8026-7D7FB44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02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ADBC-0117-0392-C565-E767A79A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9C67A-ECF5-CD33-ACC6-4A12A3CA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B6F15-05B4-7139-D6CA-C4E0ECB0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3B210-0F20-F1E3-55F7-54F21591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67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6A9B1-4873-4AB3-FE30-C62AB99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3E5C4-BFF6-BE60-760A-973B336B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BDDE-13DD-3341-19FF-90BB37B9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C84E-31F2-63A3-069C-566889D5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1121-5B32-741A-BA3C-C04285CB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D778A-E3D7-7E41-0801-C9BDA847D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76793-DAB3-C657-1029-329D7397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6DE70-B542-D058-0255-948BFF7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E8D46-D704-DBC4-0AF1-34BEE655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0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15E4-A3E9-493A-AE1E-20D3A4BA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6C296-9D70-F2BA-948D-4BD75E1BD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082F2-1A63-45C4-1EA7-794E5801F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5D672-55CF-AB5F-84B3-E982999A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26E3C-A2DC-AE2E-C789-29B4425D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F0F50-B128-49FB-D300-784322B0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74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F3E53-473E-B30F-9BA1-B159A82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6AE97-706B-2858-C770-6772661D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F6A76-75F4-C22B-C922-0493811E3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12A8-3113-4D89-8568-416059775EFF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393F-EAE9-4685-3735-8359A2401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F9D30-1625-6634-E8F5-B69142850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9BBD-8658-4F4A-9B7E-70A63CF2B7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9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coverboating.com.au/lifestyle/marine-industry-careers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mailto:mary@biavic.com.au" TargetMode="External"/><Relationship Id="rId9" Type="http://schemas.openxmlformats.org/officeDocument/2006/relationships/hyperlink" Target="https://www.biavic.com.au/careers-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01DED7-A643-172E-A165-C19960DFD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375683"/>
            <a:ext cx="6191250" cy="2681842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CAREER OPPORTUNITIES IN THE</a:t>
            </a:r>
          </a:p>
          <a:p>
            <a:r>
              <a:rPr lang="en-AU" b="1" dirty="0">
                <a:solidFill>
                  <a:schemeClr val="accent1"/>
                </a:solidFill>
              </a:rPr>
              <a:t>MARINE INDUSTRY</a:t>
            </a:r>
          </a:p>
          <a:p>
            <a:endParaRPr lang="en-AU" sz="800" dirty="0"/>
          </a:p>
          <a:p>
            <a:r>
              <a:rPr lang="en-AU" sz="3000" b="1" dirty="0">
                <a:solidFill>
                  <a:schemeClr val="accent1">
                    <a:lumMod val="75000"/>
                  </a:schemeClr>
                </a:solidFill>
              </a:rPr>
              <a:t>INDUSTRY IMMERSION DAY</a:t>
            </a:r>
          </a:p>
          <a:p>
            <a:endParaRPr lang="en-AU" sz="900" b="1" dirty="0">
              <a:solidFill>
                <a:schemeClr val="accent1"/>
              </a:solidFill>
            </a:endParaRPr>
          </a:p>
          <a:p>
            <a:r>
              <a:rPr lang="en-AU" b="1" dirty="0">
                <a:solidFill>
                  <a:schemeClr val="accent1"/>
                </a:solidFill>
              </a:rPr>
              <a:t>STUDENTS, TEACHERS AND CAREER ADVISORS</a:t>
            </a:r>
          </a:p>
        </p:txBody>
      </p:sp>
      <p:pic>
        <p:nvPicPr>
          <p:cNvPr id="4" name="Picture 3" descr="A picture containing text, water, water sport, surfing&#10;&#10;Description automatically generated">
            <a:extLst>
              <a:ext uri="{FF2B5EF4-FFF2-40B4-BE49-F238E27FC236}">
                <a16:creationId xmlns:a16="http://schemas.microsoft.com/office/drawing/2014/main" id="{78A25FD2-7D78-E5F0-647F-DDEABE1DD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35" y="429134"/>
            <a:ext cx="1200150" cy="170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545D790-CA93-09C5-E30F-7B9DDDD0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967" y="5495925"/>
            <a:ext cx="1230837" cy="95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1FF49-14EB-1FBF-5C84-69EBE63FA6F8}"/>
              </a:ext>
            </a:extLst>
          </p:cNvPr>
          <p:cNvSpPr txBox="1"/>
          <p:nvPr/>
        </p:nvSpPr>
        <p:spPr>
          <a:xfrm>
            <a:off x="9646386" y="2293344"/>
            <a:ext cx="228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u="sng" dirty="0">
                <a:solidFill>
                  <a:schemeClr val="accent1"/>
                </a:solidFill>
              </a:rPr>
              <a:t>Victorian Snippets</a:t>
            </a:r>
          </a:p>
          <a:p>
            <a:pPr algn="ctr"/>
            <a:endParaRPr lang="en-AU" sz="1200" b="1" dirty="0">
              <a:solidFill>
                <a:schemeClr val="accent1"/>
              </a:solidFill>
            </a:endParaRPr>
          </a:p>
          <a:p>
            <a:pPr algn="ctr"/>
            <a:r>
              <a:rPr lang="en-AU" sz="1200" b="1" dirty="0">
                <a:solidFill>
                  <a:schemeClr val="accent1"/>
                </a:solidFill>
              </a:rPr>
              <a:t>200,000 registered boats</a:t>
            </a:r>
            <a:br>
              <a:rPr lang="en-AU" sz="1200" b="1" dirty="0">
                <a:solidFill>
                  <a:schemeClr val="accent1"/>
                </a:solidFill>
              </a:rPr>
            </a:br>
            <a:br>
              <a:rPr lang="en-AU" sz="1200" b="1" dirty="0">
                <a:solidFill>
                  <a:schemeClr val="accent1"/>
                </a:solidFill>
              </a:rPr>
            </a:br>
            <a:r>
              <a:rPr lang="en-AU" sz="1200" b="1" dirty="0">
                <a:solidFill>
                  <a:schemeClr val="accent1"/>
                </a:solidFill>
              </a:rPr>
              <a:t>420,000 Marine Licences</a:t>
            </a:r>
            <a:br>
              <a:rPr lang="en-AU" sz="1200" b="1" dirty="0">
                <a:solidFill>
                  <a:schemeClr val="accent1"/>
                </a:solidFill>
              </a:rPr>
            </a:br>
            <a:br>
              <a:rPr lang="en-AU" sz="1200" b="1" dirty="0">
                <a:solidFill>
                  <a:schemeClr val="accent1"/>
                </a:solidFill>
              </a:rPr>
            </a:br>
            <a:r>
              <a:rPr lang="en-AU" sz="1200" b="1" dirty="0">
                <a:solidFill>
                  <a:schemeClr val="accent1"/>
                </a:solidFill>
              </a:rPr>
              <a:t>$4.5b per annum impact</a:t>
            </a:r>
            <a:br>
              <a:rPr lang="en-AU" sz="1200" b="1" dirty="0">
                <a:solidFill>
                  <a:schemeClr val="accent1"/>
                </a:solidFill>
              </a:rPr>
            </a:br>
            <a:br>
              <a:rPr lang="en-AU" sz="1200" b="1" dirty="0">
                <a:solidFill>
                  <a:schemeClr val="accent1"/>
                </a:solidFill>
              </a:rPr>
            </a:br>
            <a:r>
              <a:rPr lang="en-AU" sz="1200" b="1" dirty="0">
                <a:solidFill>
                  <a:schemeClr val="accent1"/>
                </a:solidFill>
              </a:rPr>
              <a:t>17,000 jobs</a:t>
            </a:r>
            <a:br>
              <a:rPr lang="en-AU" sz="1200" b="1" dirty="0">
                <a:solidFill>
                  <a:schemeClr val="accent1"/>
                </a:solidFill>
              </a:rPr>
            </a:br>
            <a:br>
              <a:rPr lang="en-AU" sz="1200" b="1" dirty="0">
                <a:solidFill>
                  <a:schemeClr val="accent1"/>
                </a:solidFill>
              </a:rPr>
            </a:br>
            <a:r>
              <a:rPr lang="en-AU" sz="1200" b="1" dirty="0">
                <a:solidFill>
                  <a:schemeClr val="accent1"/>
                </a:solidFill>
              </a:rPr>
              <a:t>Growing demand for boats and boating lifestyle</a:t>
            </a:r>
            <a:br>
              <a:rPr lang="en-AU" sz="1200" b="1" dirty="0">
                <a:solidFill>
                  <a:schemeClr val="accent1"/>
                </a:solidFill>
              </a:rPr>
            </a:br>
            <a:br>
              <a:rPr lang="en-AU" sz="1200" b="1" dirty="0">
                <a:solidFill>
                  <a:schemeClr val="accent1"/>
                </a:solidFill>
              </a:rPr>
            </a:br>
            <a:r>
              <a:rPr lang="en-AU" sz="1200" b="1" dirty="0">
                <a:solidFill>
                  <a:schemeClr val="accent1"/>
                </a:solidFill>
              </a:rPr>
              <a:t>Victoria a manufacturing </a:t>
            </a:r>
          </a:p>
          <a:p>
            <a:pPr algn="ctr"/>
            <a:r>
              <a:rPr lang="en-AU" sz="1200" b="1" dirty="0">
                <a:solidFill>
                  <a:schemeClr val="accent1"/>
                </a:solidFill>
              </a:rPr>
              <a:t>strong-hold</a:t>
            </a:r>
            <a:br>
              <a:rPr lang="en-AU" sz="1200" b="1" dirty="0">
                <a:solidFill>
                  <a:schemeClr val="accent1"/>
                </a:solidFill>
              </a:rPr>
            </a:br>
            <a:endParaRPr lang="en-A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B8C0A-60A6-7B92-9699-AC4E5565621E}"/>
              </a:ext>
            </a:extLst>
          </p:cNvPr>
          <p:cNvSpPr txBox="1"/>
          <p:nvPr/>
        </p:nvSpPr>
        <p:spPr>
          <a:xfrm>
            <a:off x="1366450" y="2952483"/>
            <a:ext cx="4525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TUESDAY 13 SEPTEMBER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9.30am-2.30pm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ROYAL YACHT CLUB of VICTORIA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AND SURROUNDING MARITIME PRECINCT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120 Nelson Place 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WILLIAMSTOWN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Next Door to Police Station 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Club House Room </a:t>
            </a:r>
          </a:p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Onsite Parking</a:t>
            </a:r>
          </a:p>
          <a:p>
            <a:pPr algn="ctr"/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C5DFA-D438-3641-58D8-FE24752E22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3906" y="4878765"/>
            <a:ext cx="5878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Victoria is a hotspot for boat building, all of the associated support services, boat sales, marine technologies, marina management, and boating and fishing related careers.</a:t>
            </a:r>
          </a:p>
          <a:p>
            <a:pPr algn="ctr"/>
            <a:r>
              <a:rPr lang="en-AU" sz="1200" b="1" dirty="0"/>
              <a:t>Career opportunities and apprenticeships abound.</a:t>
            </a:r>
          </a:p>
          <a:p>
            <a:pPr algn="ctr"/>
            <a:r>
              <a:rPr lang="en-AU" sz="1200" dirty="0"/>
              <a:t>Come along and join a host of industry professionals as they display their wares, and welcome you to the waterfront world of the marine industry.</a:t>
            </a:r>
          </a:p>
          <a:p>
            <a:pPr algn="ctr"/>
            <a:r>
              <a:rPr lang="en-AU" sz="1200" b="1" dirty="0"/>
              <a:t>Flexible visit options.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The Boating Industry Association of Victoria invites you.</a:t>
            </a:r>
          </a:p>
          <a:p>
            <a:pPr algn="ctr"/>
            <a:r>
              <a:rPr lang="en-AU" sz="1200" dirty="0"/>
              <a:t>Please enquire or book via </a:t>
            </a:r>
            <a:r>
              <a:rPr lang="en-AU" sz="1200" dirty="0">
                <a:hlinkClick r:id="rId4"/>
              </a:rPr>
              <a:t>mary@biavic.com.au</a:t>
            </a:r>
            <a:r>
              <a:rPr lang="en-AU" sz="1200" dirty="0"/>
              <a:t> by Thursday 1 September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D01B34-65E4-6FD7-7E3C-878F473A2048}"/>
              </a:ext>
            </a:extLst>
          </p:cNvPr>
          <p:cNvGrpSpPr/>
          <p:nvPr/>
        </p:nvGrpSpPr>
        <p:grpSpPr>
          <a:xfrm>
            <a:off x="7271118" y="1105973"/>
            <a:ext cx="1695451" cy="4781154"/>
            <a:chOff x="6969442" y="1744148"/>
            <a:chExt cx="1695451" cy="4781154"/>
          </a:xfrm>
        </p:grpSpPr>
        <p:pic>
          <p:nvPicPr>
            <p:cNvPr id="11" name="Picture 10" descr="A picture containing outdoor, water, boat&#10;&#10;Description automatically generated">
              <a:extLst>
                <a:ext uri="{FF2B5EF4-FFF2-40B4-BE49-F238E27FC236}">
                  <a16:creationId xmlns:a16="http://schemas.microsoft.com/office/drawing/2014/main" id="{43869B0C-D360-EC75-73B5-64A2089A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442" y="1744148"/>
              <a:ext cx="1695450" cy="1695450"/>
            </a:xfrm>
            <a:prstGeom prst="rect">
              <a:avLst/>
            </a:prstGeom>
          </p:spPr>
        </p:pic>
        <p:pic>
          <p:nvPicPr>
            <p:cNvPr id="13" name="Picture 12" descr="A boat on the water&#10;&#10;Description automatically generated with medium confidence">
              <a:extLst>
                <a:ext uri="{FF2B5EF4-FFF2-40B4-BE49-F238E27FC236}">
                  <a16:creationId xmlns:a16="http://schemas.microsoft.com/office/drawing/2014/main" id="{DCCD6CB8-3160-1A53-C940-0E62629CD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41"/>
            <a:stretch/>
          </p:blipFill>
          <p:spPr>
            <a:xfrm>
              <a:off x="6969442" y="3439598"/>
              <a:ext cx="1695450" cy="1390254"/>
            </a:xfrm>
            <a:prstGeom prst="rect">
              <a:avLst/>
            </a:prstGeom>
          </p:spPr>
        </p:pic>
        <p:pic>
          <p:nvPicPr>
            <p:cNvPr id="15" name="Picture 14" descr="A person standing on a boat&#10;&#10;Description automatically generated with medium confidence">
              <a:extLst>
                <a:ext uri="{FF2B5EF4-FFF2-40B4-BE49-F238E27FC236}">
                  <a16:creationId xmlns:a16="http://schemas.microsoft.com/office/drawing/2014/main" id="{4F60A57E-7876-0260-BF7C-1685774E4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443" y="4829852"/>
              <a:ext cx="1695450" cy="16954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EA0B7E-B40F-8AC0-F910-E32326DB8BB4}"/>
              </a:ext>
            </a:extLst>
          </p:cNvPr>
          <p:cNvSpPr txBox="1"/>
          <p:nvPr/>
        </p:nvSpPr>
        <p:spPr>
          <a:xfrm>
            <a:off x="7067549" y="466640"/>
            <a:ext cx="19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MADE, SERVICED AND ENJOYED IN VIC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830A0-4349-1E90-E67D-0B4F1CBA5688}"/>
              </a:ext>
            </a:extLst>
          </p:cNvPr>
          <p:cNvSpPr txBox="1"/>
          <p:nvPr/>
        </p:nvSpPr>
        <p:spPr>
          <a:xfrm>
            <a:off x="6918693" y="5962333"/>
            <a:ext cx="20478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GREAT 3 MIN VIDEO</a:t>
            </a:r>
            <a:endParaRPr lang="en-AU" sz="1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AU" sz="1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CAREERS GUIDE</a:t>
            </a: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endParaRPr lang="en-A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AU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Right click to view links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55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3a1bc0-c799-4a4d-a308-4aafe574d017">
      <Terms xmlns="http://schemas.microsoft.com/office/infopath/2007/PartnerControls"/>
    </lcf76f155ced4ddcb4097134ff3c332f>
    <TaxCatchAll xmlns="75918a9d-d86e-4d8d-b83a-80a9b6bf18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C270FE1A9AA43944818B9C40294AA" ma:contentTypeVersion="16" ma:contentTypeDescription="Create a new document." ma:contentTypeScope="" ma:versionID="8df59d75542503fad5fa9f03b6aaafe0">
  <xsd:schema xmlns:xsd="http://www.w3.org/2001/XMLSchema" xmlns:xs="http://www.w3.org/2001/XMLSchema" xmlns:p="http://schemas.microsoft.com/office/2006/metadata/properties" xmlns:ns2="75918a9d-d86e-4d8d-b83a-80a9b6bf184c" xmlns:ns3="af3a1bc0-c799-4a4d-a308-4aafe574d017" targetNamespace="http://schemas.microsoft.com/office/2006/metadata/properties" ma:root="true" ma:fieldsID="61c557b10af2b0268eda060e4c43fb44" ns2:_="" ns3:_="">
    <xsd:import namespace="75918a9d-d86e-4d8d-b83a-80a9b6bf184c"/>
    <xsd:import namespace="af3a1bc0-c799-4a4d-a308-4aafe574d0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18a9d-d86e-4d8d-b83a-80a9b6bf18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df7976-2cfc-432f-acc1-f50312c29c69}" ma:internalName="TaxCatchAll" ma:showField="CatchAllData" ma:web="75918a9d-d86e-4d8d-b83a-80a9b6bf18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a1bc0-c799-4a4d-a308-4aafe574d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72044d-7c2e-43ba-8220-5a726a155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388054-BC1C-4944-8C9F-C502F2E9AEF8}">
  <ds:schemaRefs>
    <ds:schemaRef ds:uri="http://schemas.microsoft.com/office/2006/metadata/properties"/>
    <ds:schemaRef ds:uri="http://schemas.microsoft.com/office/infopath/2007/PartnerControls"/>
    <ds:schemaRef ds:uri="af3a1bc0-c799-4a4d-a308-4aafe574d017"/>
    <ds:schemaRef ds:uri="75918a9d-d86e-4d8d-b83a-80a9b6bf184c"/>
  </ds:schemaRefs>
</ds:datastoreItem>
</file>

<file path=customXml/itemProps2.xml><?xml version="1.0" encoding="utf-8"?>
<ds:datastoreItem xmlns:ds="http://schemas.openxmlformats.org/officeDocument/2006/customXml" ds:itemID="{1018E099-DCFE-475F-AADA-649BCAC17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F1196F-0003-45F1-8168-7D9C7ACAF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18a9d-d86e-4d8d-b83a-80a9b6bf184c"/>
    <ds:schemaRef ds:uri="af3a1bc0-c799-4a4d-a308-4aafe574d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190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  Please join us for an Industry Immersion Breakfast, and get ready to recommend your students for a great career in the boating and marine industry!</dc:title>
  <dc:creator>Steve Walker</dc:creator>
  <cp:lastModifiedBy>Mary Papantoniou</cp:lastModifiedBy>
  <cp:revision>6</cp:revision>
  <dcterms:created xsi:type="dcterms:W3CDTF">2022-06-06T08:35:29Z</dcterms:created>
  <dcterms:modified xsi:type="dcterms:W3CDTF">2022-08-17T22:37:34Z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0x010100DD0C270FE1A9AA43944818B9C40294AA</vt:lpwstr>
  </property>
  <property fmtid="{D5CDD505-2E9C-101B-9397-08002B2CF9AE}" pid="3" name="MediaServiceImageTags">
    <vt:lpwstr/>
  </property>
</Properties>
</file>