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b462c17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b462c17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b462c17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b462c17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b462c17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b462c17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b462c17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b462c17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72b458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72b458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72b458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372b458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72750" y="1796125"/>
            <a:ext cx="53985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Medical Imaging 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618600" y="2834125"/>
            <a:ext cx="190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Shea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chemeClr val="accent5"/>
                </a:highlight>
              </a:rPr>
              <a:t>Process of x rays</a:t>
            </a:r>
            <a:endParaRPr b="1">
              <a:highlight>
                <a:schemeClr val="accent5"/>
              </a:highlight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96825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a negatively charged electrode is heated by electricity and electrons are released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high velocity energy is directed towards a metal plate and collides with the atoms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a cassette holds the film that is exposed by the x-ray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radiation goes through the body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soft tissues cannot absorb the radiation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radiation goes straight through the air in lungs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bones absorb most of the radiation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final x-ray image is called a radiograph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975" y="2841425"/>
            <a:ext cx="3158526" cy="23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r="21160"/>
          <a:stretch/>
        </p:blipFill>
        <p:spPr>
          <a:xfrm>
            <a:off x="4230800" y="85250"/>
            <a:ext cx="2856656" cy="27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chemeClr val="accent5"/>
                </a:highlight>
              </a:rPr>
              <a:t>Images x rays capture </a:t>
            </a:r>
            <a:endParaRPr b="1">
              <a:highlight>
                <a:schemeClr val="accent5"/>
              </a:highlight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63975" y="1152475"/>
            <a:ext cx="3368100" cy="16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Bones (fracture, break, dislocated joint)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Osteoporosis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Arthritis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Cancers and tumors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solidFill>
                  <a:srgbClr val="000000"/>
                </a:solidFill>
              </a:rPr>
              <a:t>Tooth decay 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9862" t="13156" r="5912"/>
          <a:stretch/>
        </p:blipFill>
        <p:spPr>
          <a:xfrm>
            <a:off x="3999550" y="2457600"/>
            <a:ext cx="2598650" cy="26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3303" t="3762" r="7894"/>
          <a:stretch/>
        </p:blipFill>
        <p:spPr>
          <a:xfrm>
            <a:off x="6768475" y="2378650"/>
            <a:ext cx="2247301" cy="26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143" y="0"/>
            <a:ext cx="2449507" cy="23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651375" y="523025"/>
            <a:ext cx="13644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Lung cancer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6">
            <a:alphaModFix/>
          </a:blip>
          <a:srcRect l="15156" t="16936" r="14834" b="4105"/>
          <a:stretch/>
        </p:blipFill>
        <p:spPr>
          <a:xfrm>
            <a:off x="152400" y="2820175"/>
            <a:ext cx="3676875" cy="22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677150" y="11802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Foreign objects swallowed or lodged in the body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Pneumonia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Fluid and infections in the lungs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7779600" y="2157625"/>
            <a:ext cx="13644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Osteoarthritis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7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chemeClr val="accent1"/>
                </a:highlight>
              </a:rPr>
              <a:t>Process of MRIs</a:t>
            </a:r>
            <a:endParaRPr b="1">
              <a:highlight>
                <a:schemeClr val="accent1"/>
              </a:highlight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83400" y="1165900"/>
            <a:ext cx="4026000" cy="3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magnets create a very strong magnetic field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magnetic field temporarily rearranges the water molecules in the body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magnetic field acts on the protons found in water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computer generated radio waves are directed into the body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radio waves cause the magnetised protons to send out an echo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which a computer organises into images</a:t>
            </a:r>
            <a:endParaRPr sz="22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50" y="2450850"/>
            <a:ext cx="3500450" cy="26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550" y="0"/>
            <a:ext cx="3286200" cy="2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0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chemeClr val="accent1"/>
                </a:highlight>
              </a:rPr>
              <a:t>Images MRIs capture </a:t>
            </a:r>
            <a:endParaRPr b="1">
              <a:highlight>
                <a:schemeClr val="accent1"/>
              </a:highlight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23675" y="937175"/>
            <a:ext cx="3891600" cy="21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Soft tissues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Tumours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Damaged ligaments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Joint injury or disease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Spinal injury or disease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Injury or diseases of internal organs</a:t>
            </a:r>
            <a:endParaRPr sz="22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75" y="2662525"/>
            <a:ext cx="2466475" cy="24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850" y="2662525"/>
            <a:ext cx="2093128" cy="2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2730850" y="2795125"/>
            <a:ext cx="7878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Lumbar spine </a:t>
            </a:r>
            <a:endParaRPr sz="1400">
              <a:highlight>
                <a:schemeClr val="lt1"/>
              </a:highlight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678" y="3088775"/>
            <a:ext cx="3939418" cy="20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964675" y="2662525"/>
            <a:ext cx="39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1717"/>
                </a:solidFill>
              </a:rPr>
              <a:t>full thickness tear of the Achilles tendon (arrow)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4150" y="278750"/>
            <a:ext cx="2113995" cy="23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6934150" y="0"/>
            <a:ext cx="111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1717"/>
                </a:solidFill>
                <a:highlight>
                  <a:schemeClr val="lt1"/>
                </a:highlight>
              </a:rPr>
              <a:t>Brain tumor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2500" y="400199"/>
            <a:ext cx="2895410" cy="21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Medical Radioisotopes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5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4A7D6"/>
                </a:highlight>
              </a:rPr>
              <a:t>Technetium-99m</a:t>
            </a:r>
            <a:endParaRPr>
              <a:highlight>
                <a:srgbClr val="B4A7D6"/>
              </a:highlight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50550" y="1017725"/>
            <a:ext cx="55704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radioisotope tracer 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taken orally, injected or inhaled into the body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it then circulates through the body or is taken up by certain tissues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distribution can be tracked by the radiation it emits 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captured by imaging techniques such as SPECT and PET scans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decays to Tc-99 and a gamma emission (low intensity) 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half-life is about six hours</a:t>
            </a:r>
            <a:endParaRPr sz="1600">
              <a:solidFill>
                <a:srgbClr val="17171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Char char="-"/>
            </a:pPr>
            <a:r>
              <a:rPr lang="en" sz="1600">
                <a:solidFill>
                  <a:srgbClr val="171717"/>
                </a:solidFill>
              </a:rPr>
              <a:t>it will stay in the body for some time but not long enough to do damage </a:t>
            </a:r>
            <a:endParaRPr sz="16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71717"/>
                </a:solidFill>
              </a:rPr>
              <a:t>***the “m” stands for metastable</a:t>
            </a:r>
            <a:endParaRPr sz="1600">
              <a:solidFill>
                <a:srgbClr val="171717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25" y="2779901"/>
            <a:ext cx="3386275" cy="22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925" y="368675"/>
            <a:ext cx="1716600" cy="232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7427350" y="1017725"/>
            <a:ext cx="171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1717"/>
                </a:solidFill>
              </a:rPr>
              <a:t>Radioisotope scan to detect tumors.</a:t>
            </a:r>
            <a:endParaRPr sz="120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DE6F4B32668468C62BF58740B2FC2" ma:contentTypeVersion="35" ma:contentTypeDescription="Create a new document." ma:contentTypeScope="" ma:versionID="be8feb311553ca651c50b8b3855d89a7">
  <xsd:schema xmlns:xsd="http://www.w3.org/2001/XMLSchema" xmlns:xs="http://www.w3.org/2001/XMLSchema" xmlns:p="http://schemas.microsoft.com/office/2006/metadata/properties" xmlns:ns3="9a431a6e-07c2-4f9e-a22d-526445787e26" xmlns:ns4="3eb6d40b-8abe-425b-87d3-85f9e2c80b78" targetNamespace="http://schemas.microsoft.com/office/2006/metadata/properties" ma:root="true" ma:fieldsID="ce5f4b3b470a07e2433cc17bc78892e2" ns3:_="" ns4:_="">
    <xsd:import namespace="9a431a6e-07c2-4f9e-a22d-526445787e26"/>
    <xsd:import namespace="3eb6d40b-8abe-425b-87d3-85f9e2c80b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31a6e-07c2-4f9e-a22d-526445787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6d40b-8abe-425b-87d3-85f9e2c80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9a431a6e-07c2-4f9e-a22d-526445787e26" xsi:nil="true"/>
    <Teachers xmlns="9a431a6e-07c2-4f9e-a22d-526445787e26">
      <UserInfo>
        <DisplayName/>
        <AccountId xsi:nil="true"/>
        <AccountType/>
      </UserInfo>
    </Teachers>
    <Math_Settings xmlns="9a431a6e-07c2-4f9e-a22d-526445787e26" xsi:nil="true"/>
    <Self_Registration_Enabled xmlns="9a431a6e-07c2-4f9e-a22d-526445787e26" xsi:nil="true"/>
    <Teams_Channel_Section_Location xmlns="9a431a6e-07c2-4f9e-a22d-526445787e26" xsi:nil="true"/>
    <AppVersion xmlns="9a431a6e-07c2-4f9e-a22d-526445787e26" xsi:nil="true"/>
    <LMS_Mappings xmlns="9a431a6e-07c2-4f9e-a22d-526445787e26" xsi:nil="true"/>
    <IsNotebookLocked xmlns="9a431a6e-07c2-4f9e-a22d-526445787e26" xsi:nil="true"/>
    <NotebookType xmlns="9a431a6e-07c2-4f9e-a22d-526445787e26" xsi:nil="true"/>
    <FolderType xmlns="9a431a6e-07c2-4f9e-a22d-526445787e26" xsi:nil="true"/>
    <Templates xmlns="9a431a6e-07c2-4f9e-a22d-526445787e26" xsi:nil="true"/>
    <DefaultSectionNames xmlns="9a431a6e-07c2-4f9e-a22d-526445787e26" xsi:nil="true"/>
    <Owner xmlns="9a431a6e-07c2-4f9e-a22d-526445787e26">
      <UserInfo>
        <DisplayName/>
        <AccountId xsi:nil="true"/>
        <AccountType/>
      </UserInfo>
    </Owner>
    <Students xmlns="9a431a6e-07c2-4f9e-a22d-526445787e26">
      <UserInfo>
        <DisplayName/>
        <AccountId xsi:nil="true"/>
        <AccountType/>
      </UserInfo>
    </Students>
    <Student_Groups xmlns="9a431a6e-07c2-4f9e-a22d-526445787e26">
      <UserInfo>
        <DisplayName/>
        <AccountId xsi:nil="true"/>
        <AccountType/>
      </UserInfo>
    </Student_Groups>
    <Is_Collaboration_Space_Locked xmlns="9a431a6e-07c2-4f9e-a22d-526445787e26" xsi:nil="true"/>
    <Invited_Teachers xmlns="9a431a6e-07c2-4f9e-a22d-526445787e26" xsi:nil="true"/>
    <Distribution_Groups xmlns="9a431a6e-07c2-4f9e-a22d-526445787e26" xsi:nil="true"/>
    <Has_Teacher_Only_SectionGroup xmlns="9a431a6e-07c2-4f9e-a22d-526445787e26" xsi:nil="true"/>
    <Invited_Students xmlns="9a431a6e-07c2-4f9e-a22d-526445787e26" xsi:nil="true"/>
    <CultureName xmlns="9a431a6e-07c2-4f9e-a22d-526445787e26" xsi:nil="true"/>
  </documentManagement>
</p:properties>
</file>

<file path=customXml/itemProps1.xml><?xml version="1.0" encoding="utf-8"?>
<ds:datastoreItem xmlns:ds="http://schemas.openxmlformats.org/officeDocument/2006/customXml" ds:itemID="{804FE409-4B52-4AD4-A43F-C96EF4AFD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431a6e-07c2-4f9e-a22d-526445787e26"/>
    <ds:schemaRef ds:uri="3eb6d40b-8abe-425b-87d3-85f9e2c80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31455-9E2C-4474-B614-7FA2850C97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29C29-4D81-4E88-A804-FF6FF00C2848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9a431a6e-07c2-4f9e-a22d-526445787e2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eb6d40b-8abe-425b-87d3-85f9e2c80b78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Medical Imaging </vt:lpstr>
      <vt:lpstr>Process of x rays</vt:lpstr>
      <vt:lpstr>Images x rays capture </vt:lpstr>
      <vt:lpstr>Process of MRIs</vt:lpstr>
      <vt:lpstr>Images MRIs capture </vt:lpstr>
      <vt:lpstr>Medical Radioisotopes</vt:lpstr>
      <vt:lpstr>Technetium-99m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Imaging </dc:title>
  <dc:creator>Jacinta Devlin</dc:creator>
  <cp:lastModifiedBy>Jacinta Devlin</cp:lastModifiedBy>
  <cp:revision>1</cp:revision>
  <dcterms:modified xsi:type="dcterms:W3CDTF">2021-10-20T01:32:06Z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0x010100280DE6F4B32668468C62BF58740B2FC2</vt:lpwstr>
  </property>
</Properties>
</file>