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70" r:id="rId1"/>
  </p:sldMasterIdLst>
  <p:sldIdLst>
    <p:sldId id="272" r:id="rId2"/>
    <p:sldId id="256" r:id="rId3"/>
    <p:sldId id="275" r:id="rId4"/>
    <p:sldId id="278" r:id="rId5"/>
    <p:sldId id="276" r:id="rId6"/>
    <p:sldId id="279" r:id="rId7"/>
    <p:sldId id="280" r:id="rId8"/>
    <p:sldId id="282" r:id="rId9"/>
    <p:sldId id="28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7A0B4-A1E1-471D-B5EF-572AC4DCB7C8}" v="269" dt="2024-06-27T00:53:21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6/27/2024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6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6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6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6/27/2024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5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9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4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3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6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6/27/2024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6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40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1.jpeg"/><Relationship Id="rId17" Type="http://schemas.openxmlformats.org/officeDocument/2006/relationships/image" Target="../media/image6.svg"/><Relationship Id="rId2" Type="http://schemas.openxmlformats.org/officeDocument/2006/relationships/audio" Target="../media/media1.m4a"/><Relationship Id="rId16" Type="http://schemas.openxmlformats.org/officeDocument/2006/relationships/image" Target="../media/image5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.xml"/><Relationship Id="rId5" Type="http://schemas.microsoft.com/office/2007/relationships/media" Target="../media/media3.m4a"/><Relationship Id="rId15" Type="http://schemas.openxmlformats.org/officeDocument/2006/relationships/image" Target="../media/image4.png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3.png"/><Relationship Id="rId9" Type="http://schemas.openxmlformats.org/officeDocument/2006/relationships/image" Target="../media/image13.jpe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4a"/><Relationship Id="rId9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5.m4a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5.m4a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A1862F-A6F9-4D1B-A7C0-650B15FF237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/>
          <a:stretch/>
        </p:blipFill>
        <p:spPr>
          <a:xfrm>
            <a:off x="0" y="-533400"/>
            <a:ext cx="12192000" cy="73648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19D5BE-08E1-42F3-ACBE-F5889AC2B183}"/>
              </a:ext>
            </a:extLst>
          </p:cNvPr>
          <p:cNvSpPr txBox="1"/>
          <p:nvPr/>
        </p:nvSpPr>
        <p:spPr>
          <a:xfrm>
            <a:off x="2530928" y="5665424"/>
            <a:ext cx="71301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latin typeface="Europa-Bold" panose="02000000000000000000" pitchFamily="50" charset="0"/>
                <a:cs typeface="Adobe Devanagari" panose="02040503050201020203" pitchFamily="18" charset="0"/>
              </a:rPr>
              <a:t>Visual Communication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CEAE2-9F1D-707D-AAAC-EE0917F711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 flipV="1">
            <a:off x="12202273" y="6841021"/>
            <a:ext cx="1850058" cy="277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75F6B-6AB6-E4FD-7734-96652FE03F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96" y="5163165"/>
            <a:ext cx="1694835" cy="1694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C511D3-E6CE-43D1-2B1B-C4825D7EA605}"/>
              </a:ext>
            </a:extLst>
          </p:cNvPr>
          <p:cNvSpPr txBox="1"/>
          <p:nvPr/>
        </p:nvSpPr>
        <p:spPr>
          <a:xfrm>
            <a:off x="2287777" y="5540701"/>
            <a:ext cx="7616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Visual Communication Design</a:t>
            </a:r>
            <a:endParaRPr lang="en-AU" sz="40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BE4A10-81D9-675A-A85C-35AB171C6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104" y="5618416"/>
            <a:ext cx="9486900" cy="771526"/>
          </a:xfrm>
          <a:solidFill>
            <a:schemeClr val="accent3">
              <a:lumMod val="60000"/>
              <a:lumOff val="4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UNIT 1 &amp; 2 Theatre Studies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059B8-164B-8A47-5598-84E2E37D62B8}"/>
              </a:ext>
            </a:extLst>
          </p:cNvPr>
          <p:cNvSpPr txBox="1"/>
          <p:nvPr/>
        </p:nvSpPr>
        <p:spPr>
          <a:xfrm>
            <a:off x="-75758" y="4614911"/>
            <a:ext cx="4745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Wheelers Hill Secondary College</a:t>
            </a:r>
            <a:endParaRPr lang="en-AU" sz="2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4" name="slide1 recording">
            <a:hlinkClick r:id="" action="ppaction://media"/>
            <a:extLst>
              <a:ext uri="{FF2B5EF4-FFF2-40B4-BE49-F238E27FC236}">
                <a16:creationId xmlns:a16="http://schemas.microsoft.com/office/drawing/2014/main" id="{2DFA6FA4-A58B-D268-1904-AF5936B05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ABE82F-030D-8C53-205F-677BF9C810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07D207-D744-0DCD-65B6-AD36C427BB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B46898-7D3A-8594-12AA-8B91892883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C3CE230-C20D-51C0-4725-7F6175278FF0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4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C1DA9B-CCCF-F04D-B6C7-1B8FA186EAD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"/>
    </mc:Choice>
    <mc:Fallback xmlns="">
      <p:transition spd="slow" advTm="10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22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8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60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2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227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8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79171"/>
            <a:ext cx="8825658" cy="415835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000" dirty="0">
                <a:latin typeface="Baskerville Old Face" panose="02020602080505020303" pitchFamily="18" charset="0"/>
              </a:rPr>
            </a:br>
            <a:r>
              <a:rPr lang="en-US" sz="60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VCE </a:t>
            </a:r>
            <a:br>
              <a:rPr lang="en-US" sz="60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r>
              <a:rPr lang="en-US" sz="60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Theatre Studies </a:t>
            </a:r>
            <a:endParaRPr lang="en-AU" sz="6000" b="1" dirty="0">
              <a:solidFill>
                <a:srgbClr val="FFC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756262"/>
            <a:ext cx="8734217" cy="3853543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           </a:t>
            </a:r>
            <a:r>
              <a:rPr lang="en-US" sz="4000" b="1" i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2025  Success Awaits You……..</a:t>
            </a:r>
            <a:endParaRPr lang="en-AU" sz="4000" b="1" i="1" dirty="0">
              <a:solidFill>
                <a:srgbClr val="FFC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5" y="489044"/>
            <a:ext cx="1953722" cy="200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706" y="4323045"/>
            <a:ext cx="2751682" cy="169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66F83-0A71-F7E3-EB5E-401975E99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8F688B-67AD-E900-DFFE-73C8012A5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00563" y="56049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2"/>
    </mc:Choice>
    <mc:Fallback xmlns="">
      <p:transition spd="slow" advTm="15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2961"/>
            <a:ext cx="8825658" cy="1672046"/>
          </a:xfrm>
        </p:spPr>
        <p:txBody>
          <a:bodyPr>
            <a:normAutofit/>
          </a:bodyPr>
          <a:lstStyle/>
          <a:p>
            <a:pPr algn="ctr"/>
            <a:br>
              <a:rPr lang="en-US" sz="6000" dirty="0">
                <a:latin typeface="Baskerville Old Face" panose="02020602080505020303" pitchFamily="18" charset="0"/>
              </a:rPr>
            </a:br>
            <a:endParaRPr lang="en-AU" sz="6000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756262"/>
            <a:ext cx="8734217" cy="3853543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           </a:t>
            </a:r>
            <a:endParaRPr lang="en-AU" sz="4000" b="1" i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4" y="409433"/>
            <a:ext cx="187302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771" y="4723534"/>
            <a:ext cx="2739438" cy="16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66F83-0A71-F7E3-EB5E-401975E99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EFB017-2BF0-26C4-C30C-CC5DA30F62C2}"/>
              </a:ext>
            </a:extLst>
          </p:cNvPr>
          <p:cNvSpPr txBox="1"/>
          <p:nvPr/>
        </p:nvSpPr>
        <p:spPr>
          <a:xfrm>
            <a:off x="1869440" y="1571009"/>
            <a:ext cx="10491788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Baskerville Old Face"/>
              </a:rPr>
              <a:t>   Why study Theatre Studies?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An opportunity to work collaboratively in planning, developing and presenting theatre pieces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It involves creative production roles…….not just acting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Experience and perform a variety of Performance Styles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Experience professional theatre for inspiration and analysis  </a:t>
            </a:r>
            <a:br>
              <a:rPr lang="en-US" sz="3600" b="1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endParaRPr lang="en-AU" sz="3600" dirty="0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B2C34A-6055-745E-3148-677487791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6643" y="55737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"/>
    </mc:Choice>
    <mc:Fallback xmlns="">
      <p:transition spd="slow" advTm="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2961"/>
            <a:ext cx="8825658" cy="1672046"/>
          </a:xfrm>
        </p:spPr>
        <p:txBody>
          <a:bodyPr>
            <a:normAutofit/>
          </a:bodyPr>
          <a:lstStyle/>
          <a:p>
            <a:pPr algn="ctr"/>
            <a:br>
              <a:rPr lang="en-US" sz="6000" dirty="0">
                <a:latin typeface="Baskerville Old Face" panose="02020602080505020303" pitchFamily="18" charset="0"/>
              </a:rPr>
            </a:br>
            <a:endParaRPr lang="en-AU" sz="6000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756262"/>
            <a:ext cx="8734217" cy="3853543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           </a:t>
            </a:r>
            <a:endParaRPr lang="en-AU" sz="4000" b="1" i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4" y="318448"/>
            <a:ext cx="187302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114" y="4933356"/>
            <a:ext cx="2739438" cy="16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66F83-0A71-F7E3-EB5E-401975E99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715C26-7CF6-9108-CC51-C414CE4082A9}"/>
              </a:ext>
            </a:extLst>
          </p:cNvPr>
          <p:cNvSpPr txBox="1"/>
          <p:nvPr/>
        </p:nvSpPr>
        <p:spPr>
          <a:xfrm>
            <a:off x="2216351" y="1282107"/>
            <a:ext cx="9973830" cy="354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Area of Studies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tabLst/>
              <a:defRPr/>
            </a:pPr>
            <a:r>
              <a:rPr lang="en-US" sz="4000" b="1" dirty="0">
                <a:solidFill>
                  <a:srgbClr val="FFC000"/>
                </a:solidFill>
                <a:latin typeface="Baskerville Old Face" panose="02020602080505020303" pitchFamily="18" charset="0"/>
                <a:ea typeface="+mj-ea"/>
                <a:cs typeface="+mj-cs"/>
              </a:rPr>
              <a:t>Unit 1 </a:t>
            </a:r>
            <a:r>
              <a:rPr lang="en-US" sz="3200" b="1" dirty="0">
                <a:solidFill>
                  <a:srgbClr val="FFC000"/>
                </a:solidFill>
                <a:latin typeface="Baskerville Old Face" panose="02020602080505020303" pitchFamily="18" charset="0"/>
                <a:ea typeface="+mj-ea"/>
                <a:cs typeface="+mj-cs"/>
              </a:rPr>
              <a:t>Pre- Modern Theatre Styles and Conventions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Unit 2 Modern Theatre Styles and Conventions</a:t>
            </a:r>
          </a:p>
          <a:p>
            <a:pPr algn="l"/>
            <a:r>
              <a:rPr lang="en-AU" sz="1800" b="0" i="0" u="none" strike="noStrike" baseline="0" dirty="0">
                <a:solidFill>
                  <a:srgbClr val="000000"/>
                </a:solidFill>
                <a:latin typeface="HelveticaNeueLT-Light"/>
              </a:rPr>
              <a:t> </a:t>
            </a:r>
            <a:r>
              <a:rPr lang="en-AU" sz="2400" b="0" i="0" u="none" strike="noStrike" baseline="0" dirty="0">
                <a:latin typeface="Baskerville Old Face" panose="02020602080505020303" pitchFamily="18" charset="0"/>
              </a:rPr>
              <a:t>The production roles are:</a:t>
            </a:r>
          </a:p>
          <a:p>
            <a:pPr algn="l"/>
            <a:r>
              <a:rPr lang="en-AU" sz="2400" b="0" i="0" u="none" strike="noStrike" baseline="0" dirty="0">
                <a:latin typeface="Baskerville Old Face" panose="02020602080505020303" pitchFamily="18" charset="0"/>
              </a:rPr>
              <a:t>• actor</a:t>
            </a:r>
          </a:p>
          <a:p>
            <a:pPr algn="l"/>
            <a:r>
              <a:rPr lang="en-AU" sz="2400" b="0" i="0" u="none" strike="noStrike" baseline="0" dirty="0">
                <a:latin typeface="Baskerville Old Face" panose="02020602080505020303" pitchFamily="18" charset="0"/>
              </a:rPr>
              <a:t>• director</a:t>
            </a:r>
          </a:p>
          <a:p>
            <a:pPr algn="l"/>
            <a:r>
              <a:rPr lang="en-AU" sz="2400" b="0" i="0" u="none" strike="noStrike" baseline="0" dirty="0">
                <a:latin typeface="Baskerville Old Face" panose="02020602080505020303" pitchFamily="18" charset="0"/>
              </a:rPr>
              <a:t>• designer – any one or more of costume, make-up, props, set, lighting, sound.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5B4065-02A5-58AC-4438-0B245DEB0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51721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6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3"/>
    </mc:Choice>
    <mc:Fallback xmlns="">
      <p:transition spd="slow" advTm="3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2961"/>
            <a:ext cx="8825658" cy="1672046"/>
          </a:xfrm>
        </p:spPr>
        <p:txBody>
          <a:bodyPr>
            <a:normAutofit/>
          </a:bodyPr>
          <a:lstStyle/>
          <a:p>
            <a:pPr algn="ctr"/>
            <a:br>
              <a:rPr lang="en-US" sz="6000" dirty="0">
                <a:latin typeface="Baskerville Old Face" panose="02020602080505020303" pitchFamily="18" charset="0"/>
              </a:rPr>
            </a:br>
            <a:endParaRPr lang="en-AU" sz="6000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756262"/>
            <a:ext cx="8734217" cy="3853543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           </a:t>
            </a:r>
            <a:endParaRPr lang="en-AU" sz="4000" b="1" i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2" y="398060"/>
            <a:ext cx="187302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4923670"/>
            <a:ext cx="2739438" cy="16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66F83-0A71-F7E3-EB5E-401975E99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715C26-7CF6-9108-CC51-C414CE4082A9}"/>
              </a:ext>
            </a:extLst>
          </p:cNvPr>
          <p:cNvSpPr txBox="1"/>
          <p:nvPr/>
        </p:nvSpPr>
        <p:spPr>
          <a:xfrm>
            <a:off x="2431728" y="1095485"/>
            <a:ext cx="7548306" cy="466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Outcome 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- Written Task or Oral Presentation. You need to understand the styles of theatre that we cover (3 per Unit). History, Conventions, Key writers and practitioners,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Stagecraft.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Baskerville Old Face" panose="02020602080505020303" pitchFamily="18" charset="0"/>
              <a:ea typeface="+mj-ea"/>
              <a:cs typeface="+mj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Outcome 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- Design OR Performance. For EACH theatre styles (3 per unit) you will need to create at least One Design and Perform at least once. ONE performance per semester will be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to an audience.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Baskerville Old Face" panose="02020602080505020303" pitchFamily="18" charset="0"/>
              <a:ea typeface="+mj-ea"/>
              <a:cs typeface="+mj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Baskerville Old Face" panose="02020602080505020303" pitchFamily="18" charset="0"/>
              <a:ea typeface="+mj-ea"/>
              <a:cs typeface="+mj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Outcome 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– An analysis of a Professional Performance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                                     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14FB0C-3AE4-8DC9-7620-280677266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4233" y="60027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9"/>
    </mc:Choice>
    <mc:Fallback xmlns="">
      <p:transition spd="slow" advTm="38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2961"/>
            <a:ext cx="8825658" cy="1672046"/>
          </a:xfrm>
        </p:spPr>
        <p:txBody>
          <a:bodyPr>
            <a:normAutofit/>
          </a:bodyPr>
          <a:lstStyle/>
          <a:p>
            <a:pPr algn="ctr"/>
            <a:br>
              <a:rPr lang="en-US" sz="6000" dirty="0">
                <a:latin typeface="Baskerville Old Face" panose="02020602080505020303" pitchFamily="18" charset="0"/>
              </a:rPr>
            </a:br>
            <a:endParaRPr lang="en-AU" sz="6000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9920" y="4399122"/>
            <a:ext cx="4057332" cy="3382801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           </a:t>
            </a:r>
            <a:endParaRPr lang="en-AU" sz="4000" b="1" i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66F83-0A71-F7E3-EB5E-401975E99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715C26-7CF6-9108-CC51-C414CE4082A9}"/>
              </a:ext>
            </a:extLst>
          </p:cNvPr>
          <p:cNvSpPr txBox="1"/>
          <p:nvPr/>
        </p:nvSpPr>
        <p:spPr>
          <a:xfrm>
            <a:off x="38181" y="-278368"/>
            <a:ext cx="884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tabLst/>
              <a:defRPr/>
            </a:pPr>
            <a:r>
              <a:rPr lang="en-AU" sz="1800" b="0" i="0" u="none" strike="noStrike" baseline="0" dirty="0">
                <a:solidFill>
                  <a:srgbClr val="000000"/>
                </a:solidFill>
                <a:latin typeface="HelveticaNeueLT-Light"/>
              </a:rPr>
              <a:t>.</a:t>
            </a:r>
          </a:p>
        </p:txBody>
      </p:sp>
      <p:pic>
        <p:nvPicPr>
          <p:cNvPr id="1028" name="Picture 4" descr="Home | Marriner Group">
            <a:extLst>
              <a:ext uri="{FF2B5EF4-FFF2-40B4-BE49-F238E27FC236}">
                <a16:creationId xmlns:a16="http://schemas.microsoft.com/office/drawing/2014/main" id="{FC743265-287D-944A-EBF8-ACF8203F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67" y="252551"/>
            <a:ext cx="3028950" cy="151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 Is Physical Theatre? | Backstage">
            <a:extLst>
              <a:ext uri="{FF2B5EF4-FFF2-40B4-BE49-F238E27FC236}">
                <a16:creationId xmlns:a16="http://schemas.microsoft.com/office/drawing/2014/main" id="{E61F255C-3856-0B25-F1BD-F0DC1CBC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17" y="2358584"/>
            <a:ext cx="2838450" cy="1609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set design process | Melbourne ...">
            <a:extLst>
              <a:ext uri="{FF2B5EF4-FFF2-40B4-BE49-F238E27FC236}">
                <a16:creationId xmlns:a16="http://schemas.microsoft.com/office/drawing/2014/main" id="{667BD727-7C1F-A473-B77A-2DB73C2E7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2" y="336749"/>
            <a:ext cx="2562225" cy="178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TI&quot; costume design for Theatre ...">
            <a:extLst>
              <a:ext uri="{FF2B5EF4-FFF2-40B4-BE49-F238E27FC236}">
                <a16:creationId xmlns:a16="http://schemas.microsoft.com/office/drawing/2014/main" id="{0A2CA35B-F148-3DD0-CAD1-872164E1F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21" y="2140649"/>
            <a:ext cx="1790700" cy="255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stume Design Definition, History ...">
            <a:extLst>
              <a:ext uri="{FF2B5EF4-FFF2-40B4-BE49-F238E27FC236}">
                <a16:creationId xmlns:a16="http://schemas.microsoft.com/office/drawing/2014/main" id="{C40D4BE4-1A42-C6DA-0ED1-CC9D63C26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4" y="4698429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ow Lighting is Used in Theatre | The ...">
            <a:extLst>
              <a:ext uri="{FF2B5EF4-FFF2-40B4-BE49-F238E27FC236}">
                <a16:creationId xmlns:a16="http://schemas.microsoft.com/office/drawing/2014/main" id="{75D6FE06-5B4F-3229-B294-53D3B12FE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619" y="417126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esign &amp; Technical Theatre | Piedmont ...">
            <a:extLst>
              <a:ext uri="{FF2B5EF4-FFF2-40B4-BE49-F238E27FC236}">
                <a16:creationId xmlns:a16="http://schemas.microsoft.com/office/drawing/2014/main" id="{D501CEFF-64BB-2D8C-E8B4-42C75F8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191" y="4803204"/>
            <a:ext cx="3295650" cy="1390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heater-Acting MFA | Temple University">
            <a:extLst>
              <a:ext uri="{FF2B5EF4-FFF2-40B4-BE49-F238E27FC236}">
                <a16:creationId xmlns:a16="http://schemas.microsoft.com/office/drawing/2014/main" id="{235136D0-16C1-32B1-F0EA-EC2719854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97" y="2422141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cting | Oklahoma State University">
            <a:extLst>
              <a:ext uri="{FF2B5EF4-FFF2-40B4-BE49-F238E27FC236}">
                <a16:creationId xmlns:a16="http://schemas.microsoft.com/office/drawing/2014/main" id="{74E8778F-E0F4-35EE-1B6F-79586D2E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739" y="268750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03CC75-9CC9-8860-CC5D-6829EC171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22791" y="61990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9"/>
    </mc:Choice>
    <mc:Fallback xmlns="">
      <p:transition spd="slow" advTm="26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3D990-053C-3643-54F0-04141C5CA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776" y="1202035"/>
            <a:ext cx="11321410" cy="1005553"/>
          </a:xfrm>
        </p:spPr>
        <p:txBody>
          <a:bodyPr/>
          <a:lstStyle/>
          <a:p>
            <a:r>
              <a:rPr lang="en-AU" sz="4400" dirty="0">
                <a:solidFill>
                  <a:srgbClr val="FFC000"/>
                </a:solidFill>
                <a:latin typeface="Baskerville Old Face"/>
              </a:rPr>
              <a:t>    </a:t>
            </a:r>
            <a:br>
              <a:rPr lang="en-AU" sz="4400" dirty="0">
                <a:solidFill>
                  <a:srgbClr val="FFC000"/>
                </a:solidFill>
                <a:latin typeface="Baskerville Old Face"/>
              </a:rPr>
            </a:br>
            <a:r>
              <a:rPr lang="en-AU" sz="4400" dirty="0">
                <a:solidFill>
                  <a:srgbClr val="FFC000"/>
                </a:solidFill>
                <a:latin typeface="Baskerville Old Face"/>
              </a:rPr>
              <a:t>       Career Pathways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990AB-B99D-1C11-87AF-F6CB5891F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4913" y="2211307"/>
            <a:ext cx="9228201" cy="46466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sz="2800" dirty="0">
                <a:solidFill>
                  <a:srgbClr val="FFC000"/>
                </a:solidFill>
                <a:latin typeface="Baskerville Old Face"/>
              </a:rPr>
              <a:t>   Production:</a:t>
            </a:r>
            <a:r>
              <a:rPr lang="en-AU" dirty="0">
                <a:solidFill>
                  <a:srgbClr val="FFC000"/>
                </a:solidFill>
                <a:latin typeface="Baskerville Old Face"/>
              </a:rPr>
              <a:t>              Creative &amp;</a:t>
            </a:r>
            <a:r>
              <a:rPr lang="en-AU" sz="2800" dirty="0">
                <a:solidFill>
                  <a:srgbClr val="FFC000"/>
                </a:solidFill>
                <a:latin typeface="Baskerville Old Face"/>
              </a:rPr>
              <a:t>Technical</a:t>
            </a:r>
          </a:p>
          <a:p>
            <a:r>
              <a:rPr lang="en-AU" sz="2000" dirty="0">
                <a:latin typeface="Baskerville Old Face"/>
              </a:rPr>
              <a:t>    Direction                                  Production Management</a:t>
            </a:r>
          </a:p>
          <a:p>
            <a:r>
              <a:rPr lang="en-AU" sz="2000" dirty="0">
                <a:latin typeface="Baskerville Old Face"/>
              </a:rPr>
              <a:t>    Staging                                      Designer- Set, Costume, Lighting, Sound</a:t>
            </a:r>
          </a:p>
          <a:p>
            <a:r>
              <a:rPr lang="en-AU" sz="2000" dirty="0">
                <a:latin typeface="Baskerville Old Face"/>
              </a:rPr>
              <a:t>    Acting                                       Event Management</a:t>
            </a:r>
          </a:p>
          <a:p>
            <a:r>
              <a:rPr lang="en-AU" sz="2000" dirty="0">
                <a:latin typeface="Baskerville Old Face"/>
              </a:rPr>
              <a:t>    Advertising                               Exhibition curator</a:t>
            </a:r>
          </a:p>
          <a:p>
            <a:r>
              <a:rPr lang="en-AU" sz="2000" dirty="0">
                <a:latin typeface="Baskerville Old Face"/>
              </a:rPr>
              <a:t>    Promotions                              Artist</a:t>
            </a:r>
          </a:p>
          <a:p>
            <a:r>
              <a:rPr lang="en-AU" sz="2000" dirty="0">
                <a:latin typeface="Baskerville Old Face"/>
              </a:rPr>
              <a:t>    Producer                                                         </a:t>
            </a:r>
            <a:endParaRPr lang="en-AU" sz="2000" dirty="0">
              <a:latin typeface="Baskerville Old Face" panose="02020602080505020303" pitchFamily="18" charset="0"/>
            </a:endParaRPr>
          </a:p>
          <a:p>
            <a:r>
              <a:rPr lang="en-AU" sz="2000" dirty="0">
                <a:latin typeface="Baskerville Old Face" panose="02020602080505020303" pitchFamily="18" charset="0"/>
              </a:rPr>
              <a:t>                                            </a:t>
            </a:r>
          </a:p>
          <a:p>
            <a:r>
              <a:rPr lang="en-AU" sz="2000" dirty="0">
                <a:latin typeface="Baskerville Old Face" panose="02020602080505020303" pitchFamily="18" charset="0"/>
              </a:rPr>
              <a:t> </a:t>
            </a:r>
          </a:p>
          <a:p>
            <a:r>
              <a:rPr lang="en-AU" sz="2000" dirty="0">
                <a:latin typeface="Baskerville Old Face" panose="02020602080505020303" pitchFamily="18" charset="0"/>
              </a:rPr>
              <a:t>                                      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9CDB87-D275-ACCE-149A-05AFCAA39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693" y="4734491"/>
            <a:ext cx="2739438" cy="16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34D97-509E-F88F-9F2F-6157029F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7CB640-B652-F963-EA4C-7EF85F283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9120" y="5573701"/>
            <a:ext cx="406400" cy="406400"/>
          </a:xfrm>
          <a:prstGeom prst="rect">
            <a:avLst/>
          </a:prstGeom>
        </p:spPr>
      </p:pic>
      <p:pic>
        <p:nvPicPr>
          <p:cNvPr id="6" name="Content Placeholder 3" descr="A sign on a pole&#10;&#10;Description automatically generated">
            <a:extLst>
              <a:ext uri="{FF2B5EF4-FFF2-40B4-BE49-F238E27FC236}">
                <a16:creationId xmlns:a16="http://schemas.microsoft.com/office/drawing/2014/main" id="{89BBD5A9-451B-75DA-D735-8FF9B517CA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2" y="398060"/>
            <a:ext cx="187302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07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72"/>
    </mc:Choice>
    <mc:Fallback xmlns="">
      <p:transition spd="slow" advTm="47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3D990-053C-3643-54F0-04141C5CA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518" y="909696"/>
            <a:ext cx="10714790" cy="1106687"/>
          </a:xfrm>
        </p:spPr>
        <p:txBody>
          <a:bodyPr/>
          <a:lstStyle/>
          <a:p>
            <a:r>
              <a:rPr lang="en-AU" sz="4400" dirty="0">
                <a:solidFill>
                  <a:srgbClr val="FFC000"/>
                </a:solidFill>
                <a:latin typeface="Baskerville Old Face" panose="02020602080505020303" pitchFamily="18" charset="0"/>
              </a:rPr>
              <a:t>Engagement…………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990AB-B99D-1C11-87AF-F6CB5891F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7803" y="2090839"/>
            <a:ext cx="10884408" cy="5307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Passionate about costumes, sets, lighting sound &amp; direction</a:t>
            </a:r>
            <a:br>
              <a:rPr lang="en-US" sz="2800" dirty="0">
                <a:latin typeface="Baskerville Old Face" panose="02020602080505020303" pitchFamily="18" charset="0"/>
              </a:rPr>
            </a:br>
            <a:endParaRPr lang="en-US" sz="2800" dirty="0">
              <a:latin typeface="Baskerville Old Face" panose="02020602080505020303" pitchFamily="18" charset="0"/>
            </a:endParaRPr>
          </a:p>
          <a:p>
            <a:r>
              <a:rPr lang="en-US" sz="2800" dirty="0">
                <a:latin typeface="Baskerville Old Face"/>
              </a:rPr>
              <a:t>At least once per Unit you will present work at an evening to be </a:t>
            </a:r>
            <a:br>
              <a:rPr lang="en-US" sz="2800" dirty="0">
                <a:latin typeface="Baskerville Old Face"/>
              </a:rPr>
            </a:br>
            <a:r>
              <a:rPr lang="en-US" sz="2800" dirty="0">
                <a:latin typeface="Baskerville Old Face"/>
              </a:rPr>
              <a:t>scheduled from our theatre</a:t>
            </a:r>
            <a:br>
              <a:rPr lang="en-US" sz="2800" dirty="0">
                <a:latin typeface="Baskerville Old Face"/>
              </a:rPr>
            </a:br>
            <a:endParaRPr lang="en-US" dirty="0">
              <a:latin typeface="Baskerville Old Face"/>
            </a:endParaRPr>
          </a:p>
          <a:p>
            <a:r>
              <a:rPr lang="en-US" sz="2800" dirty="0">
                <a:latin typeface="Baskerville Old Face"/>
              </a:rPr>
              <a:t>Opportunities to work collaboratively- acting, directing, stagecraft – </a:t>
            </a:r>
            <a:br>
              <a:rPr lang="en-US" sz="2800" dirty="0">
                <a:latin typeface="Baskerville Old Face"/>
              </a:rPr>
            </a:br>
            <a:r>
              <a:rPr lang="en-US" sz="2800" dirty="0">
                <a:latin typeface="Baskerville Old Face"/>
              </a:rPr>
              <a:t>for Theatre Studies projects</a:t>
            </a:r>
            <a:br>
              <a:rPr lang="en-US" sz="2800" dirty="0">
                <a:latin typeface="Baskerville Old Face"/>
              </a:rPr>
            </a:br>
            <a:endParaRPr lang="en-US" sz="2800" dirty="0">
              <a:latin typeface="Baskerville Old Face"/>
            </a:endParaRPr>
          </a:p>
          <a:p>
            <a:r>
              <a:rPr lang="en-US" sz="2800" dirty="0">
                <a:latin typeface="Baskerville Old Face" panose="02020602080505020303" pitchFamily="18" charset="0"/>
              </a:rPr>
              <a:t>Subject expenses - performance excursions.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                   </a:t>
            </a:r>
            <a:endParaRPr lang="en-AU" sz="2800" dirty="0">
              <a:latin typeface="Baskerville Old Face" panose="02020602080505020303" pitchFamily="18" charset="0"/>
            </a:endParaRPr>
          </a:p>
          <a:p>
            <a:r>
              <a:rPr lang="en-AU" sz="2800" dirty="0">
                <a:latin typeface="Baskerville Old Face" panose="02020602080505020303" pitchFamily="18" charset="0"/>
              </a:rPr>
              <a:t>                            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6F7AE-2D81-4196-1108-674E11496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78" y="5185252"/>
            <a:ext cx="2739438" cy="1685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B031D-A202-9CFD-1A3E-C21C4C28B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C75607-9CBB-8AFA-9F5C-4A8D2053B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4080" y="498856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F0823A-92B2-0DA8-26E2-273BDC322E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0" name="Content Placeholder 3" descr="A sign on a pole&#10;&#10;Description automatically generated">
            <a:extLst>
              <a:ext uri="{FF2B5EF4-FFF2-40B4-BE49-F238E27FC236}">
                <a16:creationId xmlns:a16="http://schemas.microsoft.com/office/drawing/2014/main" id="{F9C4C258-A161-73AD-0B08-9657CBB874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2" y="398060"/>
            <a:ext cx="187302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26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64"/>
    </mc:Choice>
    <mc:Fallback xmlns="">
      <p:transition spd="slow" advTm="3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8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3D990-053C-3643-54F0-04141C5CA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9560" y="834946"/>
            <a:ext cx="11385804" cy="1106687"/>
          </a:xfrm>
        </p:spPr>
        <p:txBody>
          <a:bodyPr/>
          <a:lstStyle/>
          <a:p>
            <a:r>
              <a:rPr lang="en-AU" sz="4400" dirty="0">
                <a:solidFill>
                  <a:srgbClr val="FFC000"/>
                </a:solidFill>
                <a:latin typeface="Baskerville Old Face"/>
              </a:rPr>
              <a:t>   VCE Theatre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990AB-B99D-1C11-87AF-F6CB5891F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0753" y="2084328"/>
            <a:ext cx="10884408" cy="5307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Lucida Calligraphy"/>
              </a:rPr>
              <a:t>"Join us where anything is possible to create, perform </a:t>
            </a:r>
            <a:br>
              <a:rPr lang="en-US" sz="2400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dirty="0">
                <a:solidFill>
                  <a:srgbClr val="FFC000"/>
                </a:solidFill>
                <a:latin typeface="Lucida Calligraphy"/>
              </a:rPr>
              <a:t>and enjoy”</a:t>
            </a:r>
            <a:endParaRPr lang="en-US" dirty="0"/>
          </a:p>
          <a:p>
            <a:endParaRPr lang="en-US" sz="2400" dirty="0">
              <a:solidFill>
                <a:srgbClr val="FFC000"/>
              </a:solidFill>
              <a:latin typeface="Lucida Calligraphy" panose="03010101010101010101" pitchFamily="66" charset="0"/>
            </a:endParaRPr>
          </a:p>
          <a:p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“Give yourself permission to shine.”</a:t>
            </a:r>
            <a:r>
              <a:rPr lang="en-US" sz="2400" dirty="0">
                <a:solidFill>
                  <a:srgbClr val="FFC000"/>
                </a:solidFill>
                <a:latin typeface="Lucida Calligraphy"/>
              </a:rPr>
              <a:t> </a:t>
            </a:r>
          </a:p>
          <a:p>
            <a:endParaRPr lang="en-US" sz="2400" dirty="0">
              <a:solidFill>
                <a:srgbClr val="FFC000"/>
              </a:solidFill>
              <a:latin typeface="Lucida Calligraphy" panose="03010101010101010101" pitchFamily="66" charset="0"/>
            </a:endParaRPr>
          </a:p>
          <a:p>
            <a:r>
              <a:rPr lang="en-US" sz="2400" dirty="0">
                <a:solidFill>
                  <a:srgbClr val="FFC000"/>
                </a:solidFill>
                <a:latin typeface="Lucida Calligraphy"/>
              </a:rPr>
              <a:t>"There's a million things I haven't done, but just you wait."          </a:t>
            </a:r>
            <a:endParaRPr lang="en-US" sz="2400" dirty="0">
              <a:solidFill>
                <a:srgbClr val="FFC000"/>
              </a:solidFill>
              <a:latin typeface="Lucida Calligraphy" panose="03010101010101010101" pitchFamily="66" charset="0"/>
            </a:endParaRPr>
          </a:p>
          <a:p>
            <a:r>
              <a:rPr lang="en-US" sz="2400" dirty="0">
                <a:solidFill>
                  <a:srgbClr val="FFC000"/>
                </a:solidFill>
                <a:latin typeface="Lucida Calligraphy"/>
              </a:rPr>
              <a:t>                     </a:t>
            </a:r>
          </a:p>
          <a:p>
            <a:r>
              <a:rPr lang="en-US" sz="2400" dirty="0">
                <a:solidFill>
                  <a:srgbClr val="FFC000"/>
                </a:solidFill>
                <a:latin typeface="Lucida Calligraphy"/>
              </a:rPr>
              <a:t>          More Information: Miss Wilson</a:t>
            </a:r>
            <a:endParaRPr lang="en-US" sz="2400" dirty="0">
              <a:latin typeface="Lucida Calligraphy"/>
            </a:endParaRPr>
          </a:p>
          <a:p>
            <a:r>
              <a:rPr lang="en-US" sz="2400" dirty="0">
                <a:solidFill>
                  <a:srgbClr val="FFC000"/>
                </a:solidFill>
                <a:latin typeface="Lucida Calligraphy"/>
              </a:rPr>
              <a:t>                                        </a:t>
            </a:r>
            <a:r>
              <a:rPr lang="en-US" sz="2400" dirty="0" err="1">
                <a:solidFill>
                  <a:srgbClr val="FFC000"/>
                </a:solidFill>
                <a:latin typeface="Lucida Calligraphy"/>
              </a:rPr>
              <a:t>Mr</a:t>
            </a:r>
            <a:r>
              <a:rPr lang="en-US" sz="2400" dirty="0">
                <a:solidFill>
                  <a:srgbClr val="FFC000"/>
                </a:solidFill>
                <a:latin typeface="Lucida Calligraphy"/>
              </a:rPr>
              <a:t>  Razaai</a:t>
            </a:r>
            <a:r>
              <a:rPr lang="en-US" sz="2800" dirty="0">
                <a:solidFill>
                  <a:srgbClr val="FFC000"/>
                </a:solidFill>
                <a:latin typeface="Lucida Calligraphy"/>
              </a:rPr>
              <a:t> </a:t>
            </a:r>
            <a:endParaRPr lang="en-US" sz="2800" dirty="0">
              <a:solidFill>
                <a:srgbClr val="FFC000"/>
              </a:solidFill>
              <a:latin typeface="Lucida Calligraphy" panose="03010101010101010101" pitchFamily="66" charset="0"/>
            </a:endParaRPr>
          </a:p>
          <a:p>
            <a:endParaRPr lang="en-US" sz="2800" dirty="0">
              <a:latin typeface="Lucida Calligraphy" panose="03010101010101010101" pitchFamily="66" charset="0"/>
            </a:endParaRPr>
          </a:p>
          <a:p>
            <a:r>
              <a:rPr lang="en-AU" sz="2800" dirty="0">
                <a:latin typeface="Baskerville Old Face" panose="02020602080505020303" pitchFamily="18" charset="0"/>
              </a:rPr>
              <a:t>                            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6F7AE-2D81-4196-1108-674E11496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032" y="5173879"/>
            <a:ext cx="2739438" cy="16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B031D-A202-9CFD-1A3E-C21C4C28B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127" y="5083553"/>
            <a:ext cx="1694835" cy="169483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8E8FAC-A58A-F6DF-EC01-F2CA78AEF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07367" y="3532875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CF1267-CFDA-5AD5-C023-BA89CA0D7E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4167" y="5768075"/>
            <a:ext cx="406400" cy="406400"/>
          </a:xfrm>
          <a:prstGeom prst="rect">
            <a:avLst/>
          </a:prstGeom>
        </p:spPr>
      </p:pic>
      <p:pic>
        <p:nvPicPr>
          <p:cNvPr id="10" name="Content Placeholder 3" descr="A sign on a pole&#10;&#10;Description automatically generated">
            <a:extLst>
              <a:ext uri="{FF2B5EF4-FFF2-40B4-BE49-F238E27FC236}">
                <a16:creationId xmlns:a16="http://schemas.microsoft.com/office/drawing/2014/main" id="{24BA53E7-89FC-1FEA-9305-1A4D2F82E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7" y="79612"/>
            <a:ext cx="187302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04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89"/>
    </mc:Choice>
    <mc:Fallback xmlns="">
      <p:transition spd="slow" advTm="32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44E3BB9A-3BF5-4BE4-90CF-48BFABC785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0</TotalTime>
  <Words>363</Words>
  <Application>Microsoft Office PowerPoint</Application>
  <PresentationFormat>Widescreen</PresentationFormat>
  <Paragraphs>61</Paragraphs>
  <Slides>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Baskerville Old Face</vt:lpstr>
      <vt:lpstr>Calibri Light</vt:lpstr>
      <vt:lpstr>Europa-Bold</vt:lpstr>
      <vt:lpstr>HelveticaNeueLT-Light</vt:lpstr>
      <vt:lpstr>Lucida Calligraphy</vt:lpstr>
      <vt:lpstr>Wingdings</vt:lpstr>
      <vt:lpstr>Wingdings 3</vt:lpstr>
      <vt:lpstr>Metropolitan</vt:lpstr>
      <vt:lpstr>UNIT 1 &amp; 2 Theatre Studies</vt:lpstr>
      <vt:lpstr> VCE  Theatre Studies </vt:lpstr>
      <vt:lpstr> </vt:lpstr>
      <vt:lpstr> </vt:lpstr>
      <vt:lpstr> </vt:lpstr>
      <vt:lpstr> </vt:lpstr>
      <vt:lpstr>            Career Pathways</vt:lpstr>
      <vt:lpstr>Engagement………… </vt:lpstr>
      <vt:lpstr>   VCE Theatre Studies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Communication Design</dc:title>
  <dc:creator/>
  <cp:lastModifiedBy/>
  <cp:revision>103</cp:revision>
  <dcterms:created xsi:type="dcterms:W3CDTF">2021-07-26T08:35:12Z</dcterms:created>
  <dcterms:modified xsi:type="dcterms:W3CDTF">2024-06-27T00:58:18Z</dcterms:modified>
</cp:coreProperties>
</file>