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6" r:id="rId1"/>
  </p:sldMasterIdLst>
  <p:notesMasterIdLst>
    <p:notesMasterId r:id="rId12"/>
  </p:notesMasterIdLst>
  <p:sldIdLst>
    <p:sldId id="256" r:id="rId2"/>
    <p:sldId id="257" r:id="rId3"/>
    <p:sldId id="265" r:id="rId4"/>
    <p:sldId id="260" r:id="rId5"/>
    <p:sldId id="261" r:id="rId6"/>
    <p:sldId id="258" r:id="rId7"/>
    <p:sldId id="259" r:id="rId8"/>
    <p:sldId id="266" r:id="rId9"/>
    <p:sldId id="264" r:id="rId10"/>
    <p:sldId id="263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Isla Nethercote" initials="IN" lastIdx="0" clrIdx="0">
    <p:extLst>
      <p:ext uri="{19B8F6BF-5375-455C-9EA6-DF929625EA0E}">
        <p15:presenceInfo xmlns:p15="http://schemas.microsoft.com/office/powerpoint/2012/main" userId="S-1-5-21-191289403-3552104731-620962728-3830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00" autoAdjust="0"/>
    <p:restoredTop sz="86188" autoAdjust="0"/>
  </p:normalViewPr>
  <p:slideViewPr>
    <p:cSldViewPr snapToGrid="0">
      <p:cViewPr varScale="1">
        <p:scale>
          <a:sx n="59" d="100"/>
          <a:sy n="59" d="100"/>
        </p:scale>
        <p:origin x="1524" y="2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commentAuthors" Target="commentAuthor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A9D32B1-05EF-47CF-B8EB-A41F42493FE9}" type="datetimeFigureOut">
              <a:rPr lang="en-AU" smtClean="0"/>
              <a:t>2/11/2022</a:t>
            </a:fld>
            <a:endParaRPr lang="en-AU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AU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6BF1405-502B-4877-8D12-71BFF7CBF494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0460867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BF1405-502B-4877-8D12-71BFF7CBF494}" type="slidenum">
              <a:rPr lang="en-AU" smtClean="0"/>
              <a:t>1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9303203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9DD77F-184C-4419-941B-4CF3CF56541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AF2D52D-239A-414B-A0A0-EECFE876802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26E3D11-5402-484C-987C-1BC39CDD9F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9C22E1-B21E-4459-A4FD-31775D1A7883}" type="datetimeFigureOut">
              <a:rPr lang="en-AU" smtClean="0"/>
              <a:t>2/11/2022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5656DD1-7C6A-4C53-A390-1AA51727D9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C658F29-C90C-42F1-B47D-2EE5D62124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0E963E-54EA-4E0E-9065-A76AADDD04D3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6490093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07010A-317F-41BC-8874-ABA64AF8BC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83C06E-F9E8-47B8-91B9-D3AB36558CB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4368D80-244E-4FE4-8B51-FB55401978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9C22E1-B21E-4459-A4FD-31775D1A7883}" type="datetimeFigureOut">
              <a:rPr lang="en-AU" smtClean="0"/>
              <a:t>2/11/2022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C63D70C-F299-4141-B9C9-942A6CED1E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867BE7A-B575-418A-A3DD-8D4E40AF96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0E963E-54EA-4E0E-9065-A76AADDD04D3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8949543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5303EC-CF35-4CC4-9F36-D678C2D6F1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08B868F-29DD-40F3-A460-D842136EB33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5265D18-0866-4A6F-A76C-47E82A1715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9C22E1-B21E-4459-A4FD-31775D1A7883}" type="datetimeFigureOut">
              <a:rPr lang="en-AU" smtClean="0"/>
              <a:t>2/11/2022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1C81C6A-87B4-46CE-8D81-80FC85F50F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14C2821-22BF-417D-81D2-4708B667C7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0E963E-54EA-4E0E-9065-A76AADDD04D3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678701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E89641-A23F-497D-8465-997400124D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205C360-2411-43FF-84BB-46418EF19D9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04583AA-3642-4A6E-8985-6C3D2F8D4AB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9DE3C63-E8DE-4A06-ADA3-D608A3851F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9C22E1-B21E-4459-A4FD-31775D1A7883}" type="datetimeFigureOut">
              <a:rPr lang="en-AU" smtClean="0"/>
              <a:t>2/11/2022</a:t>
            </a:fld>
            <a:endParaRPr lang="en-A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E68B1A4-E995-4928-9440-5D61BA55D0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3112720-D319-4CB1-BBB5-9A83272251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0E963E-54EA-4E0E-9065-A76AADDD04D3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6704366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A966DD-DDDF-476E-BD79-9D8F2BF4D0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4D24850-1BAC-4DDC-8123-769F67504DF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E9BB847-4E08-446F-9C9B-BB808D2ADCC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761CAC9-B86D-497F-882F-A52762284B7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EBC8899-924C-4E01-97EF-0E9F77649A0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3DA01FE-3CC9-4486-8CBC-CF346431AE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9C22E1-B21E-4459-A4FD-31775D1A7883}" type="datetimeFigureOut">
              <a:rPr lang="en-AU" smtClean="0"/>
              <a:t>2/11/2022</a:t>
            </a:fld>
            <a:endParaRPr lang="en-AU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6C2D3EF-1FEB-4D3A-8FB8-ED88F4787D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6524A22-B8A4-4906-8E65-99D752E3D0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0E963E-54EA-4E0E-9065-A76AADDD04D3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8591430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93B440-2C42-4E0F-8EE1-0FF4A86F9C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8FF6014-DA67-42C4-A6FF-2429A2BBF2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9C22E1-B21E-4459-A4FD-31775D1A7883}" type="datetimeFigureOut">
              <a:rPr lang="en-AU" smtClean="0"/>
              <a:t>2/11/2022</a:t>
            </a:fld>
            <a:endParaRPr lang="en-AU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96BFC98-71D9-46F8-9057-6F88118B52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6CBF207-2B88-43D2-9730-4D99ADF072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0E963E-54EA-4E0E-9065-A76AADDD04D3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7834328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6AD6225-AABD-47E6-9A01-5A27A3F2EB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9C22E1-B21E-4459-A4FD-31775D1A7883}" type="datetimeFigureOut">
              <a:rPr lang="en-AU" smtClean="0"/>
              <a:t>2/11/2022</a:t>
            </a:fld>
            <a:endParaRPr lang="en-AU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EA7E8C5-7F5B-4780-BB77-C334D569E2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F98054C-73B2-4FA6-9E04-087A3EBE6F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0E963E-54EA-4E0E-9065-A76AADDD04D3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1906271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FBE499-F1E1-4321-8417-84B2269346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872B8C0-0144-48A4-B622-713215F6832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8AC2E97-D1DA-4679-87F7-05E82C8E3AA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D33AC56-2354-4DC5-8D97-62DC38B57F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9C22E1-B21E-4459-A4FD-31775D1A7883}" type="datetimeFigureOut">
              <a:rPr lang="en-AU" smtClean="0"/>
              <a:t>2/11/2022</a:t>
            </a:fld>
            <a:endParaRPr lang="en-A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9BD11C9-1255-4AD1-ACD6-5013FA4C1B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828C63B-1BF0-48DC-90DA-10086E5B38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0E963E-54EA-4E0E-9065-A76AADDD04D3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4449315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67700D-DE4C-414A-9C7C-43E3CE7DFE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A92E939-137B-435A-950D-90BDCE71BDA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AU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78F5590-F7C2-4E38-B5D2-356B6EA9E50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EA094F7-186B-41B4-981A-81E21E2471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9C22E1-B21E-4459-A4FD-31775D1A7883}" type="datetimeFigureOut">
              <a:rPr lang="en-AU" smtClean="0"/>
              <a:t>2/11/2022</a:t>
            </a:fld>
            <a:endParaRPr lang="en-A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D77ADE9-0431-473D-A830-299DC7A6CA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F66A1DC-1173-491C-8902-F869DF8195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0E963E-54EA-4E0E-9065-A76AADDD04D3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7383031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D65EDA-640B-426E-9BB5-A80961273A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D37F24D-B832-485F-8D55-FE351EA0439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2EE57F8-CFE4-4212-90E3-3BAA98D9FE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9C22E1-B21E-4459-A4FD-31775D1A7883}" type="datetimeFigureOut">
              <a:rPr lang="en-AU" smtClean="0"/>
              <a:t>2/11/2022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8FE6080-631E-4F8E-8494-DBDA376D6E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D237CAB-C3DE-4ABD-961E-AEB79F341B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0E963E-54EA-4E0E-9065-A76AADDD04D3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3910536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117173E-CE94-4E86-B6C0-256A183A3A1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50B6D4F-FBC9-4B91-A2A4-A62C88F7E6C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774C43B-8BF2-4CA3-A356-2D0578AD66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9C22E1-B21E-4459-A4FD-31775D1A7883}" type="datetimeFigureOut">
              <a:rPr lang="en-AU" smtClean="0"/>
              <a:t>2/11/2022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21D8C2C-C305-4864-AE55-4CFE1F6E59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D690C0D-C556-417C-B5D1-D16B325834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0E963E-54EA-4E0E-9065-A76AADDD04D3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3981484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8291A45-8DA3-4B77-8A4F-746B2C8F57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F47AC54-C732-4B07-A82C-C7827BBBACC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3ACC94F-508D-47C6-B4E5-02DD189F5EA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9C22E1-B21E-4459-A4FD-31775D1A7883}" type="datetimeFigureOut">
              <a:rPr lang="en-AU" smtClean="0"/>
              <a:t>2/11/2022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854B114-8FC1-4B58-83E7-1887D0793B5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54CCE00-022E-4407-B2A8-BB3F98D8712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0E963E-54EA-4E0E-9065-A76AADDD04D3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8853891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hyperlink" Target="https://creativecommons.org/licenses/by-nc-sa/3.0/" TargetMode="External"/><Relationship Id="rId13" Type="http://schemas.openxmlformats.org/officeDocument/2006/relationships/hyperlink" Target="https://creativecommons.org/licenses/by-nc/3.0/" TargetMode="External"/><Relationship Id="rId3" Type="http://schemas.openxmlformats.org/officeDocument/2006/relationships/image" Target="../media/image1.jpg"/><Relationship Id="rId7" Type="http://schemas.openxmlformats.org/officeDocument/2006/relationships/hyperlink" Target="https://www.flickr.com/photos/hbarrison/5111276729/" TargetMode="External"/><Relationship Id="rId12" Type="http://schemas.openxmlformats.org/officeDocument/2006/relationships/hyperlink" Target="https://www.flickr.com/photos/kookr/2923210339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jpg"/><Relationship Id="rId11" Type="http://schemas.openxmlformats.org/officeDocument/2006/relationships/image" Target="../media/image4.jpg"/><Relationship Id="rId5" Type="http://schemas.openxmlformats.org/officeDocument/2006/relationships/hyperlink" Target="https://creativecommons.org/licenses/by/3.0/" TargetMode="External"/><Relationship Id="rId10" Type="http://schemas.openxmlformats.org/officeDocument/2006/relationships/hyperlink" Target="http://www.flickr.com/photos/michaelrperry/4245065922/" TargetMode="External"/><Relationship Id="rId4" Type="http://schemas.openxmlformats.org/officeDocument/2006/relationships/hyperlink" Target="https://www.flickr.com/photos/dkeats/5759226472/" TargetMode="External"/><Relationship Id="rId9" Type="http://schemas.openxmlformats.org/officeDocument/2006/relationships/image" Target="../media/image3.jp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hyperlink" Target="http://www.flickr.com/photos/maxruckman/6095264713/" TargetMode="External"/><Relationship Id="rId3" Type="http://schemas.openxmlformats.org/officeDocument/2006/relationships/hyperlink" Target="https://www.flickr.com/photos/hbarrison/5111891394" TargetMode="External"/><Relationship Id="rId7" Type="http://schemas.openxmlformats.org/officeDocument/2006/relationships/image" Target="../media/image7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flickr.com/photos/hbarrison/42998902005" TargetMode="External"/><Relationship Id="rId5" Type="http://schemas.openxmlformats.org/officeDocument/2006/relationships/image" Target="../media/image6.jpg"/><Relationship Id="rId4" Type="http://schemas.openxmlformats.org/officeDocument/2006/relationships/hyperlink" Target="https://creativecommons.org/licenses/by-nc-sa/3.0/" TargetMode="External"/><Relationship Id="rId9" Type="http://schemas.openxmlformats.org/officeDocument/2006/relationships/hyperlink" Target="https://creativecommons.org/licenses/by-nc-nd/3.0/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lickr.com/photos/kookr/2918148002" TargetMode="External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creativecommons.org/licenses/by-nc/3.0/" TargetMode="Externa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g"/><Relationship Id="rId3" Type="http://schemas.openxmlformats.org/officeDocument/2006/relationships/hyperlink" Target="https://www.flickr.com/photos/yeomans/81268753/" TargetMode="External"/><Relationship Id="rId7" Type="http://schemas.openxmlformats.org/officeDocument/2006/relationships/hyperlink" Target="https://creativecommons.org/licenses/by-nc-sa/3.0/" TargetMode="External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flickr.com/photos/hbarrison/30143353018" TargetMode="External"/><Relationship Id="rId5" Type="http://schemas.openxmlformats.org/officeDocument/2006/relationships/image" Target="../media/image10.jpg"/><Relationship Id="rId10" Type="http://schemas.openxmlformats.org/officeDocument/2006/relationships/hyperlink" Target="https://creativecommons.org/licenses/by-nc-nd/3.0/" TargetMode="External"/><Relationship Id="rId4" Type="http://schemas.openxmlformats.org/officeDocument/2006/relationships/hyperlink" Target="https://creativecommons.org/licenses/by/3.0/" TargetMode="External"/><Relationship Id="rId9" Type="http://schemas.openxmlformats.org/officeDocument/2006/relationships/hyperlink" Target="https://www.flickr.com/photos/lithuania2008/4791203800/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en.wikipedia.org/wiki/Nazca_booby" TargetMode="External"/><Relationship Id="rId7" Type="http://schemas.openxmlformats.org/officeDocument/2006/relationships/hyperlink" Target="https://creativecommons.org/licenses/by-nd/3.0/" TargetMode="External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razoncienciaspr.org/2017/11/27/evolucion-aparece-una-nueva-especie-ante-los-ojos-de-los-cientificos/" TargetMode="External"/><Relationship Id="rId5" Type="http://schemas.openxmlformats.org/officeDocument/2006/relationships/image" Target="../media/image13.png"/><Relationship Id="rId4" Type="http://schemas.openxmlformats.org/officeDocument/2006/relationships/hyperlink" Target="https://creativecommons.org/licenses/by-sa/3.0/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lickr.com/photos/wildlifetravel/14154744106" TargetMode="External"/><Relationship Id="rId7" Type="http://schemas.openxmlformats.org/officeDocument/2006/relationships/hyperlink" Target="https://creativecommons.org/licenses/by-nc-sa/3.0/" TargetMode="External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flickr.com/photos/hbarrison/5111891172" TargetMode="External"/><Relationship Id="rId5" Type="http://schemas.openxmlformats.org/officeDocument/2006/relationships/image" Target="../media/image15.jpg"/><Relationship Id="rId4" Type="http://schemas.openxmlformats.org/officeDocument/2006/relationships/hyperlink" Target="https://creativecommons.org/licenses/by-nc/3.0/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flickr.com/photos/dkeats/5759188380" TargetMode="External"/><Relationship Id="rId7" Type="http://schemas.openxmlformats.org/officeDocument/2006/relationships/hyperlink" Target="https://creativecommons.org/licenses/by-nc-sa/3.0/" TargetMode="External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flickr.com/photos/hbarrison/30143388428" TargetMode="External"/><Relationship Id="rId5" Type="http://schemas.openxmlformats.org/officeDocument/2006/relationships/image" Target="../media/image17.jpg"/><Relationship Id="rId4" Type="http://schemas.openxmlformats.org/officeDocument/2006/relationships/hyperlink" Target="https://creativecommons.org/licenses/by/3.0/" TargetMode="Externa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flickr.com/photos/hbarrison/41883759180/in/pool-galapagos_islands" TargetMode="External"/><Relationship Id="rId3" Type="http://schemas.openxmlformats.org/officeDocument/2006/relationships/hyperlink" Target="https://www.flickr.com/photos/krawczuk/9325798534" TargetMode="External"/><Relationship Id="rId7" Type="http://schemas.openxmlformats.org/officeDocument/2006/relationships/image" Target="../media/image20.jp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flickr.com/photos/michaelrperry/4244311269/" TargetMode="External"/><Relationship Id="rId5" Type="http://schemas.openxmlformats.org/officeDocument/2006/relationships/image" Target="../media/image19.jpg"/><Relationship Id="rId4" Type="http://schemas.openxmlformats.org/officeDocument/2006/relationships/hyperlink" Target="https://creativecommons.org/licenses/by/3.0/" TargetMode="External"/><Relationship Id="rId9" Type="http://schemas.openxmlformats.org/officeDocument/2006/relationships/hyperlink" Target="https://creativecommons.org/licenses/by-nc-sa/3.0/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lickr.com/photos/hbarrison/5111891394" TargetMode="External"/><Relationship Id="rId7" Type="http://schemas.openxmlformats.org/officeDocument/2006/relationships/image" Target="../media/image23.png"/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svg"/><Relationship Id="rId5" Type="http://schemas.openxmlformats.org/officeDocument/2006/relationships/image" Target="../media/image22.png"/><Relationship Id="rId4" Type="http://schemas.openxmlformats.org/officeDocument/2006/relationships/hyperlink" Target="https://creativecommons.org/licenses/by-nc-sa/3.0/" TargetMode="Externa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hyperlink" Target="https://creativecommons.org/licenses/by-nd/3.0/" TargetMode="External"/><Relationship Id="rId3" Type="http://schemas.openxmlformats.org/officeDocument/2006/relationships/image" Target="../media/image24.jpg"/><Relationship Id="rId7" Type="http://schemas.openxmlformats.org/officeDocument/2006/relationships/hyperlink" Target="https://www.flickr.com/photos/sooolaro/14903055137" TargetMode="External"/><Relationship Id="rId2" Type="http://schemas.openxmlformats.org/officeDocument/2006/relationships/hyperlink" Target="https://www.google.com/search?q=fun+facts+about+galapagos+sea+lion+for+kids&amp;rlz=1C1GCEA_enAU1025AU1025&amp;oq=&amp;aqs=chrome.0.69i59i450l8.1389982966j0j15&amp;sourceid=chrome&amp;ie=UTF-8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jpg"/><Relationship Id="rId5" Type="http://schemas.openxmlformats.org/officeDocument/2006/relationships/hyperlink" Target="https://creativecommons.org/licenses/by-nc-nd/3.0/" TargetMode="External"/><Relationship Id="rId4" Type="http://schemas.openxmlformats.org/officeDocument/2006/relationships/hyperlink" Target="https://www.flickr.com/photos/naturefactor/30736695278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E5E3E1-4B51-4578-B5BC-B7F9DBE95E0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AU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GALAPAGOS SEA LION</a:t>
            </a:r>
            <a:endParaRPr lang="en-AU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82C1C1B-6440-4D0E-BF5E-7CA592268A1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14400" y="3863866"/>
            <a:ext cx="7315200" cy="875982"/>
          </a:xfrm>
        </p:spPr>
        <p:txBody>
          <a:bodyPr>
            <a:normAutofit/>
          </a:bodyPr>
          <a:lstStyle/>
          <a:p>
            <a:r>
              <a:rPr lang="en-AU" sz="3200" dirty="0"/>
              <a:t>By Isla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70E0945-B3C4-4CEB-820B-BACBE321D4E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xmlns="" r:id="rId4"/>
              </a:ext>
            </a:extLst>
          </a:blip>
          <a:stretch>
            <a:fillRect/>
          </a:stretch>
        </p:blipFill>
        <p:spPr>
          <a:xfrm>
            <a:off x="0" y="4275854"/>
            <a:ext cx="3886200" cy="2582146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6538284-3869-459D-B78E-6439CBF61642}"/>
              </a:ext>
            </a:extLst>
          </p:cNvPr>
          <p:cNvSpPr txBox="1"/>
          <p:nvPr/>
        </p:nvSpPr>
        <p:spPr>
          <a:xfrm>
            <a:off x="914400" y="5950744"/>
            <a:ext cx="7315200" cy="1962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675">
                <a:hlinkClick r:id="rId4" tooltip="https://www.flickr.com/photos/dkeats/5759226472/"/>
              </a:rPr>
              <a:t>This Photo</a:t>
            </a:r>
            <a:r>
              <a:rPr lang="en-AU" sz="675"/>
              <a:t> by Unknown Author is licensed under </a:t>
            </a:r>
            <a:r>
              <a:rPr lang="en-AU" sz="675">
                <a:hlinkClick r:id="rId5" tooltip="https://creativecommons.org/licenses/by/3.0/"/>
              </a:rPr>
              <a:t>CC BY</a:t>
            </a:r>
            <a:endParaRPr lang="en-AU" sz="675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C9338BA3-E90D-4BAD-B8DE-F6B32B06AFF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xmlns="" r:id="rId7"/>
              </a:ext>
            </a:extLst>
          </a:blip>
          <a:stretch>
            <a:fillRect/>
          </a:stretch>
        </p:blipFill>
        <p:spPr>
          <a:xfrm rot="10800000" flipV="1">
            <a:off x="0" y="0"/>
            <a:ext cx="3333750" cy="1897677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DC2AA4F1-A107-496D-A029-1AC0A51F7F77}"/>
              </a:ext>
            </a:extLst>
          </p:cNvPr>
          <p:cNvSpPr txBox="1"/>
          <p:nvPr/>
        </p:nvSpPr>
        <p:spPr>
          <a:xfrm flipV="1">
            <a:off x="-14477474" y="5525434"/>
            <a:ext cx="294150" cy="53553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900">
                <a:hlinkClick r:id="rId7" tooltip="https://www.flickr.com/photos/hbarrison/5111276729/"/>
              </a:rPr>
              <a:t>This Photo</a:t>
            </a:r>
            <a:r>
              <a:rPr lang="en-AU" sz="900"/>
              <a:t> by Unknown Author is licensed under </a:t>
            </a:r>
            <a:r>
              <a:rPr lang="en-AU" sz="900">
                <a:hlinkClick r:id="rId8" tooltip="https://creativecommons.org/licenses/by-nc-sa/3.0/"/>
              </a:rPr>
              <a:t>CC BY-SA-NC</a:t>
            </a:r>
            <a:endParaRPr lang="en-AU" sz="90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762FFF77-94CA-47E4-A461-9FEB5DDAE52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xmlns="" r:id="rId10"/>
              </a:ext>
            </a:extLst>
          </a:blip>
          <a:stretch>
            <a:fillRect/>
          </a:stretch>
        </p:blipFill>
        <p:spPr>
          <a:xfrm>
            <a:off x="5257802" y="4275854"/>
            <a:ext cx="3871329" cy="2582146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3B3E926B-CA4D-4172-B3C7-F13830EFB274}"/>
              </a:ext>
            </a:extLst>
          </p:cNvPr>
          <p:cNvSpPr txBox="1"/>
          <p:nvPr/>
        </p:nvSpPr>
        <p:spPr>
          <a:xfrm rot="1173447">
            <a:off x="8263478" y="6610394"/>
            <a:ext cx="358400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900">
                <a:hlinkClick r:id="rId10" tooltip="http://www.flickr.com/photos/michaelrperry/4245065922/"/>
              </a:rPr>
              <a:t>This Photo</a:t>
            </a:r>
            <a:r>
              <a:rPr lang="en-AU" sz="900"/>
              <a:t> by Unknown Author is licensed under </a:t>
            </a:r>
            <a:r>
              <a:rPr lang="en-AU" sz="900">
                <a:hlinkClick r:id="rId5" tooltip="https://creativecommons.org/licenses/by/3.0/"/>
              </a:rPr>
              <a:t>CC BY</a:t>
            </a:r>
            <a:endParaRPr lang="en-AU" sz="90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D685ADB-9B4D-4378-A503-121504DC7484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xmlns="" r:id="rId12"/>
              </a:ext>
            </a:extLst>
          </a:blip>
          <a:stretch>
            <a:fillRect/>
          </a:stretch>
        </p:blipFill>
        <p:spPr>
          <a:xfrm>
            <a:off x="5430405" y="-29581"/>
            <a:ext cx="3713595" cy="2477664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2B83E82E-E2A8-4940-B2A7-0EC78083DC00}"/>
              </a:ext>
            </a:extLst>
          </p:cNvPr>
          <p:cNvSpPr txBox="1"/>
          <p:nvPr/>
        </p:nvSpPr>
        <p:spPr>
          <a:xfrm>
            <a:off x="28758431" y="3516744"/>
            <a:ext cx="537531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900">
                <a:hlinkClick r:id="rId12" tooltip="https://www.flickr.com/photos/kookr/2923210339/"/>
              </a:rPr>
              <a:t>This Photo</a:t>
            </a:r>
            <a:r>
              <a:rPr lang="en-AU" sz="900"/>
              <a:t> by Unknown Author is licensed under </a:t>
            </a:r>
            <a:r>
              <a:rPr lang="en-AU" sz="900">
                <a:hlinkClick r:id="rId13" tooltip="https://creativecommons.org/licenses/by-nc/3.0/"/>
              </a:rPr>
              <a:t>CC BY-NC</a:t>
            </a:r>
            <a:endParaRPr lang="en-AU" sz="900"/>
          </a:p>
        </p:txBody>
      </p:sp>
    </p:spTree>
    <p:extLst>
      <p:ext uri="{BB962C8B-B14F-4D97-AF65-F5344CB8AC3E}">
        <p14:creationId xmlns:p14="http://schemas.microsoft.com/office/powerpoint/2010/main" val="317717543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63C5E0-0856-4F12-BCEC-28BD1DAC0A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scene3d>
              <a:camera prst="isometricOffAxis2Left"/>
              <a:lightRig rig="threePt" dir="t"/>
            </a:scene3d>
          </a:bodyPr>
          <a:lstStyle/>
          <a:p>
            <a:r>
              <a:rPr lang="en-AU" dirty="0"/>
              <a:t>Detailed Description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0A64BB8-3C7A-4FF3-B37A-37DF8E9AAD1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AU" sz="2800" dirty="0"/>
              <a:t>The Galapagos sea lion is 1.50m to 2.50m and can </a:t>
            </a:r>
            <a:r>
              <a:rPr lang="en-AU" sz="2800" dirty="0" smtClean="0"/>
              <a:t>weigh </a:t>
            </a:r>
            <a:r>
              <a:rPr lang="en-AU" sz="2800" dirty="0"/>
              <a:t>up to 250kg. The adult males have a pronounced bump on their forehead. Adult females are light brown or tan a have a smaller forehead. All sea lion pups are dark brown when born. The scientific name is Zalophus </a:t>
            </a:r>
            <a:r>
              <a:rPr lang="en-AU" sz="2800" dirty="0" err="1"/>
              <a:t>Wollebaeki</a:t>
            </a:r>
            <a:r>
              <a:rPr lang="en-AU" sz="2800" dirty="0"/>
              <a:t> .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6C3241B-BAB0-4B76-BB87-98EAC1B87EC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xmlns="" r:id="rId3"/>
              </a:ext>
            </a:extLst>
          </a:blip>
          <a:stretch>
            <a:fillRect/>
          </a:stretch>
        </p:blipFill>
        <p:spPr>
          <a:xfrm>
            <a:off x="5036949" y="4118629"/>
            <a:ext cx="4107051" cy="2739371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E22CC57-AC74-461A-ABAA-D4BE3177880A}"/>
              </a:ext>
            </a:extLst>
          </p:cNvPr>
          <p:cNvSpPr txBox="1"/>
          <p:nvPr/>
        </p:nvSpPr>
        <p:spPr>
          <a:xfrm>
            <a:off x="5388941" y="7896365"/>
            <a:ext cx="382569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900">
                <a:hlinkClick r:id="rId3" tooltip="https://www.flickr.com/photos/hbarrison/5111891394"/>
              </a:rPr>
              <a:t>This Photo</a:t>
            </a:r>
            <a:r>
              <a:rPr lang="en-AU" sz="900"/>
              <a:t> by Unknown Author is licensed under </a:t>
            </a:r>
            <a:r>
              <a:rPr lang="en-AU" sz="900">
                <a:hlinkClick r:id="rId4" tooltip="https://creativecommons.org/licenses/by-nc-sa/3.0/"/>
              </a:rPr>
              <a:t>CC BY-SA-NC</a:t>
            </a:r>
            <a:endParaRPr lang="en-AU" sz="90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6F183F40-B970-4B68-BF36-6A28CD642BA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xmlns="" r:id="rId6"/>
              </a:ext>
            </a:extLst>
          </a:blip>
          <a:stretch>
            <a:fillRect/>
          </a:stretch>
        </p:blipFill>
        <p:spPr>
          <a:xfrm>
            <a:off x="29724" y="4524544"/>
            <a:ext cx="3423960" cy="2285987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A701C8FC-98D5-4D12-B69D-DE82CFABB555}"/>
              </a:ext>
            </a:extLst>
          </p:cNvPr>
          <p:cNvSpPr txBox="1"/>
          <p:nvPr/>
        </p:nvSpPr>
        <p:spPr>
          <a:xfrm>
            <a:off x="0" y="6625865"/>
            <a:ext cx="21784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900">
                <a:hlinkClick r:id="rId6" tooltip="https://www.flickr.com/photos/hbarrison/42998902005"/>
              </a:rPr>
              <a:t>This Photo</a:t>
            </a:r>
            <a:r>
              <a:rPr lang="en-AU" sz="900"/>
              <a:t> by Unknown Author is licensed under </a:t>
            </a:r>
            <a:r>
              <a:rPr lang="en-AU" sz="900">
                <a:hlinkClick r:id="rId4" tooltip="https://creativecommons.org/licenses/by-nc-sa/3.0/"/>
              </a:rPr>
              <a:t>CC BY-SA-NC</a:t>
            </a:r>
            <a:endParaRPr lang="en-AU" sz="90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EB511A54-4662-4881-9518-7ABC23186ED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xmlns="" r:id="rId8"/>
              </a:ext>
            </a:extLst>
          </a:blip>
          <a:stretch>
            <a:fillRect/>
          </a:stretch>
        </p:blipFill>
        <p:spPr>
          <a:xfrm rot="10800000" flipV="1">
            <a:off x="5396941" y="-40341"/>
            <a:ext cx="3747059" cy="1827744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3216471F-2FC3-4093-957E-F67705007B3D}"/>
              </a:ext>
            </a:extLst>
          </p:cNvPr>
          <p:cNvSpPr txBox="1"/>
          <p:nvPr/>
        </p:nvSpPr>
        <p:spPr>
          <a:xfrm rot="10800000" flipV="1">
            <a:off x="8261174" y="5002719"/>
            <a:ext cx="453413" cy="2104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900">
                <a:hlinkClick r:id="rId8" tooltip="http://www.flickr.com/photos/maxruckman/6095264713/"/>
              </a:rPr>
              <a:t>This Photo</a:t>
            </a:r>
            <a:r>
              <a:rPr lang="en-AU" sz="900"/>
              <a:t> by Unknown Author is licensed under </a:t>
            </a:r>
            <a:r>
              <a:rPr lang="en-AU" sz="900">
                <a:hlinkClick r:id="rId9" tooltip="https://creativecommons.org/licenses/by-nc-nd/3.0/"/>
              </a:rPr>
              <a:t>CC BY-NC-ND</a:t>
            </a:r>
            <a:endParaRPr lang="en-AU" sz="900"/>
          </a:p>
        </p:txBody>
      </p:sp>
    </p:spTree>
    <p:extLst>
      <p:ext uri="{BB962C8B-B14F-4D97-AF65-F5344CB8AC3E}">
        <p14:creationId xmlns:p14="http://schemas.microsoft.com/office/powerpoint/2010/main" val="2279206192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D343B2-E55D-4277-AA30-6FD43A84CD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Conservation Status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8FE333A7-9B22-4FBD-A1DA-16633123C29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xmlns="" r:id="rId3"/>
              </a:ext>
            </a:extLst>
          </a:blip>
          <a:stretch>
            <a:fillRect/>
          </a:stretch>
        </p:blipFill>
        <p:spPr>
          <a:xfrm>
            <a:off x="846112" y="1212407"/>
            <a:ext cx="7669237" cy="5087540"/>
          </a:xfr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805F86D-C663-46B4-BAF8-CBED2495FD24}"/>
              </a:ext>
            </a:extLst>
          </p:cNvPr>
          <p:cNvSpPr txBox="1"/>
          <p:nvPr/>
        </p:nvSpPr>
        <p:spPr>
          <a:xfrm>
            <a:off x="1100380" y="6184531"/>
            <a:ext cx="637251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900">
                <a:hlinkClick r:id="rId3" tooltip="https://www.flickr.com/photos/kookr/2918148002"/>
              </a:rPr>
              <a:t>This Photo</a:t>
            </a:r>
            <a:r>
              <a:rPr lang="en-AU" sz="900"/>
              <a:t> by Unknown Author is licensed under </a:t>
            </a:r>
            <a:r>
              <a:rPr lang="en-AU" sz="900">
                <a:hlinkClick r:id="rId4" tooltip="https://creativecommons.org/licenses/by-nc/3.0/"/>
              </a:rPr>
              <a:t>CC BY-NC</a:t>
            </a:r>
            <a:endParaRPr lang="en-AU" sz="90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EE26B00-9607-477A-9094-A240F902F144}"/>
              </a:ext>
            </a:extLst>
          </p:cNvPr>
          <p:cNvSpPr txBox="1"/>
          <p:nvPr/>
        </p:nvSpPr>
        <p:spPr>
          <a:xfrm rot="20023667">
            <a:off x="1622627" y="3258189"/>
            <a:ext cx="5471885" cy="12046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7200" dirty="0">
                <a:solidFill>
                  <a:srgbClr val="FF0000"/>
                </a:solidFill>
              </a:rPr>
              <a:t>ENDANGERED</a:t>
            </a:r>
          </a:p>
        </p:txBody>
      </p:sp>
    </p:spTree>
    <p:extLst>
      <p:ext uri="{BB962C8B-B14F-4D97-AF65-F5344CB8AC3E}">
        <p14:creationId xmlns:p14="http://schemas.microsoft.com/office/powerpoint/2010/main" val="10596042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shred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ECBC8C-05B8-46A6-9E13-346F015735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HABITAT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D61EDA2-9CA6-4959-AFD2-9DABCDBB8B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264552"/>
            <a:ext cx="7886700" cy="4351338"/>
          </a:xfrm>
        </p:spPr>
        <p:txBody>
          <a:bodyPr/>
          <a:lstStyle/>
          <a:p>
            <a:endParaRPr lang="en-AU" dirty="0"/>
          </a:p>
          <a:p>
            <a:pPr marL="0" indent="0">
              <a:buNone/>
            </a:pPr>
            <a:endParaRPr lang="en-AU" dirty="0"/>
          </a:p>
          <a:p>
            <a:r>
              <a:rPr lang="en-AU" sz="2800" dirty="0"/>
              <a:t>Galapagos sea lions are carnivores and mostly feed on sardines and also eat fish , squid octopus and </a:t>
            </a:r>
            <a:r>
              <a:rPr lang="en-AU" sz="2800" dirty="0" err="1"/>
              <a:t>crustaceams</a:t>
            </a:r>
            <a:r>
              <a:rPr lang="en-AU" sz="2800" dirty="0"/>
              <a:t>.</a:t>
            </a:r>
          </a:p>
          <a:p>
            <a:r>
              <a:rPr lang="en-AU" sz="2800" dirty="0"/>
              <a:t>Galapagos sea lion live in South Plaza Island.</a:t>
            </a:r>
          </a:p>
          <a:p>
            <a:r>
              <a:rPr lang="en-AU" sz="2800" dirty="0"/>
              <a:t>Galapagos sea lion live in the sea</a:t>
            </a:r>
          </a:p>
          <a:p>
            <a:endParaRPr lang="en-AU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2003EFA-11A0-4BCD-B1D0-B86FE591B5E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xmlns="" r:id="rId3"/>
              </a:ext>
            </a:extLst>
          </a:blip>
          <a:stretch>
            <a:fillRect/>
          </a:stretch>
        </p:blipFill>
        <p:spPr>
          <a:xfrm>
            <a:off x="5486400" y="4161357"/>
            <a:ext cx="3657600" cy="2736056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4D3C40C-AE52-4E91-A4C8-4F5682644C58}"/>
              </a:ext>
            </a:extLst>
          </p:cNvPr>
          <p:cNvSpPr txBox="1"/>
          <p:nvPr/>
        </p:nvSpPr>
        <p:spPr>
          <a:xfrm>
            <a:off x="6881246" y="7034182"/>
            <a:ext cx="22627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900">
                <a:hlinkClick r:id="rId3" tooltip="https://www.flickr.com/photos/yeomans/81268753/"/>
              </a:rPr>
              <a:t>This Photo</a:t>
            </a:r>
            <a:r>
              <a:rPr lang="en-AU" sz="900"/>
              <a:t> by Unknown Author is licensed under </a:t>
            </a:r>
            <a:r>
              <a:rPr lang="en-AU" sz="900">
                <a:hlinkClick r:id="rId4" tooltip="https://creativecommons.org/licenses/by/3.0/"/>
              </a:rPr>
              <a:t>CC BY</a:t>
            </a:r>
            <a:endParaRPr lang="en-AU" sz="90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CF4EF5A-A76F-4029-9CF1-CA98C8D20A4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xmlns="" r:id="rId6"/>
              </a:ext>
            </a:extLst>
          </a:blip>
          <a:stretch>
            <a:fillRect/>
          </a:stretch>
        </p:blipFill>
        <p:spPr>
          <a:xfrm>
            <a:off x="0" y="4394902"/>
            <a:ext cx="3657600" cy="2441975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679D3DC7-A863-4DDD-93A5-B1CD9E119BCE}"/>
              </a:ext>
            </a:extLst>
          </p:cNvPr>
          <p:cNvSpPr txBox="1"/>
          <p:nvPr/>
        </p:nvSpPr>
        <p:spPr>
          <a:xfrm>
            <a:off x="0" y="6666581"/>
            <a:ext cx="36576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900">
                <a:hlinkClick r:id="rId6" tooltip="https://www.flickr.com/photos/hbarrison/30143353018"/>
              </a:rPr>
              <a:t>This Photo</a:t>
            </a:r>
            <a:r>
              <a:rPr lang="en-AU" sz="900"/>
              <a:t> by Unknown Author is licensed under </a:t>
            </a:r>
            <a:r>
              <a:rPr lang="en-AU" sz="900">
                <a:hlinkClick r:id="rId7" tooltip="https://creativecommons.org/licenses/by-nc-sa/3.0/"/>
              </a:rPr>
              <a:t>CC BY-SA-NC</a:t>
            </a:r>
            <a:endParaRPr lang="en-AU" sz="90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4B788FCD-AAE6-423E-88A3-5B6736D07CA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xmlns="" r:id="rId9"/>
              </a:ext>
            </a:extLst>
          </a:blip>
          <a:stretch>
            <a:fillRect/>
          </a:stretch>
        </p:blipFill>
        <p:spPr>
          <a:xfrm>
            <a:off x="6028841" y="-50898"/>
            <a:ext cx="3115158" cy="2074695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F021101B-662D-48D6-8D8A-F1A385D0605B}"/>
              </a:ext>
            </a:extLst>
          </p:cNvPr>
          <p:cNvSpPr txBox="1"/>
          <p:nvPr/>
        </p:nvSpPr>
        <p:spPr>
          <a:xfrm>
            <a:off x="6429739" y="3683918"/>
            <a:ext cx="27142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900">
                <a:hlinkClick r:id="rId9" tooltip="https://www.flickr.com/photos/lithuania2008/4791203800/"/>
              </a:rPr>
              <a:t>This Photo</a:t>
            </a:r>
            <a:r>
              <a:rPr lang="en-AU" sz="900"/>
              <a:t> by Unknown Author is licensed under </a:t>
            </a:r>
            <a:r>
              <a:rPr lang="en-AU" sz="900">
                <a:hlinkClick r:id="rId10" tooltip="https://creativecommons.org/licenses/by-nc-nd/3.0/"/>
              </a:rPr>
              <a:t>CC BY-NC-ND</a:t>
            </a:r>
            <a:endParaRPr lang="en-AU" sz="900"/>
          </a:p>
        </p:txBody>
      </p:sp>
    </p:spTree>
    <p:extLst>
      <p:ext uri="{BB962C8B-B14F-4D97-AF65-F5344CB8AC3E}">
        <p14:creationId xmlns:p14="http://schemas.microsoft.com/office/powerpoint/2010/main" val="36302607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CC4B2A-C00F-4F49-89B7-39D691AAD6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>
                <a:ln>
                  <a:solidFill>
                    <a:schemeClr val="accent1">
                      <a:lumMod val="75000"/>
                    </a:schemeClr>
                  </a:solidFill>
                </a:ln>
              </a:rPr>
              <a:t>MAP OF WHERE GALAPAGOS SEA LION LIVE</a:t>
            </a:r>
            <a:endParaRPr lang="en-AU" dirty="0">
              <a:ln>
                <a:solidFill>
                  <a:schemeClr val="accent4">
                    <a:lumMod val="60000"/>
                    <a:lumOff val="40000"/>
                  </a:schemeClr>
                </a:solidFill>
              </a:ln>
            </a:endParaRP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B4A25F04-ACDD-4D24-B60E-E3CFFFE9986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xmlns="" r:id="rId3"/>
              </a:ext>
            </a:extLst>
          </a:blip>
          <a:stretch>
            <a:fillRect/>
          </a:stretch>
        </p:blipFill>
        <p:spPr>
          <a:xfrm>
            <a:off x="5878286" y="1585829"/>
            <a:ext cx="2637064" cy="3344198"/>
          </a:xfr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5BFBF325-F805-4E78-BA1E-17ED4CCB0850}"/>
              </a:ext>
            </a:extLst>
          </p:cNvPr>
          <p:cNvSpPr/>
          <p:nvPr/>
        </p:nvSpPr>
        <p:spPr>
          <a:xfrm>
            <a:off x="2735604" y="566242"/>
            <a:ext cx="34176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dirty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</a:rPr>
              <a:t> </a:t>
            </a:r>
            <a:endParaRPr lang="en-US" sz="5400" b="0" cap="none" spc="0" dirty="0">
              <a:ln w="0"/>
              <a:gradFill>
                <a:gsLst>
                  <a:gs pos="0">
                    <a:schemeClr val="accent5">
                      <a:lumMod val="50000"/>
                    </a:schemeClr>
                  </a:gs>
                  <a:gs pos="50000">
                    <a:schemeClr val="accent5"/>
                  </a:gs>
                  <a:gs pos="100000">
                    <a:schemeClr val="accent5">
                      <a:lumMod val="60000"/>
                      <a:lumOff val="40000"/>
                    </a:schemeClr>
                  </a:gs>
                </a:gsLst>
                <a:lin ang="5400000"/>
              </a:gradFill>
              <a:effectLst>
                <a:reflection blurRad="6350" stA="53000" endA="300" endPos="35500" dir="5400000" sy="-90000" algn="bl" rotWithShape="0"/>
              </a:effectLst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63E2406-E63B-43E8-8461-4369F60EC8D7}"/>
              </a:ext>
            </a:extLst>
          </p:cNvPr>
          <p:cNvSpPr txBox="1"/>
          <p:nvPr/>
        </p:nvSpPr>
        <p:spPr>
          <a:xfrm>
            <a:off x="2560877" y="6176963"/>
            <a:ext cx="402224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900">
                <a:hlinkClick r:id="rId3" tooltip="https://en.wikipedia.org/wiki/Nazca_booby"/>
              </a:rPr>
              <a:t>This Photo</a:t>
            </a:r>
            <a:r>
              <a:rPr lang="en-AU" sz="900"/>
              <a:t> by Unknown Author is licensed under </a:t>
            </a:r>
            <a:r>
              <a:rPr lang="en-AU" sz="900">
                <a:hlinkClick r:id="rId4" tooltip="https://creativecommons.org/licenses/by-sa/3.0/"/>
              </a:rPr>
              <a:t>CC BY-SA</a:t>
            </a:r>
            <a:endParaRPr lang="en-AU" sz="90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BAC5E9B6-39D6-4BD3-B91A-1CD0775F165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xmlns="" r:id="rId6"/>
              </a:ext>
            </a:extLst>
          </a:blip>
          <a:stretch>
            <a:fillRect/>
          </a:stretch>
        </p:blipFill>
        <p:spPr>
          <a:xfrm>
            <a:off x="332820" y="1983937"/>
            <a:ext cx="4551034" cy="2852824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9F5E38C5-0604-4F26-B190-C1CC5D678971}"/>
              </a:ext>
            </a:extLst>
          </p:cNvPr>
          <p:cNvSpPr txBox="1"/>
          <p:nvPr/>
        </p:nvSpPr>
        <p:spPr>
          <a:xfrm>
            <a:off x="1747157" y="4930027"/>
            <a:ext cx="23157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900">
                <a:hlinkClick r:id="rId6" tooltip="https://razoncienciaspr.org/2017/11/27/evolucion-aparece-una-nueva-especie-ante-los-ojos-de-los-cientificos/"/>
              </a:rPr>
              <a:t>This Photo</a:t>
            </a:r>
            <a:r>
              <a:rPr lang="en-AU" sz="900"/>
              <a:t> by Unknown Author is licensed under </a:t>
            </a:r>
            <a:r>
              <a:rPr lang="en-AU" sz="900">
                <a:hlinkClick r:id="rId7" tooltip="https://creativecommons.org/licenses/by-nd/3.0/"/>
              </a:rPr>
              <a:t>CC BY-ND</a:t>
            </a:r>
            <a:endParaRPr lang="en-AU" sz="900"/>
          </a:p>
        </p:txBody>
      </p:sp>
    </p:spTree>
    <p:extLst>
      <p:ext uri="{BB962C8B-B14F-4D97-AF65-F5344CB8AC3E}">
        <p14:creationId xmlns:p14="http://schemas.microsoft.com/office/powerpoint/2010/main" val="27314384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5106C9-151C-4153-8D20-9AA7D78995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THREATS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F0522F-0976-4545-ACD5-6803AA4766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43918" y="1498477"/>
            <a:ext cx="7886700" cy="1040405"/>
          </a:xfrm>
        </p:spPr>
        <p:txBody>
          <a:bodyPr>
            <a:normAutofit fontScale="25000" lnSpcReduction="20000"/>
          </a:bodyPr>
          <a:lstStyle/>
          <a:p>
            <a:r>
              <a:rPr lang="en-AU" sz="11200" dirty="0"/>
              <a:t>Their natural predators of the sea lions are sharks and killer whales.</a:t>
            </a:r>
            <a:endParaRPr lang="en-AU" sz="3200" dirty="0"/>
          </a:p>
          <a:p>
            <a:r>
              <a:rPr lang="en-AU" sz="11200" dirty="0"/>
              <a:t>The main threat to the sea lion is climate change which causes the sea to warm and kills the marine life upon which the sea lion feed.</a:t>
            </a:r>
          </a:p>
          <a:p>
            <a:r>
              <a:rPr lang="en-AU" sz="11200" dirty="0"/>
              <a:t>Sea lions also eat plastics which are polluting the sea. This makes them sick.</a:t>
            </a:r>
          </a:p>
          <a:p>
            <a:endParaRPr lang="en-AU" sz="112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93B7003-88B6-4291-8233-01249F98F99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xmlns="" r:id="rId3"/>
              </a:ext>
            </a:extLst>
          </a:blip>
          <a:stretch>
            <a:fillRect/>
          </a:stretch>
        </p:blipFill>
        <p:spPr>
          <a:xfrm>
            <a:off x="4572000" y="3834779"/>
            <a:ext cx="4572000" cy="304948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8042C3E-2748-4B64-AFA9-86E5F8AB884E}"/>
              </a:ext>
            </a:extLst>
          </p:cNvPr>
          <p:cNvSpPr txBox="1"/>
          <p:nvPr/>
        </p:nvSpPr>
        <p:spPr>
          <a:xfrm>
            <a:off x="2920621" y="7013180"/>
            <a:ext cx="622337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900">
                <a:hlinkClick r:id="rId3" tooltip="https://www.flickr.com/photos/wildlifetravel/14154744106"/>
              </a:rPr>
              <a:t>This Photo</a:t>
            </a:r>
            <a:r>
              <a:rPr lang="en-AU" sz="900"/>
              <a:t> by Unknown Author is licensed under </a:t>
            </a:r>
            <a:r>
              <a:rPr lang="en-AU" sz="900">
                <a:hlinkClick r:id="rId4" tooltip="https://creativecommons.org/licenses/by-nc/3.0/"/>
              </a:rPr>
              <a:t>CC BY-NC</a:t>
            </a:r>
            <a:endParaRPr lang="en-AU" sz="90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40A695C-2B81-4D0C-8481-D9D978BEC54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xmlns="" r:id="rId6"/>
              </a:ext>
            </a:extLst>
          </a:blip>
          <a:stretch>
            <a:fillRect/>
          </a:stretch>
        </p:blipFill>
        <p:spPr>
          <a:xfrm>
            <a:off x="-1" y="4319119"/>
            <a:ext cx="3791643" cy="2538881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A2017ED5-AF7F-4F7C-9360-5DBC58A63E90}"/>
              </a:ext>
            </a:extLst>
          </p:cNvPr>
          <p:cNvSpPr txBox="1"/>
          <p:nvPr/>
        </p:nvSpPr>
        <p:spPr>
          <a:xfrm>
            <a:off x="0" y="6651251"/>
            <a:ext cx="1487837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900">
                <a:hlinkClick r:id="rId6" tooltip="https://www.flickr.com/photos/hbarrison/5111891172"/>
              </a:rPr>
              <a:t>This Photo</a:t>
            </a:r>
            <a:r>
              <a:rPr lang="en-AU" sz="900"/>
              <a:t> by Unknown Author is licensed under </a:t>
            </a:r>
            <a:r>
              <a:rPr lang="en-AU" sz="900">
                <a:hlinkClick r:id="rId7" tooltip="https://creativecommons.org/licenses/by-nc-sa/3.0/"/>
              </a:rPr>
              <a:t>CC BY-SA-NC</a:t>
            </a:r>
            <a:endParaRPr lang="en-AU" sz="900"/>
          </a:p>
        </p:txBody>
      </p:sp>
    </p:spTree>
    <p:extLst>
      <p:ext uri="{BB962C8B-B14F-4D97-AF65-F5344CB8AC3E}">
        <p14:creationId xmlns:p14="http://schemas.microsoft.com/office/powerpoint/2010/main" val="3446452661"/>
      </p:ext>
    </p:extLst>
  </p:cSld>
  <p:clrMapOvr>
    <a:masterClrMapping/>
  </p:clrMapOvr>
  <p:transition spd="slow">
    <p:wheel spokes="1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438DC2-31C2-4C5F-8BBC-B23E99A5ABCE}"/>
              </a:ext>
            </a:extLst>
          </p:cNvPr>
          <p:cNvSpPr>
            <a:spLocks noGrp="1"/>
          </p:cNvSpPr>
          <p:nvPr>
            <p:ph type="title"/>
          </p:nvPr>
        </p:nvSpPr>
        <p:spPr>
          <a:ln>
            <a:solidFill>
              <a:schemeClr val="accent1">
                <a:lumMod val="75000"/>
              </a:schemeClr>
            </a:solidFill>
          </a:ln>
        </p:spPr>
        <p:txBody>
          <a:bodyPr/>
          <a:lstStyle/>
          <a:p>
            <a:r>
              <a:rPr lang="en-AU" dirty="0"/>
              <a:t>HOW WE CAN HELP THE GALAPAGOS SEA LION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6FB1E18-1E00-41D6-97D9-30535245B88F}"/>
              </a:ext>
            </a:extLst>
          </p:cNvPr>
          <p:cNvSpPr>
            <a:spLocks noGrp="1"/>
          </p:cNvSpPr>
          <p:nvPr>
            <p:ph idx="1"/>
          </p:nvPr>
        </p:nvSpPr>
        <p:spPr>
          <a:ln>
            <a:solidFill>
              <a:schemeClr val="accent1">
                <a:lumMod val="75000"/>
              </a:schemeClr>
            </a:solidFill>
          </a:ln>
        </p:spPr>
        <p:txBody>
          <a:bodyPr>
            <a:normAutofit/>
          </a:bodyPr>
          <a:lstStyle/>
          <a:p>
            <a:r>
              <a:rPr lang="en-AU" sz="3200" dirty="0"/>
              <a:t>Help them to protect the Galapagos sea lion today by donating to the plastic pollution free Galapagos programme.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A470EA0-380C-4083-AD24-C7337928D5B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xmlns="" r:id="rId3"/>
              </a:ext>
            </a:extLst>
          </a:blip>
          <a:stretch>
            <a:fillRect/>
          </a:stretch>
        </p:blipFill>
        <p:spPr>
          <a:xfrm>
            <a:off x="4444308" y="3429000"/>
            <a:ext cx="4071045" cy="274318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CB82535-1B20-4F5B-9B6B-5B67CFD4E684}"/>
              </a:ext>
            </a:extLst>
          </p:cNvPr>
          <p:cNvSpPr txBox="1"/>
          <p:nvPr/>
        </p:nvSpPr>
        <p:spPr>
          <a:xfrm>
            <a:off x="4726982" y="6694854"/>
            <a:ext cx="441701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900">
                <a:hlinkClick r:id="rId3" tooltip="http://flickr.com/photos/dkeats/5759188380"/>
              </a:rPr>
              <a:t>This Photo</a:t>
            </a:r>
            <a:r>
              <a:rPr lang="en-AU" sz="900"/>
              <a:t> by Unknown Author is licensed under </a:t>
            </a:r>
            <a:r>
              <a:rPr lang="en-AU" sz="900">
                <a:hlinkClick r:id="rId4" tooltip="https://creativecommons.org/licenses/by/3.0/"/>
              </a:rPr>
              <a:t>CC BY</a:t>
            </a:r>
            <a:endParaRPr lang="en-AU" sz="90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3D752DD-FB89-4C82-96F0-6E12E86DE5E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xmlns="" r:id="rId6"/>
              </a:ext>
            </a:extLst>
          </a:blip>
          <a:stretch>
            <a:fillRect/>
          </a:stretch>
        </p:blipFill>
        <p:spPr>
          <a:xfrm>
            <a:off x="628650" y="3926540"/>
            <a:ext cx="3363536" cy="2245645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0B706C21-3AE9-4784-A135-1322909F4601}"/>
              </a:ext>
            </a:extLst>
          </p:cNvPr>
          <p:cNvSpPr txBox="1"/>
          <p:nvPr/>
        </p:nvSpPr>
        <p:spPr>
          <a:xfrm>
            <a:off x="0" y="6627391"/>
            <a:ext cx="23532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900">
                <a:hlinkClick r:id="rId6" tooltip="https://www.flickr.com/photos/hbarrison/30143388428"/>
              </a:rPr>
              <a:t>This Photo</a:t>
            </a:r>
            <a:r>
              <a:rPr lang="en-AU" sz="900"/>
              <a:t> by Unknown Author is licensed under </a:t>
            </a:r>
            <a:r>
              <a:rPr lang="en-AU" sz="900">
                <a:hlinkClick r:id="rId7" tooltip="https://creativecommons.org/licenses/by-nc-sa/3.0/"/>
              </a:rPr>
              <a:t>CC BY-SA-NC</a:t>
            </a:r>
            <a:endParaRPr lang="en-AU" sz="900"/>
          </a:p>
        </p:txBody>
      </p:sp>
    </p:spTree>
    <p:extLst>
      <p:ext uri="{BB962C8B-B14F-4D97-AF65-F5344CB8AC3E}">
        <p14:creationId xmlns:p14="http://schemas.microsoft.com/office/powerpoint/2010/main" val="32453503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370FCA-92F6-491C-99A8-F37FE89E2D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AU" sz="6600" dirty="0">
                <a:solidFill>
                  <a:srgbClr val="FF0000"/>
                </a:solidFill>
              </a:rPr>
              <a:t>FUN FACTS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7AF135-2BF6-4A37-A069-AC8C9FD0EA8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AU" sz="2800" dirty="0"/>
              <a:t>There are 50,000 sea lion in the Galapagos Islands.</a:t>
            </a:r>
          </a:p>
          <a:p>
            <a:r>
              <a:rPr lang="en-AU" sz="2800" dirty="0"/>
              <a:t>The male sea lion can be aggressive they have chased swimming out of the water.</a:t>
            </a:r>
          </a:p>
          <a:p>
            <a:r>
              <a:rPr lang="en-AU" sz="2800" dirty="0"/>
              <a:t>The females and pups are  playful, and they will often have fun swimming with snorkelers.</a:t>
            </a:r>
          </a:p>
          <a:p>
            <a:r>
              <a:rPr lang="en-AU" sz="2800" dirty="0"/>
              <a:t>There are seven different species of sea lion.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107587D-D4D3-4680-A743-CBFACA0CDB7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xmlns="" r:id="rId3"/>
              </a:ext>
            </a:extLst>
          </a:blip>
          <a:stretch>
            <a:fillRect/>
          </a:stretch>
        </p:blipFill>
        <p:spPr>
          <a:xfrm>
            <a:off x="5858357" y="4682546"/>
            <a:ext cx="3285641" cy="2175454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128F244-CBEB-4EB8-A1CA-7720AF949978}"/>
              </a:ext>
            </a:extLst>
          </p:cNvPr>
          <p:cNvSpPr txBox="1"/>
          <p:nvPr/>
        </p:nvSpPr>
        <p:spPr>
          <a:xfrm>
            <a:off x="5858358" y="6641276"/>
            <a:ext cx="328564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900">
                <a:hlinkClick r:id="rId3" tooltip="https://www.flickr.com/photos/krawczuk/9325798534"/>
              </a:rPr>
              <a:t>This Photo</a:t>
            </a:r>
            <a:r>
              <a:rPr lang="en-AU" sz="900"/>
              <a:t> by Unknown Author is licensed under </a:t>
            </a:r>
            <a:r>
              <a:rPr lang="en-AU" sz="900">
                <a:hlinkClick r:id="rId4" tooltip="https://creativecommons.org/licenses/by/3.0/"/>
              </a:rPr>
              <a:t>CC BY</a:t>
            </a:r>
            <a:endParaRPr lang="en-AU" sz="90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14C2680-3884-44CB-BD26-555733127BD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xmlns="" r:id="rId6"/>
              </a:ext>
            </a:extLst>
          </a:blip>
          <a:stretch>
            <a:fillRect/>
          </a:stretch>
        </p:blipFill>
        <p:spPr>
          <a:xfrm>
            <a:off x="0" y="4541116"/>
            <a:ext cx="3657600" cy="2440305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89CC1EE5-D215-448E-A57D-FD77800C6118}"/>
              </a:ext>
            </a:extLst>
          </p:cNvPr>
          <p:cNvSpPr txBox="1"/>
          <p:nvPr/>
        </p:nvSpPr>
        <p:spPr>
          <a:xfrm>
            <a:off x="0" y="7135393"/>
            <a:ext cx="36576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900">
                <a:hlinkClick r:id="rId6" tooltip="http://www.flickr.com/photos/michaelrperry/4244311269/"/>
              </a:rPr>
              <a:t>This Photo</a:t>
            </a:r>
            <a:r>
              <a:rPr lang="en-AU" sz="900"/>
              <a:t> by Unknown Author is licensed under </a:t>
            </a:r>
            <a:r>
              <a:rPr lang="en-AU" sz="900">
                <a:hlinkClick r:id="rId4" tooltip="https://creativecommons.org/licenses/by/3.0/"/>
              </a:rPr>
              <a:t>CC BY</a:t>
            </a:r>
            <a:endParaRPr lang="en-AU" sz="90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6BADD5A5-E12C-4EB5-BBB2-9045B9E435A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xmlns="" r:id="rId8"/>
              </a:ext>
            </a:extLst>
          </a:blip>
          <a:stretch>
            <a:fillRect/>
          </a:stretch>
        </p:blipFill>
        <p:spPr>
          <a:xfrm>
            <a:off x="6400800" y="-8233"/>
            <a:ext cx="2743200" cy="1937980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C1E40B94-252D-4A16-B011-ED5732EA2423}"/>
              </a:ext>
            </a:extLst>
          </p:cNvPr>
          <p:cNvSpPr txBox="1"/>
          <p:nvPr/>
        </p:nvSpPr>
        <p:spPr>
          <a:xfrm>
            <a:off x="774914" y="5966847"/>
            <a:ext cx="836908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900">
                <a:hlinkClick r:id="rId8" tooltip="https://www.flickr.com/photos/hbarrison/41883759180/in/pool-galapagos_islands"/>
              </a:rPr>
              <a:t>This Photo</a:t>
            </a:r>
            <a:r>
              <a:rPr lang="en-AU" sz="900"/>
              <a:t> by Unknown Author is licensed under </a:t>
            </a:r>
            <a:r>
              <a:rPr lang="en-AU" sz="900">
                <a:hlinkClick r:id="rId9" tooltip="https://creativecommons.org/licenses/by-nc-sa/3.0/"/>
              </a:rPr>
              <a:t>CC BY-SA-NC</a:t>
            </a:r>
            <a:endParaRPr lang="en-AU" sz="900"/>
          </a:p>
        </p:txBody>
      </p:sp>
    </p:spTree>
    <p:extLst>
      <p:ext uri="{BB962C8B-B14F-4D97-AF65-F5344CB8AC3E}">
        <p14:creationId xmlns:p14="http://schemas.microsoft.com/office/powerpoint/2010/main" val="26065184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1DCD5D-F37A-445A-952A-FA89AD0024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DIAGRAM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1C1F0170-564A-4DE1-AFF5-FA10857DA66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xmlns="" r:id="rId3"/>
              </a:ext>
            </a:extLst>
          </a:blip>
          <a:stretch>
            <a:fillRect/>
          </a:stretch>
        </p:blipFill>
        <p:spPr>
          <a:xfrm>
            <a:off x="343547" y="1298139"/>
            <a:ext cx="6864077" cy="4407705"/>
          </a:xfr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4B26E4A-DEE4-4CB8-9024-FB0E1F3C0B8D}"/>
              </a:ext>
            </a:extLst>
          </p:cNvPr>
          <p:cNvSpPr txBox="1"/>
          <p:nvPr/>
        </p:nvSpPr>
        <p:spPr>
          <a:xfrm>
            <a:off x="1936376" y="5534466"/>
            <a:ext cx="501211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900">
                <a:hlinkClick r:id="rId3" tooltip="https://www.flickr.com/photos/hbarrison/5111891394"/>
              </a:rPr>
              <a:t>This Photo</a:t>
            </a:r>
            <a:r>
              <a:rPr lang="en-AU" sz="900"/>
              <a:t> by Unknown Author is licensed under </a:t>
            </a:r>
            <a:r>
              <a:rPr lang="en-AU" sz="900">
                <a:hlinkClick r:id="rId4" tooltip="https://creativecommons.org/licenses/by-nc-sa/3.0/"/>
              </a:rPr>
              <a:t>CC BY-SA-NC</a:t>
            </a:r>
            <a:endParaRPr lang="en-AU" sz="900"/>
          </a:p>
        </p:txBody>
      </p:sp>
      <p:pic>
        <p:nvPicPr>
          <p:cNvPr id="8" name="Graphic 7" descr="Line arrow Straight">
            <a:extLst>
              <a:ext uri="{FF2B5EF4-FFF2-40B4-BE49-F238E27FC236}">
                <a16:creationId xmlns:a16="http://schemas.microsoft.com/office/drawing/2014/main" id="{2AF43917-969B-405D-A18E-A83F85E8B944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6360320" y="2433917"/>
            <a:ext cx="588168" cy="524435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B005BD60-310E-49BA-B07E-37A540D9B456}"/>
              </a:ext>
            </a:extLst>
          </p:cNvPr>
          <p:cNvSpPr txBox="1"/>
          <p:nvPr/>
        </p:nvSpPr>
        <p:spPr>
          <a:xfrm>
            <a:off x="6948487" y="2424555"/>
            <a:ext cx="914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dirty="0" err="1"/>
              <a:t>Brownwet</a:t>
            </a:r>
            <a:r>
              <a:rPr lang="en-AU" dirty="0"/>
              <a:t> fur</a:t>
            </a:r>
          </a:p>
        </p:txBody>
      </p:sp>
      <p:pic>
        <p:nvPicPr>
          <p:cNvPr id="13" name="Graphic 12" descr="Line arrow Straight">
            <a:extLst>
              <a:ext uri="{FF2B5EF4-FFF2-40B4-BE49-F238E27FC236}">
                <a16:creationId xmlns:a16="http://schemas.microsoft.com/office/drawing/2014/main" id="{7CCC7A7A-6D11-4725-B3B0-35298D52EFC8}"/>
              </a:ext>
            </a:extLst>
          </p:cNvPr>
          <p:cNvPicPr>
            <a:picLocks noChangeAspect="1"/>
          </p:cNvPicPr>
          <p:nvPr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 rot="2222767">
            <a:off x="5262762" y="4886774"/>
            <a:ext cx="914400" cy="914400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600DA720-4EBD-4203-9B75-616633D09713}"/>
              </a:ext>
            </a:extLst>
          </p:cNvPr>
          <p:cNvSpPr txBox="1"/>
          <p:nvPr/>
        </p:nvSpPr>
        <p:spPr>
          <a:xfrm>
            <a:off x="6197204" y="5077266"/>
            <a:ext cx="914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dirty="0"/>
              <a:t>Big </a:t>
            </a:r>
            <a:r>
              <a:rPr lang="en-AU" dirty="0" err="1"/>
              <a:t>flipis</a:t>
            </a:r>
            <a:endParaRPr lang="en-AU" dirty="0"/>
          </a:p>
        </p:txBody>
      </p:sp>
      <p:pic>
        <p:nvPicPr>
          <p:cNvPr id="16" name="Graphic 15" descr="Line arrow Straight">
            <a:extLst>
              <a:ext uri="{FF2B5EF4-FFF2-40B4-BE49-F238E27FC236}">
                <a16:creationId xmlns:a16="http://schemas.microsoft.com/office/drawing/2014/main" id="{95F05CF9-B48D-461C-A47F-449B29A5C391}"/>
              </a:ext>
            </a:extLst>
          </p:cNvPr>
          <p:cNvPicPr>
            <a:picLocks noChangeAspect="1"/>
          </p:cNvPicPr>
          <p:nvPr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 rot="1157602">
            <a:off x="1738313" y="4047565"/>
            <a:ext cx="914400" cy="914400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5ABD643A-0D2A-4FD8-BCBF-EAB8D517EA06}"/>
              </a:ext>
            </a:extLst>
          </p:cNvPr>
          <p:cNvSpPr txBox="1"/>
          <p:nvPr/>
        </p:nvSpPr>
        <p:spPr>
          <a:xfrm>
            <a:off x="2647128" y="4282468"/>
            <a:ext cx="103736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dirty="0"/>
              <a:t>Long whiskers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0892C9A-B066-4994-ABDB-84F755E28271}"/>
              </a:ext>
            </a:extLst>
          </p:cNvPr>
          <p:cNvSpPr txBox="1"/>
          <p:nvPr/>
        </p:nvSpPr>
        <p:spPr>
          <a:xfrm>
            <a:off x="1479176" y="2075950"/>
            <a:ext cx="6940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dirty="0"/>
              <a:t>eyes</a:t>
            </a:r>
          </a:p>
        </p:txBody>
      </p:sp>
      <p:pic>
        <p:nvPicPr>
          <p:cNvPr id="7" name="Graphic 6" descr="Line arrow Straight">
            <a:extLst>
              <a:ext uri="{FF2B5EF4-FFF2-40B4-BE49-F238E27FC236}">
                <a16:creationId xmlns:a16="http://schemas.microsoft.com/office/drawing/2014/main" id="{24D74DCF-73E9-4690-9CDD-51F0A2E025B8}"/>
              </a:ext>
            </a:extLst>
          </p:cNvPr>
          <p:cNvPicPr>
            <a:picLocks noChangeAspect="1"/>
          </p:cNvPicPr>
          <p:nvPr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 rot="17191607">
            <a:off x="1183966" y="2529380"/>
            <a:ext cx="857925" cy="914400"/>
          </a:xfrm>
          <a:prstGeom prst="rect">
            <a:avLst/>
          </a:prstGeom>
        </p:spPr>
      </p:pic>
      <p:pic>
        <p:nvPicPr>
          <p:cNvPr id="10" name="Graphic 9" descr="Line arrow Straight">
            <a:extLst>
              <a:ext uri="{FF2B5EF4-FFF2-40B4-BE49-F238E27FC236}">
                <a16:creationId xmlns:a16="http://schemas.microsoft.com/office/drawing/2014/main" id="{CD46E652-E4BE-4852-8DE6-E83542547F25}"/>
              </a:ext>
            </a:extLst>
          </p:cNvPr>
          <p:cNvPicPr>
            <a:picLocks noChangeAspect="1"/>
          </p:cNvPicPr>
          <p:nvPr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2251410" y="3049555"/>
            <a:ext cx="914400" cy="914400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08F0F5FA-6744-4479-9892-46580B3D14C2}"/>
              </a:ext>
            </a:extLst>
          </p:cNvPr>
          <p:cNvSpPr txBox="1"/>
          <p:nvPr/>
        </p:nvSpPr>
        <p:spPr>
          <a:xfrm>
            <a:off x="3118436" y="3343212"/>
            <a:ext cx="5660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dirty="0"/>
              <a:t>ear</a:t>
            </a:r>
          </a:p>
        </p:txBody>
      </p:sp>
    </p:spTree>
    <p:extLst>
      <p:ext uri="{BB962C8B-B14F-4D97-AF65-F5344CB8AC3E}">
        <p14:creationId xmlns:p14="http://schemas.microsoft.com/office/powerpoint/2010/main" val="3804085539"/>
      </p:ext>
    </p:extLst>
  </p:cSld>
  <p:clrMapOvr>
    <a:masterClrMapping/>
  </p:clrMapOvr>
  <p:transition spd="slow">
    <p:comb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B90FDF-6D5D-480E-9A9B-4926958EB4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BIBLIOGRAPHY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70769A7-EBF0-4D83-831F-E5E73FDAA15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AU" dirty="0">
                <a:hlinkClick r:id="rId2"/>
              </a:rPr>
              <a:t>https://www.google.com/search?q=fun+facts+about+galapagos+sea+lion+for+kids&amp;rlz=1C1GCEA_enAU1025AU1025&amp;oq=&amp;aqs=chrome.0.69i59i450l8.1389982966j0j15&amp;sourceid=chrome&amp;ie=UTF-8</a:t>
            </a:r>
            <a:endParaRPr lang="en-AU" dirty="0"/>
          </a:p>
          <a:p>
            <a:r>
              <a:rPr lang="en-AU" dirty="0">
                <a:hlinkClick r:id="rId2"/>
              </a:rPr>
              <a:t>https://www.google.com/search?q=fun+facts+about+galapagos+sea+lion+for+kids&amp;rlz=1C1GCEA_enAU1025AU1025&amp;oq=&amp;aqs=chrome.0.69i59i450l8.1389982966j0j15&amp;sourceid=chrome&amp;ie=UTF-8</a:t>
            </a:r>
            <a:endParaRPr lang="en-AU" dirty="0"/>
          </a:p>
          <a:p>
            <a:endParaRPr lang="en-AU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36B27C1-FC52-4C21-9DE9-B7B489A1F1E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xmlns="" r:id="rId4"/>
              </a:ext>
            </a:extLst>
          </a:blip>
          <a:stretch>
            <a:fillRect/>
          </a:stretch>
        </p:blipFill>
        <p:spPr>
          <a:xfrm>
            <a:off x="5178341" y="3853654"/>
            <a:ext cx="3433539" cy="3004346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FD9210A-F10F-45CC-8D89-19646138108F}"/>
              </a:ext>
            </a:extLst>
          </p:cNvPr>
          <p:cNvSpPr txBox="1"/>
          <p:nvPr/>
        </p:nvSpPr>
        <p:spPr>
          <a:xfrm>
            <a:off x="6478291" y="7043112"/>
            <a:ext cx="20125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900">
                <a:hlinkClick r:id="rId4" tooltip="https://www.flickr.com/photos/naturefactor/30736695278/"/>
              </a:rPr>
              <a:t>This Photo</a:t>
            </a:r>
            <a:r>
              <a:rPr lang="en-AU" sz="900"/>
              <a:t> by Unknown Author is licensed under </a:t>
            </a:r>
            <a:r>
              <a:rPr lang="en-AU" sz="900">
                <a:hlinkClick r:id="rId5" tooltip="https://creativecommons.org/licenses/by-nc-nd/3.0/"/>
              </a:rPr>
              <a:t>CC BY-NC-ND</a:t>
            </a:r>
            <a:endParaRPr lang="en-AU" sz="90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B325736-E641-4924-93B6-CEAD83B27F9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xmlns="" r:id="rId7"/>
              </a:ext>
            </a:extLst>
          </a:blip>
          <a:stretch>
            <a:fillRect/>
          </a:stretch>
        </p:blipFill>
        <p:spPr>
          <a:xfrm>
            <a:off x="0" y="4329953"/>
            <a:ext cx="3433540" cy="2280085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E2A825A1-5DED-447C-BD16-DA92019E6C01}"/>
              </a:ext>
            </a:extLst>
          </p:cNvPr>
          <p:cNvSpPr txBox="1"/>
          <p:nvPr/>
        </p:nvSpPr>
        <p:spPr>
          <a:xfrm>
            <a:off x="0" y="6650206"/>
            <a:ext cx="21387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900">
                <a:hlinkClick r:id="rId7" tooltip="https://www.flickr.com/photos/sooolaro/14903055137"/>
              </a:rPr>
              <a:t>This Photo</a:t>
            </a:r>
            <a:r>
              <a:rPr lang="en-AU" sz="900"/>
              <a:t> by Unknown Author is licensed under </a:t>
            </a:r>
            <a:r>
              <a:rPr lang="en-AU" sz="900">
                <a:hlinkClick r:id="rId8" tooltip="https://creativecommons.org/licenses/by-nd/3.0/"/>
              </a:rPr>
              <a:t>CC BY-ND</a:t>
            </a:r>
            <a:endParaRPr lang="en-AU" sz="900"/>
          </a:p>
        </p:txBody>
      </p:sp>
    </p:spTree>
    <p:extLst>
      <p:ext uri="{BB962C8B-B14F-4D97-AF65-F5344CB8AC3E}">
        <p14:creationId xmlns:p14="http://schemas.microsoft.com/office/powerpoint/2010/main" val="1628081272"/>
      </p:ext>
    </p:extLst>
  </p:cSld>
  <p:clrMapOvr>
    <a:masterClrMapping/>
  </p:clrMapOvr>
  <p:transition spd="slow">
    <p:push dir="u"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375</TotalTime>
  <Words>501</Words>
  <Application>Microsoft Office PowerPoint</Application>
  <PresentationFormat>On-screen Show (4:3)</PresentationFormat>
  <Paragraphs>58</Paragraphs>
  <Slides>10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Arial</vt:lpstr>
      <vt:lpstr>Calibri</vt:lpstr>
      <vt:lpstr>Calibri Light</vt:lpstr>
      <vt:lpstr>Office Theme</vt:lpstr>
      <vt:lpstr>GALAPAGOS SEA LION</vt:lpstr>
      <vt:lpstr>Detailed Description</vt:lpstr>
      <vt:lpstr>Conservation Status</vt:lpstr>
      <vt:lpstr>HABITAT</vt:lpstr>
      <vt:lpstr>MAP OF WHERE GALAPAGOS SEA LION LIVE</vt:lpstr>
      <vt:lpstr>THREATS</vt:lpstr>
      <vt:lpstr>HOW WE CAN HELP THE GALAPAGOS SEA LION</vt:lpstr>
      <vt:lpstr>FUN FACTS</vt:lpstr>
      <vt:lpstr>DIAGRAM</vt:lpstr>
      <vt:lpstr>BIBLIOGRAPHY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Galapagos sea lion</dc:title>
  <dc:creator>Isla Nethercote</dc:creator>
  <cp:lastModifiedBy>Melissa Ball</cp:lastModifiedBy>
  <cp:revision>41</cp:revision>
  <dcterms:created xsi:type="dcterms:W3CDTF">2022-10-17T22:44:12Z</dcterms:created>
  <dcterms:modified xsi:type="dcterms:W3CDTF">2022-11-02T02:26:37Z</dcterms:modified>
</cp:coreProperties>
</file>