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81" r:id="rId7"/>
    <p:sldId id="279" r:id="rId8"/>
    <p:sldId id="280" r:id="rId9"/>
    <p:sldId id="273" r:id="rId10"/>
    <p:sldId id="274" r:id="rId11"/>
    <p:sldId id="275" r:id="rId12"/>
    <p:sldId id="264" r:id="rId13"/>
    <p:sldId id="266" r:id="rId14"/>
    <p:sldId id="267" r:id="rId15"/>
    <p:sldId id="268" r:id="rId16"/>
    <p:sldId id="269"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72527" autoAdjust="0"/>
  </p:normalViewPr>
  <p:slideViewPr>
    <p:cSldViewPr snapToGrid="0">
      <p:cViewPr varScale="1">
        <p:scale>
          <a:sx n="68" d="100"/>
          <a:sy n="68" d="100"/>
        </p:scale>
        <p:origin x="6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7614-71DE-1813-AB61-951D42D301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5C4CF61-05E3-13F6-4C60-549DF656C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1EC4A26-B1B6-2316-3238-AC6124F64EFE}"/>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5" name="Footer Placeholder 4">
            <a:extLst>
              <a:ext uri="{FF2B5EF4-FFF2-40B4-BE49-F238E27FC236}">
                <a16:creationId xmlns:a16="http://schemas.microsoft.com/office/drawing/2014/main" id="{4696B5AA-0198-5FE4-D441-05F53CEB32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E2C0CB-9147-80B3-9A68-88C0DF383131}"/>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214548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27E7-40B6-57E2-6BBA-C0D4F922B3F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FF89702-A694-6414-3975-C31AA093F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52B5DA-DD49-89A9-285A-B8D190B9E333}"/>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5" name="Footer Placeholder 4">
            <a:extLst>
              <a:ext uri="{FF2B5EF4-FFF2-40B4-BE49-F238E27FC236}">
                <a16:creationId xmlns:a16="http://schemas.microsoft.com/office/drawing/2014/main" id="{689F00FC-E660-A824-3CCC-E44AD6F4EA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9D203A-4533-1431-ED3D-35868653CAA2}"/>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156234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89A3A-4E06-2FA1-FC49-FF2B7668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894FA0-09A4-E44D-7384-E8409A8DF4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15ACA-6F36-568A-2C6B-37DD708DA96A}"/>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5" name="Footer Placeholder 4">
            <a:extLst>
              <a:ext uri="{FF2B5EF4-FFF2-40B4-BE49-F238E27FC236}">
                <a16:creationId xmlns:a16="http://schemas.microsoft.com/office/drawing/2014/main" id="{8529A687-5A9E-E51C-1B92-1A7480A5C9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4AD1C-9081-49A7-DD77-5E6B9B7395FE}"/>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121495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E3C6-930E-2707-13E1-27983D3C84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E73BF0B-547F-5171-44A3-6F287131D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00C4D4-4CCF-E467-0537-C6F84E8BE075}"/>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5" name="Footer Placeholder 4">
            <a:extLst>
              <a:ext uri="{FF2B5EF4-FFF2-40B4-BE49-F238E27FC236}">
                <a16:creationId xmlns:a16="http://schemas.microsoft.com/office/drawing/2014/main" id="{FB6856FD-D895-E849-FEA0-A22019D669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2FF332-758D-18D4-88F7-9DB6AEC34DDB}"/>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291053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D3A-39EB-1C0F-B8EA-95871EE328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0ABC1C8-9C88-C6FF-9C54-2E4857FACB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D790E6-0614-CADA-A1E1-0264F762E8A7}"/>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5" name="Footer Placeholder 4">
            <a:extLst>
              <a:ext uri="{FF2B5EF4-FFF2-40B4-BE49-F238E27FC236}">
                <a16:creationId xmlns:a16="http://schemas.microsoft.com/office/drawing/2014/main" id="{F05BC1B7-CBC7-BF13-0643-86AC4926D8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2CE1D1-0476-ED46-8BF9-0CCC1A3CAD84}"/>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331532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7332-ABE8-B271-30B7-9CF02B8E0F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CD6F87-E732-1249-5F2D-3BE6561368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BC980D-D089-9F80-E368-75E6846BD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5CCAC33-9C76-459E-BC35-F0EA230A736F}"/>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6" name="Footer Placeholder 5">
            <a:extLst>
              <a:ext uri="{FF2B5EF4-FFF2-40B4-BE49-F238E27FC236}">
                <a16:creationId xmlns:a16="http://schemas.microsoft.com/office/drawing/2014/main" id="{FB1F337D-BF9C-10C0-C34B-44C3C92DEE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E7CAADF-C2DD-F788-79C3-C5A88884A0C8}"/>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119526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6081-D714-7624-9CE0-7C7DC04725C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4926F61-DE67-74FE-827F-90D3F20DE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D57F2-D6ED-D068-F97B-C67E5422D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B80ECE5-FD2D-D698-78BF-051C49A55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94ACA-21F4-7883-6E83-21A90B4A0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A728B0A-11ED-15D2-D6B0-2393088EF968}"/>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8" name="Footer Placeholder 7">
            <a:extLst>
              <a:ext uri="{FF2B5EF4-FFF2-40B4-BE49-F238E27FC236}">
                <a16:creationId xmlns:a16="http://schemas.microsoft.com/office/drawing/2014/main" id="{86302582-0895-70CC-08A4-DE13DC4B91F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034BD18-77A6-A628-61B6-268EDD2E489B}"/>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309276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817C-E15A-9CFF-6EC3-89DA0DE527B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B8804AB-4952-1585-F834-3924E7F46DA5}"/>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4" name="Footer Placeholder 3">
            <a:extLst>
              <a:ext uri="{FF2B5EF4-FFF2-40B4-BE49-F238E27FC236}">
                <a16:creationId xmlns:a16="http://schemas.microsoft.com/office/drawing/2014/main" id="{8DE6E3DE-C5A3-A2BB-DD92-A965E0C8B87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A66F726-A959-F7F9-944F-E508C37EB053}"/>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46192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9657A-0B92-0203-35FD-7D7DF9C50E5F}"/>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3" name="Footer Placeholder 2">
            <a:extLst>
              <a:ext uri="{FF2B5EF4-FFF2-40B4-BE49-F238E27FC236}">
                <a16:creationId xmlns:a16="http://schemas.microsoft.com/office/drawing/2014/main" id="{144451BC-4503-0496-C3C3-E8E090DF038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271ECCF-DDA8-C4DF-94A0-08DD2204EAED}"/>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81548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A744-6844-3F58-F8AF-95FE32E93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28D156E-E74D-61CB-5956-2F4954D2C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0580599-B99D-4A53-4C74-5441AEE4B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567AD-5DFB-91CC-0A1E-508917CFF73A}"/>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6" name="Footer Placeholder 5">
            <a:extLst>
              <a:ext uri="{FF2B5EF4-FFF2-40B4-BE49-F238E27FC236}">
                <a16:creationId xmlns:a16="http://schemas.microsoft.com/office/drawing/2014/main" id="{A88A64B9-7B4A-2C0C-D96B-4908194ABB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CCEC3BD-5566-50CD-58B7-1A7AA3A4AC32}"/>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41990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2A1D-D0D9-BBF1-9400-0440455FD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5A0C35C-4BBB-411E-0054-C3AA36330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09665BB-5D47-9D05-858A-F1578E395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6E7D9-6646-6536-E1F7-BD8095C0973C}"/>
              </a:ext>
            </a:extLst>
          </p:cNvPr>
          <p:cNvSpPr>
            <a:spLocks noGrp="1"/>
          </p:cNvSpPr>
          <p:nvPr>
            <p:ph type="dt" sz="half" idx="10"/>
          </p:nvPr>
        </p:nvSpPr>
        <p:spPr/>
        <p:txBody>
          <a:bodyPr/>
          <a:lstStyle/>
          <a:p>
            <a:fld id="{B30DA642-3ED8-43EB-8671-F49666F621DB}" type="datetimeFigureOut">
              <a:rPr lang="en-AU" smtClean="0"/>
              <a:t>14/11/2024</a:t>
            </a:fld>
            <a:endParaRPr lang="en-AU"/>
          </a:p>
        </p:txBody>
      </p:sp>
      <p:sp>
        <p:nvSpPr>
          <p:cNvPr id="6" name="Footer Placeholder 5">
            <a:extLst>
              <a:ext uri="{FF2B5EF4-FFF2-40B4-BE49-F238E27FC236}">
                <a16:creationId xmlns:a16="http://schemas.microsoft.com/office/drawing/2014/main" id="{5B8CDE43-F447-011E-7C45-606F8C7C881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EED045B-4039-CE07-0BFE-E217A9FC5AA0}"/>
              </a:ext>
            </a:extLst>
          </p:cNvPr>
          <p:cNvSpPr>
            <a:spLocks noGrp="1"/>
          </p:cNvSpPr>
          <p:nvPr>
            <p:ph type="sldNum" sz="quarter" idx="12"/>
          </p:nvPr>
        </p:nvSpPr>
        <p:spPr/>
        <p:txBody>
          <a:bodyPr/>
          <a:lstStyle/>
          <a:p>
            <a:fld id="{0127495C-A40E-488A-809B-2E44214CE2B0}" type="slidenum">
              <a:rPr lang="en-AU" smtClean="0"/>
              <a:t>‹#›</a:t>
            </a:fld>
            <a:endParaRPr lang="en-AU"/>
          </a:p>
        </p:txBody>
      </p:sp>
    </p:spTree>
    <p:extLst>
      <p:ext uri="{BB962C8B-B14F-4D97-AF65-F5344CB8AC3E}">
        <p14:creationId xmlns:p14="http://schemas.microsoft.com/office/powerpoint/2010/main" val="332457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095A7-B2E7-C568-2CBB-F5B211B68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6D89AA9-6BD6-E011-71BC-6C7536821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9CBB73-6C72-52F1-F71E-B667D2AD3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0DA642-3ED8-43EB-8671-F49666F621DB}" type="datetimeFigureOut">
              <a:rPr lang="en-AU" smtClean="0"/>
              <a:t>14/11/2024</a:t>
            </a:fld>
            <a:endParaRPr lang="en-AU"/>
          </a:p>
        </p:txBody>
      </p:sp>
      <p:sp>
        <p:nvSpPr>
          <p:cNvPr id="5" name="Footer Placeholder 4">
            <a:extLst>
              <a:ext uri="{FF2B5EF4-FFF2-40B4-BE49-F238E27FC236}">
                <a16:creationId xmlns:a16="http://schemas.microsoft.com/office/drawing/2014/main" id="{B3E15732-E8A5-8780-8B84-9DE09AEBA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49626DF-0F98-747E-A98C-E521E2F47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27495C-A40E-488A-809B-2E44214CE2B0}" type="slidenum">
              <a:rPr lang="en-AU" smtClean="0"/>
              <a:t>‹#›</a:t>
            </a:fld>
            <a:endParaRPr lang="en-AU"/>
          </a:p>
        </p:txBody>
      </p:sp>
    </p:spTree>
    <p:extLst>
      <p:ext uri="{BB962C8B-B14F-4D97-AF65-F5344CB8AC3E}">
        <p14:creationId xmlns:p14="http://schemas.microsoft.com/office/powerpoint/2010/main" val="286602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aatchiart.com/en-au/naomivon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saatchiart.com/en-au/art/Printmaking-Conversations-In-Riso-001-Limited-Edition/425486/7008323/view?epik=dj0yJnU9Z3Nwck5KTzF5UHRoWDNIR1d5RWNPX2pnMHZoRHZPMUUmcD0wJm49aVdwcEdyUnF6RFBZZVc5cWxGMU9ZdyZ0PUFBQUFBR2Nwa2x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dsoftheworld.com/campaigns/dilm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u.pinterest.com/pin/32306297328366961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u.pinterest.com/pin/666884657358113904/"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p/CMVFmSojGjL/?igshid=1fvf74k8lsb2q&amp;epikdj0yJnU9aW1NT3F3M3ZsRGRSSUJJbXlBYkgyVU1IUEI4V2hJZ0EmcD0wJm49WC1xWEFXSEpKcnpweWVWeHJFNnFvUSZ0PUFBQUFBR2NxeHd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u.pinterest.com/pin/1196337403123677/"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3591-6F8C-3D55-DD42-6ACB0B71B428}"/>
              </a:ext>
            </a:extLst>
          </p:cNvPr>
          <p:cNvSpPr>
            <a:spLocks noGrp="1"/>
          </p:cNvSpPr>
          <p:nvPr>
            <p:ph type="ctrTitle"/>
          </p:nvPr>
        </p:nvSpPr>
        <p:spPr>
          <a:xfrm>
            <a:off x="1524000" y="2042319"/>
            <a:ext cx="9144000" cy="2387600"/>
          </a:xfrm>
        </p:spPr>
        <p:txBody>
          <a:bodyPr>
            <a:normAutofit fontScale="90000"/>
          </a:bodyPr>
          <a:lstStyle/>
          <a:p>
            <a:r>
              <a:rPr lang="en-AU" b="1" i="0" dirty="0">
                <a:solidFill>
                  <a:srgbClr val="000000"/>
                </a:solidFill>
                <a:effectLst/>
                <a:latin typeface="Abadi" panose="020B0604020104020204" pitchFamily="34" charset="0"/>
              </a:rPr>
              <a:t>CAT 2: Exploration Folio in Adobe Photoshop</a:t>
            </a:r>
            <a:br>
              <a:rPr lang="en-AU" dirty="0"/>
            </a:br>
            <a:endParaRPr lang="en-AU" dirty="0"/>
          </a:p>
        </p:txBody>
      </p:sp>
      <p:sp>
        <p:nvSpPr>
          <p:cNvPr id="3" name="Subtitle 2">
            <a:extLst>
              <a:ext uri="{FF2B5EF4-FFF2-40B4-BE49-F238E27FC236}">
                <a16:creationId xmlns:a16="http://schemas.microsoft.com/office/drawing/2014/main" id="{9354975B-D9CB-721F-E6EE-3BEB43EFC167}"/>
              </a:ext>
            </a:extLst>
          </p:cNvPr>
          <p:cNvSpPr>
            <a:spLocks noGrp="1"/>
          </p:cNvSpPr>
          <p:nvPr>
            <p:ph type="subTitle" idx="1"/>
          </p:nvPr>
        </p:nvSpPr>
        <p:spPr/>
        <p:txBody>
          <a:bodyPr/>
          <a:lstStyle/>
          <a:p>
            <a:r>
              <a:rPr lang="en-AU" dirty="0"/>
              <a:t>Piper Roberts</a:t>
            </a:r>
          </a:p>
        </p:txBody>
      </p:sp>
    </p:spTree>
    <p:extLst>
      <p:ext uri="{BB962C8B-B14F-4D97-AF65-F5344CB8AC3E}">
        <p14:creationId xmlns:p14="http://schemas.microsoft.com/office/powerpoint/2010/main" val="391819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15143-7320-4DFA-A78C-E9597C1B5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CD0AC-C376-ACE3-2C6E-5800A4878325}"/>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documentation</a:t>
            </a:r>
          </a:p>
        </p:txBody>
      </p:sp>
      <p:pic>
        <p:nvPicPr>
          <p:cNvPr id="4" name="Picture 3">
            <a:extLst>
              <a:ext uri="{FF2B5EF4-FFF2-40B4-BE49-F238E27FC236}">
                <a16:creationId xmlns:a16="http://schemas.microsoft.com/office/drawing/2014/main" id="{79435AB5-6512-9457-DA15-6A632D9CFA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4672" y="650283"/>
            <a:ext cx="5489622" cy="2953940"/>
          </a:xfrm>
          <a:prstGeom prst="rect">
            <a:avLst/>
          </a:prstGeom>
        </p:spPr>
      </p:pic>
      <p:pic>
        <p:nvPicPr>
          <p:cNvPr id="5" name="Picture 4">
            <a:extLst>
              <a:ext uri="{FF2B5EF4-FFF2-40B4-BE49-F238E27FC236}">
                <a16:creationId xmlns:a16="http://schemas.microsoft.com/office/drawing/2014/main" id="{7553047E-7754-2C6B-FBE8-7DF3D3AE82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296" y="3687275"/>
            <a:ext cx="5506374" cy="2960074"/>
          </a:xfrm>
          <a:prstGeom prst="rect">
            <a:avLst/>
          </a:prstGeom>
        </p:spPr>
      </p:pic>
      <p:sp>
        <p:nvSpPr>
          <p:cNvPr id="3" name="TextBox 2">
            <a:extLst>
              <a:ext uri="{FF2B5EF4-FFF2-40B4-BE49-F238E27FC236}">
                <a16:creationId xmlns:a16="http://schemas.microsoft.com/office/drawing/2014/main" id="{9E158BD4-BB2D-92A7-9989-487AF643B5A8}"/>
              </a:ext>
            </a:extLst>
          </p:cNvPr>
          <p:cNvSpPr txBox="1"/>
          <p:nvPr/>
        </p:nvSpPr>
        <p:spPr>
          <a:xfrm>
            <a:off x="5734095" y="602059"/>
            <a:ext cx="3393195" cy="1754326"/>
          </a:xfrm>
          <a:prstGeom prst="rect">
            <a:avLst/>
          </a:prstGeom>
          <a:noFill/>
        </p:spPr>
        <p:txBody>
          <a:bodyPr wrap="square" rtlCol="0">
            <a:spAutoFit/>
          </a:bodyPr>
          <a:lstStyle/>
          <a:p>
            <a:r>
              <a:rPr lang="en-AU" dirty="0"/>
              <a:t>Now that you have created the base for your artwork choose a photo you wish to insert (I chose Audrey Hepburn) copy and paste the photo into your document.</a:t>
            </a:r>
          </a:p>
        </p:txBody>
      </p:sp>
      <p:sp>
        <p:nvSpPr>
          <p:cNvPr id="7" name="TextBox 6">
            <a:extLst>
              <a:ext uri="{FF2B5EF4-FFF2-40B4-BE49-F238E27FC236}">
                <a16:creationId xmlns:a16="http://schemas.microsoft.com/office/drawing/2014/main" id="{9E8EE8F8-44CF-A59D-8DB1-23AA2800EB0A}"/>
              </a:ext>
            </a:extLst>
          </p:cNvPr>
          <p:cNvSpPr txBox="1"/>
          <p:nvPr/>
        </p:nvSpPr>
        <p:spPr>
          <a:xfrm>
            <a:off x="5734095" y="3687275"/>
            <a:ext cx="3734718" cy="1200329"/>
          </a:xfrm>
          <a:prstGeom prst="rect">
            <a:avLst/>
          </a:prstGeom>
          <a:noFill/>
        </p:spPr>
        <p:txBody>
          <a:bodyPr wrap="square" rtlCol="0">
            <a:spAutoFit/>
          </a:bodyPr>
          <a:lstStyle/>
          <a:p>
            <a:r>
              <a:rPr lang="en-AU" dirty="0"/>
              <a:t>Once you have pasted your photo in, select the move tool and press Ctrl – T this allows you to move and resize the image any way you like</a:t>
            </a:r>
          </a:p>
        </p:txBody>
      </p:sp>
      <p:pic>
        <p:nvPicPr>
          <p:cNvPr id="12" name="Picture 11">
            <a:extLst>
              <a:ext uri="{FF2B5EF4-FFF2-40B4-BE49-F238E27FC236}">
                <a16:creationId xmlns:a16="http://schemas.microsoft.com/office/drawing/2014/main" id="{A26571AA-2328-3B1F-099F-3FF89B693B88}"/>
              </a:ext>
            </a:extLst>
          </p:cNvPr>
          <p:cNvPicPr>
            <a:picLocks noChangeAspect="1"/>
          </p:cNvPicPr>
          <p:nvPr/>
        </p:nvPicPr>
        <p:blipFill>
          <a:blip r:embed="rId4"/>
          <a:stretch>
            <a:fillRect/>
          </a:stretch>
        </p:blipFill>
        <p:spPr>
          <a:xfrm>
            <a:off x="5828615" y="5122632"/>
            <a:ext cx="929896" cy="1133309"/>
          </a:xfrm>
          <a:prstGeom prst="rect">
            <a:avLst/>
          </a:prstGeom>
        </p:spPr>
      </p:pic>
    </p:spTree>
    <p:extLst>
      <p:ext uri="{BB962C8B-B14F-4D97-AF65-F5344CB8AC3E}">
        <p14:creationId xmlns:p14="http://schemas.microsoft.com/office/powerpoint/2010/main" val="274986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4F10-B2F7-17F9-F9A8-7735E4E93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42C2D-2360-966C-FF4D-D3D30195F8A0}"/>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documentation</a:t>
            </a:r>
          </a:p>
        </p:txBody>
      </p:sp>
      <p:pic>
        <p:nvPicPr>
          <p:cNvPr id="4" name="Picture 3">
            <a:extLst>
              <a:ext uri="{FF2B5EF4-FFF2-40B4-BE49-F238E27FC236}">
                <a16:creationId xmlns:a16="http://schemas.microsoft.com/office/drawing/2014/main" id="{EDFA2C97-D048-9CC1-2219-88CD546817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4672" y="657990"/>
            <a:ext cx="5489622" cy="2938526"/>
          </a:xfrm>
          <a:prstGeom prst="rect">
            <a:avLst/>
          </a:prstGeom>
        </p:spPr>
      </p:pic>
      <p:pic>
        <p:nvPicPr>
          <p:cNvPr id="5" name="Picture 4">
            <a:extLst>
              <a:ext uri="{FF2B5EF4-FFF2-40B4-BE49-F238E27FC236}">
                <a16:creationId xmlns:a16="http://schemas.microsoft.com/office/drawing/2014/main" id="{FD0AE4DA-6F3B-C52B-A9A6-F6BB71107A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296" y="3688352"/>
            <a:ext cx="5506374" cy="2957919"/>
          </a:xfrm>
          <a:prstGeom prst="rect">
            <a:avLst/>
          </a:prstGeom>
        </p:spPr>
      </p:pic>
      <p:sp>
        <p:nvSpPr>
          <p:cNvPr id="3" name="TextBox 2">
            <a:extLst>
              <a:ext uri="{FF2B5EF4-FFF2-40B4-BE49-F238E27FC236}">
                <a16:creationId xmlns:a16="http://schemas.microsoft.com/office/drawing/2014/main" id="{14BF9DA8-3DFD-3CB5-147C-2FF3F5D43C61}"/>
              </a:ext>
            </a:extLst>
          </p:cNvPr>
          <p:cNvSpPr txBox="1"/>
          <p:nvPr/>
        </p:nvSpPr>
        <p:spPr>
          <a:xfrm>
            <a:off x="5734095" y="602059"/>
            <a:ext cx="3393195" cy="1200329"/>
          </a:xfrm>
          <a:prstGeom prst="rect">
            <a:avLst/>
          </a:prstGeom>
          <a:noFill/>
        </p:spPr>
        <p:txBody>
          <a:bodyPr wrap="square" rtlCol="0">
            <a:spAutoFit/>
          </a:bodyPr>
          <a:lstStyle/>
          <a:p>
            <a:r>
              <a:rPr lang="en-AU" dirty="0"/>
              <a:t>Now you want to reselect your image using the same move tool and press the remove background button below</a:t>
            </a:r>
          </a:p>
        </p:txBody>
      </p:sp>
      <p:sp>
        <p:nvSpPr>
          <p:cNvPr id="7" name="TextBox 6">
            <a:extLst>
              <a:ext uri="{FF2B5EF4-FFF2-40B4-BE49-F238E27FC236}">
                <a16:creationId xmlns:a16="http://schemas.microsoft.com/office/drawing/2014/main" id="{EE337001-FA6E-AFEE-65AF-1A0797C67F13}"/>
              </a:ext>
            </a:extLst>
          </p:cNvPr>
          <p:cNvSpPr txBox="1"/>
          <p:nvPr/>
        </p:nvSpPr>
        <p:spPr>
          <a:xfrm>
            <a:off x="5734095" y="2505670"/>
            <a:ext cx="3734718" cy="923330"/>
          </a:xfrm>
          <a:prstGeom prst="rect">
            <a:avLst/>
          </a:prstGeom>
          <a:noFill/>
        </p:spPr>
        <p:txBody>
          <a:bodyPr wrap="square" rtlCol="0">
            <a:spAutoFit/>
          </a:bodyPr>
          <a:lstStyle/>
          <a:p>
            <a:r>
              <a:rPr lang="en-AU" dirty="0"/>
              <a:t>Wait for your background to be removed before clicking anywhere else</a:t>
            </a:r>
          </a:p>
        </p:txBody>
      </p:sp>
      <p:pic>
        <p:nvPicPr>
          <p:cNvPr id="8" name="Picture 7">
            <a:extLst>
              <a:ext uri="{FF2B5EF4-FFF2-40B4-BE49-F238E27FC236}">
                <a16:creationId xmlns:a16="http://schemas.microsoft.com/office/drawing/2014/main" id="{39BFB335-FB7C-3050-4295-04E8E3411DE9}"/>
              </a:ext>
            </a:extLst>
          </p:cNvPr>
          <p:cNvPicPr>
            <a:picLocks noChangeAspect="1"/>
          </p:cNvPicPr>
          <p:nvPr/>
        </p:nvPicPr>
        <p:blipFill>
          <a:blip r:embed="rId4"/>
          <a:stretch>
            <a:fillRect/>
          </a:stretch>
        </p:blipFill>
        <p:spPr>
          <a:xfrm>
            <a:off x="5828615" y="1867863"/>
            <a:ext cx="5715664" cy="518779"/>
          </a:xfrm>
          <a:prstGeom prst="rect">
            <a:avLst/>
          </a:prstGeom>
        </p:spPr>
      </p:pic>
      <p:sp>
        <p:nvSpPr>
          <p:cNvPr id="9" name="TextBox 8">
            <a:extLst>
              <a:ext uri="{FF2B5EF4-FFF2-40B4-BE49-F238E27FC236}">
                <a16:creationId xmlns:a16="http://schemas.microsoft.com/office/drawing/2014/main" id="{B3011181-C1FD-D2BE-6BA7-F9D17CD61F2C}"/>
              </a:ext>
            </a:extLst>
          </p:cNvPr>
          <p:cNvSpPr txBox="1"/>
          <p:nvPr/>
        </p:nvSpPr>
        <p:spPr>
          <a:xfrm>
            <a:off x="5734095" y="3688352"/>
            <a:ext cx="2835883" cy="1200329"/>
          </a:xfrm>
          <a:prstGeom prst="rect">
            <a:avLst/>
          </a:prstGeom>
          <a:noFill/>
        </p:spPr>
        <p:txBody>
          <a:bodyPr wrap="square" rtlCol="0">
            <a:spAutoFit/>
          </a:bodyPr>
          <a:lstStyle/>
          <a:p>
            <a:r>
              <a:rPr lang="en-AU" dirty="0"/>
              <a:t>Once removed press Ctrl – T again and move your image to the desired area on the document.</a:t>
            </a:r>
          </a:p>
        </p:txBody>
      </p:sp>
    </p:spTree>
    <p:extLst>
      <p:ext uri="{BB962C8B-B14F-4D97-AF65-F5344CB8AC3E}">
        <p14:creationId xmlns:p14="http://schemas.microsoft.com/office/powerpoint/2010/main" val="306789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AE64-AF43-4254-F8BE-78F854256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9BB07-1D14-24A9-0B0A-794ED423478E}"/>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documentation</a:t>
            </a:r>
          </a:p>
        </p:txBody>
      </p:sp>
      <p:pic>
        <p:nvPicPr>
          <p:cNvPr id="4" name="Picture 3">
            <a:extLst>
              <a:ext uri="{FF2B5EF4-FFF2-40B4-BE49-F238E27FC236}">
                <a16:creationId xmlns:a16="http://schemas.microsoft.com/office/drawing/2014/main" id="{7E315064-B2AA-254D-F09E-74A91987C3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5179" y="657990"/>
            <a:ext cx="5468607" cy="2938526"/>
          </a:xfrm>
          <a:prstGeom prst="rect">
            <a:avLst/>
          </a:prstGeom>
        </p:spPr>
      </p:pic>
      <p:pic>
        <p:nvPicPr>
          <p:cNvPr id="5" name="Picture 4">
            <a:extLst>
              <a:ext uri="{FF2B5EF4-FFF2-40B4-BE49-F238E27FC236}">
                <a16:creationId xmlns:a16="http://schemas.microsoft.com/office/drawing/2014/main" id="{7DA2B414-883D-5C56-03A5-3F25DF4DD9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296" y="3693659"/>
            <a:ext cx="5506374" cy="2947304"/>
          </a:xfrm>
          <a:prstGeom prst="rect">
            <a:avLst/>
          </a:prstGeom>
        </p:spPr>
      </p:pic>
      <p:sp>
        <p:nvSpPr>
          <p:cNvPr id="3" name="TextBox 2">
            <a:extLst>
              <a:ext uri="{FF2B5EF4-FFF2-40B4-BE49-F238E27FC236}">
                <a16:creationId xmlns:a16="http://schemas.microsoft.com/office/drawing/2014/main" id="{E9FE9EA4-DAF4-5854-01DF-9E95D03A88C7}"/>
              </a:ext>
            </a:extLst>
          </p:cNvPr>
          <p:cNvSpPr txBox="1"/>
          <p:nvPr/>
        </p:nvSpPr>
        <p:spPr>
          <a:xfrm>
            <a:off x="5734095" y="602059"/>
            <a:ext cx="3393195" cy="646331"/>
          </a:xfrm>
          <a:prstGeom prst="rect">
            <a:avLst/>
          </a:prstGeom>
          <a:noFill/>
        </p:spPr>
        <p:txBody>
          <a:bodyPr wrap="square" rtlCol="0">
            <a:spAutoFit/>
          </a:bodyPr>
          <a:lstStyle/>
          <a:p>
            <a:r>
              <a:rPr lang="en-AU" dirty="0"/>
              <a:t>Now go to your layers tab and double click your image</a:t>
            </a:r>
          </a:p>
        </p:txBody>
      </p:sp>
      <p:sp>
        <p:nvSpPr>
          <p:cNvPr id="7" name="TextBox 6">
            <a:extLst>
              <a:ext uri="{FF2B5EF4-FFF2-40B4-BE49-F238E27FC236}">
                <a16:creationId xmlns:a16="http://schemas.microsoft.com/office/drawing/2014/main" id="{8112C6F1-CE4C-322E-6FDA-3DDE07A04153}"/>
              </a:ext>
            </a:extLst>
          </p:cNvPr>
          <p:cNvSpPr txBox="1"/>
          <p:nvPr/>
        </p:nvSpPr>
        <p:spPr>
          <a:xfrm>
            <a:off x="5734095" y="2207408"/>
            <a:ext cx="3734718" cy="646331"/>
          </a:xfrm>
          <a:prstGeom prst="rect">
            <a:avLst/>
          </a:prstGeom>
          <a:noFill/>
        </p:spPr>
        <p:txBody>
          <a:bodyPr wrap="square" rtlCol="0">
            <a:spAutoFit/>
          </a:bodyPr>
          <a:lstStyle/>
          <a:p>
            <a:r>
              <a:rPr lang="en-AU" dirty="0"/>
              <a:t>This should bring up a large tab with blending options</a:t>
            </a:r>
          </a:p>
        </p:txBody>
      </p:sp>
      <p:sp>
        <p:nvSpPr>
          <p:cNvPr id="9" name="TextBox 8">
            <a:extLst>
              <a:ext uri="{FF2B5EF4-FFF2-40B4-BE49-F238E27FC236}">
                <a16:creationId xmlns:a16="http://schemas.microsoft.com/office/drawing/2014/main" id="{1544967C-EFCF-F355-C279-BD4CEF5B0CEE}"/>
              </a:ext>
            </a:extLst>
          </p:cNvPr>
          <p:cNvSpPr txBox="1"/>
          <p:nvPr/>
        </p:nvSpPr>
        <p:spPr>
          <a:xfrm>
            <a:off x="5734095" y="3688352"/>
            <a:ext cx="3030764" cy="1477328"/>
          </a:xfrm>
          <a:prstGeom prst="rect">
            <a:avLst/>
          </a:prstGeom>
          <a:noFill/>
        </p:spPr>
        <p:txBody>
          <a:bodyPr wrap="square" rtlCol="0">
            <a:spAutoFit/>
          </a:bodyPr>
          <a:lstStyle/>
          <a:p>
            <a:r>
              <a:rPr lang="en-AU" dirty="0"/>
              <a:t>Under advanced blending find the channels tab with the letters (R, G, B)</a:t>
            </a:r>
          </a:p>
          <a:p>
            <a:r>
              <a:rPr lang="en-AU" dirty="0"/>
              <a:t>This represents the colours red, green, and blue.</a:t>
            </a:r>
          </a:p>
        </p:txBody>
      </p:sp>
      <p:pic>
        <p:nvPicPr>
          <p:cNvPr id="10" name="Picture 9">
            <a:extLst>
              <a:ext uri="{FF2B5EF4-FFF2-40B4-BE49-F238E27FC236}">
                <a16:creationId xmlns:a16="http://schemas.microsoft.com/office/drawing/2014/main" id="{BD37DF38-C16D-5FFB-3E22-B0A231C49A12}"/>
              </a:ext>
            </a:extLst>
          </p:cNvPr>
          <p:cNvPicPr>
            <a:picLocks noChangeAspect="1"/>
          </p:cNvPicPr>
          <p:nvPr/>
        </p:nvPicPr>
        <p:blipFill>
          <a:blip r:embed="rId4"/>
          <a:stretch>
            <a:fillRect/>
          </a:stretch>
        </p:blipFill>
        <p:spPr>
          <a:xfrm>
            <a:off x="5734095" y="1270702"/>
            <a:ext cx="5508116" cy="878676"/>
          </a:xfrm>
          <a:prstGeom prst="rect">
            <a:avLst/>
          </a:prstGeom>
        </p:spPr>
      </p:pic>
      <p:pic>
        <p:nvPicPr>
          <p:cNvPr id="12" name="Picture 11">
            <a:extLst>
              <a:ext uri="{FF2B5EF4-FFF2-40B4-BE49-F238E27FC236}">
                <a16:creationId xmlns:a16="http://schemas.microsoft.com/office/drawing/2014/main" id="{5F195CE0-9D20-5A5F-E40E-3037FAEF7D61}"/>
              </a:ext>
            </a:extLst>
          </p:cNvPr>
          <p:cNvPicPr>
            <a:picLocks noChangeAspect="1"/>
          </p:cNvPicPr>
          <p:nvPr/>
        </p:nvPicPr>
        <p:blipFill>
          <a:blip r:embed="rId5"/>
          <a:stretch>
            <a:fillRect/>
          </a:stretch>
        </p:blipFill>
        <p:spPr>
          <a:xfrm>
            <a:off x="5734095" y="5165680"/>
            <a:ext cx="2634270" cy="297709"/>
          </a:xfrm>
          <a:prstGeom prst="rect">
            <a:avLst/>
          </a:prstGeom>
        </p:spPr>
      </p:pic>
      <p:pic>
        <p:nvPicPr>
          <p:cNvPr id="14" name="Picture 13">
            <a:extLst>
              <a:ext uri="{FF2B5EF4-FFF2-40B4-BE49-F238E27FC236}">
                <a16:creationId xmlns:a16="http://schemas.microsoft.com/office/drawing/2014/main" id="{F4CCDCF1-53C5-353A-0976-922D4F8BF852}"/>
              </a:ext>
            </a:extLst>
          </p:cNvPr>
          <p:cNvPicPr>
            <a:picLocks noChangeAspect="1"/>
          </p:cNvPicPr>
          <p:nvPr/>
        </p:nvPicPr>
        <p:blipFill>
          <a:blip r:embed="rId6"/>
          <a:srcRect r="7952"/>
          <a:stretch/>
        </p:blipFill>
        <p:spPr>
          <a:xfrm>
            <a:off x="8488153" y="5153086"/>
            <a:ext cx="2634270" cy="297708"/>
          </a:xfrm>
          <a:prstGeom prst="rect">
            <a:avLst/>
          </a:prstGeom>
        </p:spPr>
      </p:pic>
      <p:sp>
        <p:nvSpPr>
          <p:cNvPr id="16" name="TextBox 15">
            <a:extLst>
              <a:ext uri="{FF2B5EF4-FFF2-40B4-BE49-F238E27FC236}">
                <a16:creationId xmlns:a16="http://schemas.microsoft.com/office/drawing/2014/main" id="{2F7C1425-E068-5F18-83B4-513FB393C711}"/>
              </a:ext>
            </a:extLst>
          </p:cNvPr>
          <p:cNvSpPr txBox="1"/>
          <p:nvPr/>
        </p:nvSpPr>
        <p:spPr>
          <a:xfrm>
            <a:off x="5662670" y="5538628"/>
            <a:ext cx="6094140" cy="923330"/>
          </a:xfrm>
          <a:prstGeom prst="rect">
            <a:avLst/>
          </a:prstGeom>
          <a:noFill/>
        </p:spPr>
        <p:txBody>
          <a:bodyPr wrap="square">
            <a:spAutoFit/>
          </a:bodyPr>
          <a:lstStyle/>
          <a:p>
            <a:r>
              <a:rPr lang="en-AU" dirty="0"/>
              <a:t>Deselect the colours you don’t want leaving only 1 or 2 remaining</a:t>
            </a:r>
          </a:p>
          <a:p>
            <a:r>
              <a:rPr lang="en-AU" dirty="0"/>
              <a:t>(I chose for my image to be Red)</a:t>
            </a:r>
          </a:p>
        </p:txBody>
      </p:sp>
    </p:spTree>
    <p:extLst>
      <p:ext uri="{BB962C8B-B14F-4D97-AF65-F5344CB8AC3E}">
        <p14:creationId xmlns:p14="http://schemas.microsoft.com/office/powerpoint/2010/main" val="22431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FAA0-D60B-DB88-70AB-58FEE0E49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96E05-0DE8-7AAA-50D2-6B231751BCA1}"/>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documentation</a:t>
            </a:r>
          </a:p>
        </p:txBody>
      </p:sp>
      <p:pic>
        <p:nvPicPr>
          <p:cNvPr id="4" name="Picture 3">
            <a:extLst>
              <a:ext uri="{FF2B5EF4-FFF2-40B4-BE49-F238E27FC236}">
                <a16:creationId xmlns:a16="http://schemas.microsoft.com/office/drawing/2014/main" id="{481F0C1A-6B29-0A83-4AD6-FC823D0CF8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5179" y="660614"/>
            <a:ext cx="5468607" cy="2933278"/>
          </a:xfrm>
          <a:prstGeom prst="rect">
            <a:avLst/>
          </a:prstGeom>
        </p:spPr>
      </p:pic>
      <p:pic>
        <p:nvPicPr>
          <p:cNvPr id="5" name="Picture 4">
            <a:extLst>
              <a:ext uri="{FF2B5EF4-FFF2-40B4-BE49-F238E27FC236}">
                <a16:creationId xmlns:a16="http://schemas.microsoft.com/office/drawing/2014/main" id="{2CB3BEBC-317A-1DD7-871D-C62B3BB56D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956" y="3693659"/>
            <a:ext cx="5481053" cy="2947304"/>
          </a:xfrm>
          <a:prstGeom prst="rect">
            <a:avLst/>
          </a:prstGeom>
        </p:spPr>
      </p:pic>
      <p:pic>
        <p:nvPicPr>
          <p:cNvPr id="6" name="Picture 5">
            <a:extLst>
              <a:ext uri="{FF2B5EF4-FFF2-40B4-BE49-F238E27FC236}">
                <a16:creationId xmlns:a16="http://schemas.microsoft.com/office/drawing/2014/main" id="{ADC3184B-2A7D-119E-4046-7B733B9B6C19}"/>
              </a:ext>
            </a:extLst>
          </p:cNvPr>
          <p:cNvPicPr>
            <a:picLocks noChangeAspect="1"/>
          </p:cNvPicPr>
          <p:nvPr/>
        </p:nvPicPr>
        <p:blipFill>
          <a:blip r:embed="rId4"/>
          <a:stretch>
            <a:fillRect/>
          </a:stretch>
        </p:blipFill>
        <p:spPr>
          <a:xfrm>
            <a:off x="6159162" y="3616285"/>
            <a:ext cx="5471112" cy="2947304"/>
          </a:xfrm>
          <a:prstGeom prst="rect">
            <a:avLst/>
          </a:prstGeom>
        </p:spPr>
      </p:pic>
      <p:sp>
        <p:nvSpPr>
          <p:cNvPr id="8" name="TextBox 7">
            <a:extLst>
              <a:ext uri="{FF2B5EF4-FFF2-40B4-BE49-F238E27FC236}">
                <a16:creationId xmlns:a16="http://schemas.microsoft.com/office/drawing/2014/main" id="{2C3F6AF3-69A4-A009-0371-AE92FD893105}"/>
              </a:ext>
            </a:extLst>
          </p:cNvPr>
          <p:cNvSpPr txBox="1"/>
          <p:nvPr/>
        </p:nvSpPr>
        <p:spPr>
          <a:xfrm>
            <a:off x="5776332" y="660614"/>
            <a:ext cx="6236773" cy="1200329"/>
          </a:xfrm>
          <a:prstGeom prst="rect">
            <a:avLst/>
          </a:prstGeom>
          <a:noFill/>
        </p:spPr>
        <p:txBody>
          <a:bodyPr wrap="square" rtlCol="0">
            <a:spAutoFit/>
          </a:bodyPr>
          <a:lstStyle/>
          <a:p>
            <a:r>
              <a:rPr lang="en-AU" dirty="0"/>
              <a:t>Now you have completed the first piece for your artwork. Repeat as many times as you want and change the colours you select each time to create a duotone effect (I did it three times and chose the colours blue and magenta)</a:t>
            </a:r>
          </a:p>
        </p:txBody>
      </p:sp>
      <p:sp>
        <p:nvSpPr>
          <p:cNvPr id="13" name="TextBox 12">
            <a:extLst>
              <a:ext uri="{FF2B5EF4-FFF2-40B4-BE49-F238E27FC236}">
                <a16:creationId xmlns:a16="http://schemas.microsoft.com/office/drawing/2014/main" id="{F64B3ADB-208F-9874-6F80-B82C29B69C8B}"/>
              </a:ext>
            </a:extLst>
          </p:cNvPr>
          <p:cNvSpPr txBox="1"/>
          <p:nvPr/>
        </p:nvSpPr>
        <p:spPr>
          <a:xfrm>
            <a:off x="5662669" y="2633075"/>
            <a:ext cx="3836340" cy="923330"/>
          </a:xfrm>
          <a:prstGeom prst="rect">
            <a:avLst/>
          </a:prstGeom>
          <a:noFill/>
        </p:spPr>
        <p:txBody>
          <a:bodyPr wrap="square" rtlCol="0">
            <a:spAutoFit/>
          </a:bodyPr>
          <a:lstStyle/>
          <a:p>
            <a:r>
              <a:rPr lang="en-AU" dirty="0"/>
              <a:t>To see the duotone effect, you must overlap the different images. This provides this effect</a:t>
            </a:r>
          </a:p>
        </p:txBody>
      </p:sp>
      <p:pic>
        <p:nvPicPr>
          <p:cNvPr id="17" name="Picture 16">
            <a:extLst>
              <a:ext uri="{FF2B5EF4-FFF2-40B4-BE49-F238E27FC236}">
                <a16:creationId xmlns:a16="http://schemas.microsoft.com/office/drawing/2014/main" id="{61C65C8C-96E2-C33B-F3B0-AEAAA13E1B77}"/>
              </a:ext>
            </a:extLst>
          </p:cNvPr>
          <p:cNvPicPr>
            <a:picLocks noChangeAspect="1"/>
          </p:cNvPicPr>
          <p:nvPr/>
        </p:nvPicPr>
        <p:blipFill>
          <a:blip r:embed="rId5"/>
          <a:stretch>
            <a:fillRect/>
          </a:stretch>
        </p:blipFill>
        <p:spPr>
          <a:xfrm>
            <a:off x="5776332" y="1858214"/>
            <a:ext cx="3836340" cy="321841"/>
          </a:xfrm>
          <a:prstGeom prst="rect">
            <a:avLst/>
          </a:prstGeom>
        </p:spPr>
      </p:pic>
      <p:pic>
        <p:nvPicPr>
          <p:cNvPr id="19" name="Picture 18">
            <a:extLst>
              <a:ext uri="{FF2B5EF4-FFF2-40B4-BE49-F238E27FC236}">
                <a16:creationId xmlns:a16="http://schemas.microsoft.com/office/drawing/2014/main" id="{A1EBCAEB-588B-1297-9F6B-8E829E1DC77A}"/>
              </a:ext>
            </a:extLst>
          </p:cNvPr>
          <p:cNvPicPr>
            <a:picLocks noChangeAspect="1"/>
          </p:cNvPicPr>
          <p:nvPr/>
        </p:nvPicPr>
        <p:blipFill>
          <a:blip r:embed="rId6"/>
          <a:srcRect l="1" t="17919" r="9239" b="16220"/>
          <a:stretch/>
        </p:blipFill>
        <p:spPr>
          <a:xfrm>
            <a:off x="5776333" y="2239935"/>
            <a:ext cx="3836340" cy="319111"/>
          </a:xfrm>
          <a:prstGeom prst="rect">
            <a:avLst/>
          </a:prstGeom>
        </p:spPr>
      </p:pic>
      <p:pic>
        <p:nvPicPr>
          <p:cNvPr id="21" name="Picture 20">
            <a:extLst>
              <a:ext uri="{FF2B5EF4-FFF2-40B4-BE49-F238E27FC236}">
                <a16:creationId xmlns:a16="http://schemas.microsoft.com/office/drawing/2014/main" id="{88118D54-AB50-A205-99AB-6B071A47670F}"/>
              </a:ext>
            </a:extLst>
          </p:cNvPr>
          <p:cNvPicPr>
            <a:picLocks noChangeAspect="1"/>
          </p:cNvPicPr>
          <p:nvPr/>
        </p:nvPicPr>
        <p:blipFill>
          <a:blip r:embed="rId7"/>
          <a:stretch>
            <a:fillRect/>
          </a:stretch>
        </p:blipFill>
        <p:spPr>
          <a:xfrm>
            <a:off x="9688886" y="1873569"/>
            <a:ext cx="2324219" cy="1682836"/>
          </a:xfrm>
          <a:prstGeom prst="rect">
            <a:avLst/>
          </a:prstGeom>
        </p:spPr>
      </p:pic>
      <p:cxnSp>
        <p:nvCxnSpPr>
          <p:cNvPr id="24" name="Straight Arrow Connector 23">
            <a:extLst>
              <a:ext uri="{FF2B5EF4-FFF2-40B4-BE49-F238E27FC236}">
                <a16:creationId xmlns:a16="http://schemas.microsoft.com/office/drawing/2014/main" id="{8504C8F1-9BFC-1922-36FD-C6D9A5CE3BC2}"/>
              </a:ext>
            </a:extLst>
          </p:cNvPr>
          <p:cNvCxnSpPr/>
          <p:nvPr/>
        </p:nvCxnSpPr>
        <p:spPr>
          <a:xfrm flipV="1">
            <a:off x="8408020" y="3256156"/>
            <a:ext cx="1090989" cy="17284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0271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044F9-8F0B-5BEF-817C-4D20FCE26538}"/>
              </a:ext>
            </a:extLst>
          </p:cNvPr>
          <p:cNvPicPr>
            <a:picLocks noChangeAspect="1"/>
          </p:cNvPicPr>
          <p:nvPr/>
        </p:nvPicPr>
        <p:blipFill>
          <a:blip r:embed="rId2"/>
          <a:stretch>
            <a:fillRect/>
          </a:stretch>
        </p:blipFill>
        <p:spPr>
          <a:xfrm>
            <a:off x="3762089" y="0"/>
            <a:ext cx="4406425" cy="6858000"/>
          </a:xfrm>
          <a:prstGeom prst="rect">
            <a:avLst/>
          </a:prstGeom>
        </p:spPr>
      </p:pic>
      <p:sp>
        <p:nvSpPr>
          <p:cNvPr id="4" name="TextBox 3">
            <a:extLst>
              <a:ext uri="{FF2B5EF4-FFF2-40B4-BE49-F238E27FC236}">
                <a16:creationId xmlns:a16="http://schemas.microsoft.com/office/drawing/2014/main" id="{5E009AC1-62F8-4564-FB8B-321DC9D9545D}"/>
              </a:ext>
            </a:extLst>
          </p:cNvPr>
          <p:cNvSpPr txBox="1"/>
          <p:nvPr/>
        </p:nvSpPr>
        <p:spPr>
          <a:xfrm>
            <a:off x="185196" y="115747"/>
            <a:ext cx="3078866" cy="523220"/>
          </a:xfrm>
          <a:prstGeom prst="rect">
            <a:avLst/>
          </a:prstGeom>
          <a:noFill/>
        </p:spPr>
        <p:txBody>
          <a:bodyPr wrap="square" rtlCol="0">
            <a:spAutoFit/>
          </a:bodyPr>
          <a:lstStyle/>
          <a:p>
            <a:r>
              <a:rPr lang="en-AU" sz="2800" b="1" dirty="0">
                <a:latin typeface="Abadi" panose="020B0604020104020204" pitchFamily="34" charset="0"/>
              </a:rPr>
              <a:t>Final artwork</a:t>
            </a:r>
          </a:p>
        </p:txBody>
      </p:sp>
    </p:spTree>
    <p:extLst>
      <p:ext uri="{BB962C8B-B14F-4D97-AF65-F5344CB8AC3E}">
        <p14:creationId xmlns:p14="http://schemas.microsoft.com/office/powerpoint/2010/main" val="415131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9A1B-E99F-B195-C0D6-4F6BCD118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F0CD2-E22B-EB14-8691-58C1B499E5E9}"/>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Self Reflection</a:t>
            </a:r>
          </a:p>
        </p:txBody>
      </p:sp>
      <p:sp>
        <p:nvSpPr>
          <p:cNvPr id="4" name="TextBox 3">
            <a:extLst>
              <a:ext uri="{FF2B5EF4-FFF2-40B4-BE49-F238E27FC236}">
                <a16:creationId xmlns:a16="http://schemas.microsoft.com/office/drawing/2014/main" id="{1CB2FFD6-AA4D-DBC7-D153-3150BC27CF6C}"/>
              </a:ext>
            </a:extLst>
          </p:cNvPr>
          <p:cNvSpPr txBox="1"/>
          <p:nvPr/>
        </p:nvSpPr>
        <p:spPr>
          <a:xfrm>
            <a:off x="528803" y="795031"/>
            <a:ext cx="11134394" cy="5909310"/>
          </a:xfrm>
          <a:prstGeom prst="rect">
            <a:avLst/>
          </a:prstGeom>
          <a:noFill/>
        </p:spPr>
        <p:txBody>
          <a:bodyPr wrap="square">
            <a:spAutoFit/>
          </a:bodyPr>
          <a:lstStyle/>
          <a:p>
            <a:r>
              <a:rPr lang="en-AU" dirty="0"/>
              <a:t>I believe my final artwork effectively communicates my core concept of humanizing celebrities by revealing the emotions often hidden behind their public personas. The duotone effect with varied colours brings out contrasting emotional states, inviting viewers to see beyond Audrey’s iconic image and connect with her on a more personal level. Each layer and colour suggests a different facet of her personality, symbolizing the range of feelings and vulnerabilities that even the most admired figures experience. By breaking down the "perfect" celebrity image, I hope the artwork encourages viewers to recognise the humanity within those we often place on pedestals.</a:t>
            </a:r>
          </a:p>
          <a:p>
            <a:endParaRPr lang="en-AU" dirty="0"/>
          </a:p>
          <a:p>
            <a:r>
              <a:rPr lang="en-AU" dirty="0"/>
              <a:t>As I created this piece, I found that the layering and colour choices worked particularly well in capturing the complexity I aimed to convey. The blending modes and masking techniques in Photoshop allowed me to control how each colour and layer interacted, which brought a sense of depth and movement to the piece. Experimenting with these tools was rewarding and provided me with greater control over the emotional atmosphere of the artwork. I also had the chance to deepen my understanding of Photoshop's adjustment layers, helping me to fine-tune the balance between colours and contrast, which added to the overall cohesiveness of the final image.</a:t>
            </a:r>
          </a:p>
          <a:p>
            <a:endParaRPr lang="en-AU" dirty="0"/>
          </a:p>
          <a:p>
            <a:r>
              <a:rPr lang="en-AU" dirty="0"/>
              <a:t>If I were to approach a similar project in the future, I would experiment with additional techniques, like adding textures or playing more with opacity, to bring out even more layers of meaning. I might also consider using a wider range of colours or layering more photos on top of the subject to add more complexity and intrigue. This project has given me a strong foundation in creating expressive, layered imagery, and I look forward to using the skills I have learnt in the future.</a:t>
            </a:r>
          </a:p>
        </p:txBody>
      </p:sp>
    </p:spTree>
    <p:extLst>
      <p:ext uri="{BB962C8B-B14F-4D97-AF65-F5344CB8AC3E}">
        <p14:creationId xmlns:p14="http://schemas.microsoft.com/office/powerpoint/2010/main" val="18276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6777-D9EA-D13B-98CA-8D4D0D65D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C59C5-6938-7A80-5757-BBF89E0BFE9F}"/>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Core concepts</a:t>
            </a:r>
          </a:p>
        </p:txBody>
      </p:sp>
      <p:sp>
        <p:nvSpPr>
          <p:cNvPr id="3" name="TextBox 2">
            <a:extLst>
              <a:ext uri="{FF2B5EF4-FFF2-40B4-BE49-F238E27FC236}">
                <a16:creationId xmlns:a16="http://schemas.microsoft.com/office/drawing/2014/main" id="{5B5E7EFE-FD71-DB5F-09BA-0B16D0D16C64}"/>
              </a:ext>
            </a:extLst>
          </p:cNvPr>
          <p:cNvSpPr txBox="1"/>
          <p:nvPr/>
        </p:nvSpPr>
        <p:spPr>
          <a:xfrm>
            <a:off x="754530" y="956909"/>
            <a:ext cx="10682940" cy="5663089"/>
          </a:xfrm>
          <a:prstGeom prst="rect">
            <a:avLst/>
          </a:prstGeom>
          <a:noFill/>
        </p:spPr>
        <p:txBody>
          <a:bodyPr wrap="square" rtlCol="0">
            <a:spAutoFit/>
          </a:bodyPr>
          <a:lstStyle/>
          <a:p>
            <a:pPr marL="285750" indent="-285750">
              <a:buFont typeface="Arial" panose="020B0604020202020204" pitchFamily="34" charset="0"/>
              <a:buChar char="•"/>
            </a:pPr>
            <a:r>
              <a:rPr lang="en-AU" sz="2000" b="1" dirty="0"/>
              <a:t>The core concept I am exploring in my artwork is the representation of emotions in celebrities, specifically Audrey Hepburn, using colour as a powerful visual language. </a:t>
            </a:r>
          </a:p>
          <a:p>
            <a:endParaRPr lang="en-AU" dirty="0"/>
          </a:p>
          <a:p>
            <a:r>
              <a:rPr lang="en-AU" sz="2000" dirty="0"/>
              <a:t>Celebrities are often idolized to the point of dehumanization, viewed as flawless or unfeeling icons rather than real people. With society’s growing acceptance of celebrities showing vulnerability, this concept resonates with the shifting cultural perception that even the most admired figures experience complex emotions.</a:t>
            </a:r>
          </a:p>
          <a:p>
            <a:endParaRPr lang="en-AU" sz="2000" dirty="0"/>
          </a:p>
          <a:p>
            <a:r>
              <a:rPr lang="en-AU" sz="2000" dirty="0"/>
              <a:t>In Photoshop, I used a duotone effect as the primary technique, pairing specific colours with certain emotions to capture the essence of the human experience in a visually compelling way. This technique aligns with my themes by allowing colour to communicate the emotional depth beneath a celebrity’s polished image, thus making them appear more relatable. Through this approach, I aim to evoke a range of emotions, such as joy, sadness, nostalgia, and introspection, encouraging viewers to see beyond the celebrity facade and connect with their humanity. The main image that comes to mind is a layered, duotone portrait of Audrey Hepburn, where each colour layer hints at a different emotion or state of mind, inviting viewers to experience a more intimate portrayal of an iconic figure.</a:t>
            </a:r>
          </a:p>
          <a:p>
            <a:endParaRPr lang="en-AU" sz="2400" dirty="0"/>
          </a:p>
        </p:txBody>
      </p:sp>
    </p:spTree>
    <p:extLst>
      <p:ext uri="{BB962C8B-B14F-4D97-AF65-F5344CB8AC3E}">
        <p14:creationId xmlns:p14="http://schemas.microsoft.com/office/powerpoint/2010/main" val="215720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80A3-E45F-C4F5-EC52-57C587942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B5C3B-6BBB-28F3-76F6-ED679C62B163}"/>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Artistic inspiration 1</a:t>
            </a:r>
          </a:p>
        </p:txBody>
      </p:sp>
      <p:pic>
        <p:nvPicPr>
          <p:cNvPr id="3074" name="Picture 2">
            <a:extLst>
              <a:ext uri="{FF2B5EF4-FFF2-40B4-BE49-F238E27FC236}">
                <a16:creationId xmlns:a16="http://schemas.microsoft.com/office/drawing/2014/main" id="{2317BAE2-54E9-7A49-A2D6-5EFE79204D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51"/>
          <a:stretch/>
        </p:blipFill>
        <p:spPr bwMode="auto">
          <a:xfrm>
            <a:off x="294467" y="635640"/>
            <a:ext cx="4162294" cy="5882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1E0BE3-9AD1-8888-7463-57740B003B84}"/>
              </a:ext>
            </a:extLst>
          </p:cNvPr>
          <p:cNvSpPr txBox="1"/>
          <p:nvPr/>
        </p:nvSpPr>
        <p:spPr>
          <a:xfrm>
            <a:off x="4515037" y="635640"/>
            <a:ext cx="6098582" cy="1754326"/>
          </a:xfrm>
          <a:prstGeom prst="rect">
            <a:avLst/>
          </a:prstGeom>
          <a:noFill/>
        </p:spPr>
        <p:txBody>
          <a:bodyPr wrap="square">
            <a:spAutoFit/>
          </a:bodyPr>
          <a:lstStyle/>
          <a:p>
            <a:pPr algn="l" fontAlgn="base"/>
            <a:r>
              <a:rPr lang="en-AU" b="1" i="0" dirty="0">
                <a:effectLst/>
              </a:rPr>
              <a:t>Conversations In Riso 001 - Limited Edition Print</a:t>
            </a:r>
          </a:p>
          <a:p>
            <a:pPr algn="l" fontAlgn="base"/>
            <a:r>
              <a:rPr lang="en-AU" i="0" u="none" strike="noStrike" dirty="0">
                <a:effectLst/>
              </a:rPr>
              <a:t>Naomi Vona</a:t>
            </a:r>
            <a:endParaRPr lang="en-AU" i="0" u="none" strike="noStrike" dirty="0">
              <a:effectLst/>
              <a:hlinkClick r:id="rId3" tooltip="Naomi Vona">
                <a:extLst>
                  <a:ext uri="{A12FA001-AC4F-418D-AE19-62706E023703}">
                    <ahyp:hlinkClr xmlns:ahyp="http://schemas.microsoft.com/office/drawing/2018/hyperlinkcolor" val="tx"/>
                  </a:ext>
                </a:extLst>
              </a:hlinkClick>
            </a:endParaRPr>
          </a:p>
          <a:p>
            <a:pPr algn="l" fontAlgn="base"/>
            <a:r>
              <a:rPr lang="en-AU" i="0" dirty="0">
                <a:effectLst/>
              </a:rPr>
              <a:t>Italy</a:t>
            </a:r>
          </a:p>
          <a:p>
            <a:pPr algn="l" fontAlgn="base"/>
            <a:r>
              <a:rPr lang="en-AU" dirty="0">
                <a:hlinkClick r:id="rId4">
                  <a:extLst>
                    <a:ext uri="{A12FA001-AC4F-418D-AE19-62706E023703}">
                      <ahyp:hlinkClr xmlns:ahyp="http://schemas.microsoft.com/office/drawing/2018/hyperlinkcolor" val="tx"/>
                    </a:ext>
                  </a:extLst>
                </a:hlinkClick>
              </a:rPr>
              <a:t>https://www.saatchiart.com/en-au/art/Printmaking-Conversations-In-Riso-001-Limited-Edition/</a:t>
            </a:r>
            <a:endParaRPr lang="en-AU" i="0" dirty="0">
              <a:effectLst/>
            </a:endParaRPr>
          </a:p>
          <a:p>
            <a:pPr algn="l" fontAlgn="base"/>
            <a:endParaRPr lang="en-AU" b="0" i="0" dirty="0">
              <a:solidFill>
                <a:srgbClr val="333333"/>
              </a:solidFill>
              <a:effectLst/>
            </a:endParaRPr>
          </a:p>
        </p:txBody>
      </p:sp>
      <p:sp>
        <p:nvSpPr>
          <p:cNvPr id="5" name="TextBox 4">
            <a:extLst>
              <a:ext uri="{FF2B5EF4-FFF2-40B4-BE49-F238E27FC236}">
                <a16:creationId xmlns:a16="http://schemas.microsoft.com/office/drawing/2014/main" id="{D3116E40-CE7F-FEFB-DC7D-B1218094176A}"/>
              </a:ext>
            </a:extLst>
          </p:cNvPr>
          <p:cNvSpPr txBox="1"/>
          <p:nvPr/>
        </p:nvSpPr>
        <p:spPr>
          <a:xfrm>
            <a:off x="4555419" y="2085477"/>
            <a:ext cx="6017817" cy="2031325"/>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I</a:t>
            </a:r>
            <a:r>
              <a:rPr lang="en-AU" dirty="0"/>
              <a:t> chose Naomi Vona’s artwork because of its intense emotional expression, conveyed through layered faces and bold colours. This style inspires me to explore emotions in my work by layering images and using vibrant colours to capture complex feelings. Doing so allows me to create an expressive, engaging portrait that evokes a strong emotional response.</a:t>
            </a:r>
          </a:p>
        </p:txBody>
      </p:sp>
    </p:spTree>
    <p:extLst>
      <p:ext uri="{BB962C8B-B14F-4D97-AF65-F5344CB8AC3E}">
        <p14:creationId xmlns:p14="http://schemas.microsoft.com/office/powerpoint/2010/main" val="121017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05AA-90DF-DA83-EC24-859310AA9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A09E9-67F1-9863-C316-EF1476B0ACF7}"/>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Artistic inspiration 2</a:t>
            </a:r>
          </a:p>
        </p:txBody>
      </p:sp>
      <p:pic>
        <p:nvPicPr>
          <p:cNvPr id="2050" name="Picture 2">
            <a:extLst>
              <a:ext uri="{FF2B5EF4-FFF2-40B4-BE49-F238E27FC236}">
                <a16:creationId xmlns:a16="http://schemas.microsoft.com/office/drawing/2014/main" id="{C7A92549-8640-7830-52D4-85181C1ED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85" y="816440"/>
            <a:ext cx="4139018" cy="5833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141579-8CAD-2D78-3569-9306AEBF3B15}"/>
              </a:ext>
            </a:extLst>
          </p:cNvPr>
          <p:cNvSpPr txBox="1"/>
          <p:nvPr/>
        </p:nvSpPr>
        <p:spPr>
          <a:xfrm>
            <a:off x="4488558" y="816440"/>
            <a:ext cx="6098582" cy="1477328"/>
          </a:xfrm>
          <a:prstGeom prst="rect">
            <a:avLst/>
          </a:prstGeom>
          <a:noFill/>
        </p:spPr>
        <p:txBody>
          <a:bodyPr wrap="square">
            <a:spAutoFit/>
          </a:bodyPr>
          <a:lstStyle/>
          <a:p>
            <a:r>
              <a:rPr lang="en-AU" b="1" i="0" dirty="0">
                <a:effectLst/>
              </a:rPr>
              <a:t>'Dilma, Hillary, Trump’ </a:t>
            </a:r>
          </a:p>
          <a:p>
            <a:r>
              <a:rPr lang="en-AU" b="0" i="0" dirty="0">
                <a:effectLst/>
              </a:rPr>
              <a:t>June 2016. </a:t>
            </a:r>
            <a:endParaRPr lang="en-AU" dirty="0"/>
          </a:p>
          <a:p>
            <a:r>
              <a:rPr lang="en-AU" b="0" i="0" dirty="0">
                <a:effectLst/>
              </a:rPr>
              <a:t> El Cronista</a:t>
            </a:r>
          </a:p>
          <a:p>
            <a:r>
              <a:rPr lang="en-AU" dirty="0">
                <a:hlinkClick r:id="rId3">
                  <a:extLst>
                    <a:ext uri="{A12FA001-AC4F-418D-AE19-62706E023703}">
                      <ahyp:hlinkClr xmlns:ahyp="http://schemas.microsoft.com/office/drawing/2018/hyperlinkcolor" val="tx"/>
                    </a:ext>
                  </a:extLst>
                </a:hlinkClick>
              </a:rPr>
              <a:t>https://www.adsoftheworld.com/campaigns/dilma</a:t>
            </a:r>
            <a:endParaRPr lang="en-AU" dirty="0"/>
          </a:p>
          <a:p>
            <a:endParaRPr lang="en-AU" dirty="0"/>
          </a:p>
        </p:txBody>
      </p:sp>
      <p:sp>
        <p:nvSpPr>
          <p:cNvPr id="6" name="TextBox 5">
            <a:extLst>
              <a:ext uri="{FF2B5EF4-FFF2-40B4-BE49-F238E27FC236}">
                <a16:creationId xmlns:a16="http://schemas.microsoft.com/office/drawing/2014/main" id="{9D091560-2985-E883-B38A-014D6AB5BAA1}"/>
              </a:ext>
            </a:extLst>
          </p:cNvPr>
          <p:cNvSpPr txBox="1"/>
          <p:nvPr/>
        </p:nvSpPr>
        <p:spPr>
          <a:xfrm>
            <a:off x="4528940" y="1954793"/>
            <a:ext cx="6017817" cy="2308324"/>
          </a:xfrm>
          <a:prstGeom prst="rect">
            <a:avLst/>
          </a:prstGeom>
          <a:noFill/>
        </p:spPr>
        <p:txBody>
          <a:bodyPr wrap="square">
            <a:spAutoFit/>
          </a:bodyPr>
          <a:lstStyle/>
          <a:p>
            <a:r>
              <a:rPr lang="en-AU" dirty="0">
                <a:latin typeface="Calibri" panose="020F0502020204030204" pitchFamily="34" charset="0"/>
                <a:cs typeface="Times New Roman" panose="02020603050405020304" pitchFamily="18" charset="0"/>
              </a:rPr>
              <a:t>I </a:t>
            </a:r>
            <a:r>
              <a:rPr lang="en-AU" dirty="0"/>
              <a:t>chose this artwork by El Cronista for its powerful depiction of contrasting public personas over time, shown through layered imagery and contrasting colours. This inspired me to explore themes of change and duality from a celebrity standpoint, possibly by layering different versions of a subject to represent different emotions, periods, or perspectives. This style can communicate complex narratives and shifts in identity within a single image.</a:t>
            </a:r>
          </a:p>
        </p:txBody>
      </p:sp>
    </p:spTree>
    <p:extLst>
      <p:ext uri="{BB962C8B-B14F-4D97-AF65-F5344CB8AC3E}">
        <p14:creationId xmlns:p14="http://schemas.microsoft.com/office/powerpoint/2010/main" val="282555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55CA6-1BC3-455F-058C-9B742A9B6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360D5-94CA-2402-C1C4-C19FD25C76B3}"/>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Artistic inspiration 3</a:t>
            </a:r>
          </a:p>
        </p:txBody>
      </p:sp>
      <p:pic>
        <p:nvPicPr>
          <p:cNvPr id="1026" name="Picture 2">
            <a:extLst>
              <a:ext uri="{FF2B5EF4-FFF2-40B4-BE49-F238E27FC236}">
                <a16:creationId xmlns:a16="http://schemas.microsoft.com/office/drawing/2014/main" id="{277BECE9-AB50-A042-C7E4-C07290581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85" y="816440"/>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B700D4-59D7-BF51-FBBF-7A1957F95CAC}"/>
              </a:ext>
            </a:extLst>
          </p:cNvPr>
          <p:cNvSpPr txBox="1"/>
          <p:nvPr/>
        </p:nvSpPr>
        <p:spPr>
          <a:xfrm>
            <a:off x="5752133" y="625468"/>
            <a:ext cx="6098582" cy="1200329"/>
          </a:xfrm>
          <a:prstGeom prst="rect">
            <a:avLst/>
          </a:prstGeom>
          <a:noFill/>
        </p:spPr>
        <p:txBody>
          <a:bodyPr wrap="square">
            <a:spAutoFit/>
          </a:bodyPr>
          <a:lstStyle/>
          <a:p>
            <a:br>
              <a:rPr lang="en-AU" b="1" dirty="0"/>
            </a:br>
            <a:r>
              <a:rPr lang="en-AU" b="1" i="0" dirty="0">
                <a:effectLst/>
              </a:rPr>
              <a:t>RECENT - Jason Gaskins Photography</a:t>
            </a:r>
          </a:p>
          <a:p>
            <a:r>
              <a:rPr lang="en-AU" dirty="0">
                <a:hlinkClick r:id="rId3">
                  <a:extLst>
                    <a:ext uri="{A12FA001-AC4F-418D-AE19-62706E023703}">
                      <ahyp:hlinkClr xmlns:ahyp="http://schemas.microsoft.com/office/drawing/2018/hyperlinkcolor" val="tx"/>
                    </a:ext>
                  </a:extLst>
                </a:hlinkClick>
              </a:rPr>
              <a:t>https://au.pinterest.com/pin/323062973283669618/</a:t>
            </a:r>
            <a:endParaRPr lang="en-AU" dirty="0">
              <a:latin typeface="-apple-system"/>
            </a:endParaRPr>
          </a:p>
          <a:p>
            <a:endParaRPr lang="en-AU" dirty="0"/>
          </a:p>
        </p:txBody>
      </p:sp>
      <p:sp>
        <p:nvSpPr>
          <p:cNvPr id="5" name="TextBox 4">
            <a:extLst>
              <a:ext uri="{FF2B5EF4-FFF2-40B4-BE49-F238E27FC236}">
                <a16:creationId xmlns:a16="http://schemas.microsoft.com/office/drawing/2014/main" id="{42BEDC1D-5940-4FF8-B6AD-888EA76A078F}"/>
              </a:ext>
            </a:extLst>
          </p:cNvPr>
          <p:cNvSpPr txBox="1"/>
          <p:nvPr/>
        </p:nvSpPr>
        <p:spPr>
          <a:xfrm>
            <a:off x="5792515" y="1479222"/>
            <a:ext cx="6017817" cy="2585323"/>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I chose</a:t>
            </a:r>
            <a:r>
              <a:rPr lang="en-AU" dirty="0"/>
              <a:t> this artwork by Jason Gaskins as the layered duotone effect reflects my interest in exploring multiple facets of identity, emotion, or time within a single composition. The use of overlapping, contrasting colours allows for a visual dialogue between different aspects of a subject, symbolizing internal conflicts, changes, or dual perspectives. This approach can help me convey the complexity of the human experience and allow viewers to see a new side of a person.</a:t>
            </a:r>
          </a:p>
        </p:txBody>
      </p:sp>
    </p:spTree>
    <p:extLst>
      <p:ext uri="{BB962C8B-B14F-4D97-AF65-F5344CB8AC3E}">
        <p14:creationId xmlns:p14="http://schemas.microsoft.com/office/powerpoint/2010/main" val="145060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34D97-B935-7652-A32B-C4E18C774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9DCFB-6E1E-1963-D5E1-0BEEADDB8A32}"/>
              </a:ext>
            </a:extLst>
          </p:cNvPr>
          <p:cNvSpPr>
            <a:spLocks noGrp="1"/>
          </p:cNvSpPr>
          <p:nvPr>
            <p:ph type="title"/>
          </p:nvPr>
        </p:nvSpPr>
        <p:spPr>
          <a:xfrm>
            <a:off x="156296" y="153659"/>
            <a:ext cx="10515600" cy="1325563"/>
          </a:xfrm>
        </p:spPr>
        <p:txBody>
          <a:bodyPr anchor="t">
            <a:normAutofit/>
          </a:bodyPr>
          <a:lstStyle/>
          <a:p>
            <a:r>
              <a:rPr lang="en-AU" sz="2800" b="1">
                <a:latin typeface="Abadi" panose="020B0604020104020204" pitchFamily="34" charset="0"/>
              </a:rPr>
              <a:t>Subject matter</a:t>
            </a:r>
            <a:endParaRPr lang="en-AU" sz="2800" b="1" dirty="0">
              <a:latin typeface="Abadi" panose="020B0604020104020204" pitchFamily="34" charset="0"/>
            </a:endParaRPr>
          </a:p>
        </p:txBody>
      </p:sp>
      <p:sp>
        <p:nvSpPr>
          <p:cNvPr id="4" name="TextBox 3">
            <a:extLst>
              <a:ext uri="{FF2B5EF4-FFF2-40B4-BE49-F238E27FC236}">
                <a16:creationId xmlns:a16="http://schemas.microsoft.com/office/drawing/2014/main" id="{3CF56E70-24CF-77B5-1300-B292FC6D465B}"/>
              </a:ext>
            </a:extLst>
          </p:cNvPr>
          <p:cNvSpPr txBox="1"/>
          <p:nvPr/>
        </p:nvSpPr>
        <p:spPr>
          <a:xfrm>
            <a:off x="156295" y="608228"/>
            <a:ext cx="6425257" cy="6195542"/>
          </a:xfrm>
          <a:prstGeom prst="rect">
            <a:avLst/>
          </a:prstGeom>
          <a:noFill/>
        </p:spPr>
        <p:txBody>
          <a:bodyPr wrap="square">
            <a:spAutoFit/>
          </a:bodyPr>
          <a:lstStyle/>
          <a:p>
            <a:r>
              <a:rPr lang="en-AU" dirty="0"/>
              <a:t>In my final artwork, I will explore the theme of celebrity vulnerability by using an iconic image of Audrey Hepburn layered with multiple photos to create a duotone effect. By layering her image in contrasting colours, I aim to reveal different facets of her personality and emotions, making her appear more relatable and human rather than an untouchable star. The duotone effect will visually express the idea of duality—the public persona versus the private self—showing that even celebrities experience complex emotions hidden beneath their public images.</a:t>
            </a:r>
          </a:p>
          <a:p>
            <a:endParaRPr lang="en-AU" dirty="0"/>
          </a:p>
          <a:p>
            <a:r>
              <a:rPr lang="en-AU" dirty="0"/>
              <a:t>I chose Audrey Hepburn as the subject because she is widely recognized and admired, often seen as a symbol of elegance and grace. However, by adding layered, expressive elements, I want to disrupt this polished image and suggest a more complex, emotional side to her. This approach links to my core concept of humanizing celebrities, encouraging viewers to see past the idealized images and recognise the vulnerability and emotions that make them human, just like anyone else. </a:t>
            </a:r>
          </a:p>
          <a:p>
            <a:endParaRPr lang="en-AU" dirty="0"/>
          </a:p>
          <a:p>
            <a:r>
              <a:rPr lang="en-AU" dirty="0"/>
              <a:t>Here is an example image similar to my vision:</a:t>
            </a:r>
          </a:p>
          <a:p>
            <a:pPr>
              <a:lnSpc>
                <a:spcPct val="107000"/>
              </a:lnSpc>
              <a:spcAft>
                <a:spcPts val="800"/>
              </a:spcAft>
            </a:pPr>
            <a:endParaRPr lang="en-AU" dirty="0"/>
          </a:p>
        </p:txBody>
      </p:sp>
      <p:pic>
        <p:nvPicPr>
          <p:cNvPr id="4100" name="Picture 4" descr="This may contain: two women with their faces painted in different colors, one has her eyes closed and the other is looking up">
            <a:extLst>
              <a:ext uri="{FF2B5EF4-FFF2-40B4-BE49-F238E27FC236}">
                <a16:creationId xmlns:a16="http://schemas.microsoft.com/office/drawing/2014/main" id="{79CDA20D-EAF1-C015-8512-916B7E574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172" y="608228"/>
            <a:ext cx="4668509" cy="46685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5ED39F-A1AD-E45F-88D3-41C777837142}"/>
              </a:ext>
            </a:extLst>
          </p:cNvPr>
          <p:cNvSpPr txBox="1"/>
          <p:nvPr/>
        </p:nvSpPr>
        <p:spPr>
          <a:xfrm>
            <a:off x="6776172" y="5298224"/>
            <a:ext cx="4668509" cy="923330"/>
          </a:xfrm>
          <a:prstGeom prst="rect">
            <a:avLst/>
          </a:prstGeom>
          <a:noFill/>
        </p:spPr>
        <p:txBody>
          <a:bodyPr wrap="square">
            <a:spAutoFit/>
          </a:bodyPr>
          <a:lstStyle/>
          <a:p>
            <a:r>
              <a:rPr lang="en-AU" dirty="0">
                <a:hlinkClick r:id="rId3"/>
              </a:rPr>
              <a:t>https://au.pinterest.com/pin/666884657358113904/</a:t>
            </a:r>
            <a:endParaRPr lang="en-AU" dirty="0"/>
          </a:p>
          <a:p>
            <a:endParaRPr lang="en-AU" dirty="0"/>
          </a:p>
        </p:txBody>
      </p:sp>
    </p:spTree>
    <p:extLst>
      <p:ext uri="{BB962C8B-B14F-4D97-AF65-F5344CB8AC3E}">
        <p14:creationId xmlns:p14="http://schemas.microsoft.com/office/powerpoint/2010/main" val="316888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F61CE-1594-6DA3-7837-3E2A21DBD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78402-1145-2BC3-CF6D-C28E202E9BF7}"/>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Aesthetic qualities</a:t>
            </a:r>
          </a:p>
        </p:txBody>
      </p:sp>
      <p:sp>
        <p:nvSpPr>
          <p:cNvPr id="4" name="TextBox 3">
            <a:extLst>
              <a:ext uri="{FF2B5EF4-FFF2-40B4-BE49-F238E27FC236}">
                <a16:creationId xmlns:a16="http://schemas.microsoft.com/office/drawing/2014/main" id="{F63A3255-ACDF-A705-78A5-0F557CABA940}"/>
              </a:ext>
            </a:extLst>
          </p:cNvPr>
          <p:cNvSpPr txBox="1"/>
          <p:nvPr/>
        </p:nvSpPr>
        <p:spPr>
          <a:xfrm>
            <a:off x="3048856" y="2116721"/>
            <a:ext cx="5573690" cy="5038656"/>
          </a:xfrm>
          <a:prstGeom prst="rect">
            <a:avLst/>
          </a:prstGeom>
          <a:noFill/>
        </p:spPr>
        <p:txBody>
          <a:bodyPr wrap="square">
            <a:spAutoFit/>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E8BF3F09-7B4D-412B-AE6E-3A45F7F366EF}"/>
              </a:ext>
            </a:extLst>
          </p:cNvPr>
          <p:cNvSpPr>
            <a:spLocks noChangeArrowheads="1"/>
          </p:cNvSpPr>
          <p:nvPr/>
        </p:nvSpPr>
        <p:spPr bwMode="auto">
          <a:xfrm>
            <a:off x="156296" y="580609"/>
            <a:ext cx="627640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The main aesthetic qualities in my final artwork will center around a rich yet restrained duotone colour palette, carefully chosen to evoke a spectrum of human emotions. Each colour will represent a different emotional layer, from warmth and softness to intensity and melancholy, capturing the complexity of the celebrity’s inner life. The limited palette emphasizes the duality of emotions, allowing me to play with contrasts—light and dark, vibrant and muted—that mirror the contrasting public and private personas of the celebrity.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By layering colours and images, I aim to create a depth that goes beyond a traditional portrait, inviting viewers to look deeper into the image and discover the multifaceted humanity of the subject. The overlapping colours and forms create a sense of movement and fluidity, suggesting that emotions are not static but continuously shifting. This approach disrupts the idealized, flawless image often associated with celebrities, grounding them in a more authentic, relatable human experience.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eaLnBrk="0" fontAlgn="base" hangingPunct="0">
              <a:spcBef>
                <a:spcPct val="0"/>
              </a:spcBef>
              <a:spcAft>
                <a:spcPct val="0"/>
              </a:spcAft>
            </a:pPr>
            <a:r>
              <a:rPr lang="en-AU" dirty="0"/>
              <a:t>Here is an example image similar to my vision:</a:t>
            </a:r>
          </a:p>
        </p:txBody>
      </p:sp>
      <p:pic>
        <p:nvPicPr>
          <p:cNvPr id="5123" name="Picture 3" descr="This may contain: a woman with her eyes closed standing in front of a blue and red light at night">
            <a:extLst>
              <a:ext uri="{FF2B5EF4-FFF2-40B4-BE49-F238E27FC236}">
                <a16:creationId xmlns:a16="http://schemas.microsoft.com/office/drawing/2014/main" id="{13841B28-D4C8-DA1F-A4FD-44C0317F1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61"/>
          <a:stretch/>
        </p:blipFill>
        <p:spPr bwMode="auto">
          <a:xfrm>
            <a:off x="7039257" y="418933"/>
            <a:ext cx="4572000" cy="5262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47FD04-BD5D-371C-75B1-5E8768EB2EF5}"/>
              </a:ext>
            </a:extLst>
          </p:cNvPr>
          <p:cNvSpPr txBox="1"/>
          <p:nvPr/>
        </p:nvSpPr>
        <p:spPr>
          <a:xfrm>
            <a:off x="6921826" y="5792736"/>
            <a:ext cx="4806863" cy="646331"/>
          </a:xfrm>
          <a:prstGeom prst="rect">
            <a:avLst/>
          </a:prstGeom>
          <a:noFill/>
        </p:spPr>
        <p:txBody>
          <a:bodyPr wrap="square">
            <a:spAutoFit/>
          </a:bodyPr>
          <a:lstStyle/>
          <a:p>
            <a:r>
              <a:rPr lang="en-AU" dirty="0">
                <a:hlinkClick r:id="rId3"/>
              </a:rPr>
              <a:t>https://www.instagram.com/p/CMVFmSojGjL/?igshid=1fvf74k8lsb2q&amp;epikdj0yJn</a:t>
            </a:r>
            <a:endParaRPr lang="en-AU" dirty="0"/>
          </a:p>
        </p:txBody>
      </p:sp>
    </p:spTree>
    <p:extLst>
      <p:ext uri="{BB962C8B-B14F-4D97-AF65-F5344CB8AC3E}">
        <p14:creationId xmlns:p14="http://schemas.microsoft.com/office/powerpoint/2010/main" val="163230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DF30-3BDE-B44C-F4B8-05BDD3037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57583-AF76-F862-0500-093050F73ECB}"/>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Main Techniques</a:t>
            </a:r>
          </a:p>
        </p:txBody>
      </p:sp>
      <p:sp>
        <p:nvSpPr>
          <p:cNvPr id="6" name="Rectangle 1">
            <a:extLst>
              <a:ext uri="{FF2B5EF4-FFF2-40B4-BE49-F238E27FC236}">
                <a16:creationId xmlns:a16="http://schemas.microsoft.com/office/drawing/2014/main" id="{9A2FBE6B-414E-6D31-B113-3CF5FF309262}"/>
              </a:ext>
            </a:extLst>
          </p:cNvPr>
          <p:cNvSpPr>
            <a:spLocks noChangeArrowheads="1"/>
          </p:cNvSpPr>
          <p:nvPr/>
        </p:nvSpPr>
        <p:spPr bwMode="auto">
          <a:xfrm>
            <a:off x="156296" y="518032"/>
            <a:ext cx="5817121"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The main Photoshop technique I will use in my final artwork is the </a:t>
            </a:r>
            <a:r>
              <a:rPr kumimoji="0" lang="en-US" altLang="en-US" sz="1800" b="0" u="none" strike="noStrike" cap="none" normalizeH="0" baseline="0" dirty="0">
                <a:ln>
                  <a:noFill/>
                </a:ln>
                <a:solidFill>
                  <a:schemeClr val="tx1"/>
                </a:solidFill>
                <a:effectLst/>
              </a:rPr>
              <a:t>duotone effect</a:t>
            </a:r>
            <a:r>
              <a:rPr kumimoji="0" lang="en-US" altLang="en-US" sz="1800" b="0" i="0" u="none" strike="noStrike" cap="none" normalizeH="0" baseline="0" dirty="0">
                <a:ln>
                  <a:noFill/>
                </a:ln>
                <a:solidFill>
                  <a:schemeClr val="tx1"/>
                </a:solidFill>
                <a:effectLst/>
              </a:rPr>
              <a:t>, where I layer two or more contrasting colours over </a:t>
            </a:r>
            <a:r>
              <a:rPr lang="en-US" altLang="en-US" dirty="0"/>
              <a:t>multiple </a:t>
            </a:r>
            <a:r>
              <a:rPr kumimoji="0" lang="en-US" altLang="en-US" sz="1800" b="0" i="0" u="none" strike="noStrike" cap="none" normalizeH="0" baseline="0" dirty="0">
                <a:ln>
                  <a:noFill/>
                </a:ln>
                <a:solidFill>
                  <a:schemeClr val="tx1"/>
                </a:solidFill>
                <a:effectLst/>
              </a:rPr>
              <a:t>images to create depth and emotional impact. Additionally, I will experiment with </a:t>
            </a:r>
            <a:r>
              <a:rPr kumimoji="0" lang="en-US" altLang="en-US" sz="1800" b="0" u="none" strike="noStrike" cap="none" normalizeH="0" baseline="0" dirty="0">
                <a:ln>
                  <a:noFill/>
                </a:ln>
                <a:solidFill>
                  <a:schemeClr val="tx1"/>
                </a:solidFill>
                <a:effectLst/>
              </a:rPr>
              <a:t>layer blending modes </a:t>
            </a:r>
            <a:r>
              <a:rPr kumimoji="0" lang="en-US" altLang="en-US" sz="1800" b="0" i="0" u="none" strike="noStrike" cap="none" normalizeH="0" baseline="0" dirty="0">
                <a:ln>
                  <a:noFill/>
                </a:ln>
                <a:solidFill>
                  <a:schemeClr val="tx1"/>
                </a:solidFill>
                <a:effectLst/>
              </a:rPr>
              <a:t>to combine multiple versions of the same image with slight shifts or variations in size, form and colour </a:t>
            </a:r>
            <a:r>
              <a:rPr lang="en-US" altLang="en-US" dirty="0"/>
              <a:t>to create </a:t>
            </a:r>
            <a:r>
              <a:rPr kumimoji="0" lang="en-US" altLang="en-US" sz="1800" b="0" i="0" u="none" strike="noStrike" cap="none" normalizeH="0" baseline="0" dirty="0">
                <a:ln>
                  <a:noFill/>
                </a:ln>
                <a:solidFill>
                  <a:schemeClr val="tx1"/>
                </a:solidFill>
                <a:effectLst/>
              </a:rPr>
              <a:t>a layered look that visually represents complex, overlapping emotions.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I chose these techniques because the duotone effect allows me to communicate different emotions through colour in a simplified yet powerful way, aligning with my theme of humanizing celebrities. By combining the duotone effect with layering, I can suggest the multi-dimensional nature of emotions, revealing a more relatable, vulnerable side of the celebrity. These techniques highlight my core concept of breaking down the "perfect" celebrity image and allowing viewers to see a more genuine, human side, bridging the gap between celebrity and ordinary person.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eaLnBrk="0" fontAlgn="base" hangingPunct="0">
              <a:spcBef>
                <a:spcPct val="0"/>
              </a:spcBef>
              <a:spcAft>
                <a:spcPct val="0"/>
              </a:spcAft>
            </a:pPr>
            <a:r>
              <a:rPr lang="en-AU" dirty="0"/>
              <a:t>Here is an example image similar to my vision:</a:t>
            </a:r>
          </a:p>
        </p:txBody>
      </p:sp>
      <p:pic>
        <p:nvPicPr>
          <p:cNvPr id="6147" name="Picture 3" descr="This may contain: two beautiful women with colorful hair are looking at each other in the same color scheme">
            <a:extLst>
              <a:ext uri="{FF2B5EF4-FFF2-40B4-BE49-F238E27FC236}">
                <a16:creationId xmlns:a16="http://schemas.microsoft.com/office/drawing/2014/main" id="{C6BECCE0-0E9B-6A89-0CF0-CC76578E0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43" b="30357"/>
          <a:stretch/>
        </p:blipFill>
        <p:spPr bwMode="auto">
          <a:xfrm>
            <a:off x="6541168" y="518032"/>
            <a:ext cx="4805947" cy="4968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9D84E4-EAF6-7154-9BB8-6921061833E8}"/>
              </a:ext>
            </a:extLst>
          </p:cNvPr>
          <p:cNvSpPr txBox="1"/>
          <p:nvPr/>
        </p:nvSpPr>
        <p:spPr>
          <a:xfrm>
            <a:off x="6391776" y="5578460"/>
            <a:ext cx="6093994" cy="646331"/>
          </a:xfrm>
          <a:prstGeom prst="rect">
            <a:avLst/>
          </a:prstGeom>
          <a:noFill/>
        </p:spPr>
        <p:txBody>
          <a:bodyPr wrap="square">
            <a:spAutoFit/>
          </a:bodyPr>
          <a:lstStyle/>
          <a:p>
            <a:r>
              <a:rPr lang="en-AU" dirty="0">
                <a:hlinkClick r:id="rId3"/>
              </a:rPr>
              <a:t>https://au.pinterest.com/pin/1196337403123677/</a:t>
            </a:r>
            <a:endParaRPr lang="en-AU" dirty="0"/>
          </a:p>
          <a:p>
            <a:endParaRPr lang="en-AU" dirty="0"/>
          </a:p>
        </p:txBody>
      </p:sp>
    </p:spTree>
    <p:extLst>
      <p:ext uri="{BB962C8B-B14F-4D97-AF65-F5344CB8AC3E}">
        <p14:creationId xmlns:p14="http://schemas.microsoft.com/office/powerpoint/2010/main" val="75883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65A1-8E12-1718-7F88-1ADAB8FE4E32}"/>
              </a:ext>
            </a:extLst>
          </p:cNvPr>
          <p:cNvSpPr>
            <a:spLocks noGrp="1"/>
          </p:cNvSpPr>
          <p:nvPr>
            <p:ph type="title"/>
          </p:nvPr>
        </p:nvSpPr>
        <p:spPr>
          <a:xfrm>
            <a:off x="156296" y="153659"/>
            <a:ext cx="10515600" cy="1325563"/>
          </a:xfrm>
        </p:spPr>
        <p:txBody>
          <a:bodyPr anchor="t">
            <a:normAutofit/>
          </a:bodyPr>
          <a:lstStyle/>
          <a:p>
            <a:r>
              <a:rPr lang="en-AU" sz="2800" b="1" dirty="0">
                <a:latin typeface="Abadi" panose="020B0604020104020204" pitchFamily="34" charset="0"/>
              </a:rPr>
              <a:t>documentation</a:t>
            </a:r>
          </a:p>
        </p:txBody>
      </p:sp>
      <p:pic>
        <p:nvPicPr>
          <p:cNvPr id="4" name="Picture 3">
            <a:extLst>
              <a:ext uri="{FF2B5EF4-FFF2-40B4-BE49-F238E27FC236}">
                <a16:creationId xmlns:a16="http://schemas.microsoft.com/office/drawing/2014/main" id="{FD673CD9-A580-37D0-E849-CA6FF016BED5}"/>
              </a:ext>
            </a:extLst>
          </p:cNvPr>
          <p:cNvPicPr>
            <a:picLocks noChangeAspect="1"/>
          </p:cNvPicPr>
          <p:nvPr/>
        </p:nvPicPr>
        <p:blipFill>
          <a:blip r:embed="rId2"/>
          <a:stretch>
            <a:fillRect/>
          </a:stretch>
        </p:blipFill>
        <p:spPr>
          <a:xfrm>
            <a:off x="156296" y="650283"/>
            <a:ext cx="5506374" cy="2953940"/>
          </a:xfrm>
          <a:prstGeom prst="rect">
            <a:avLst/>
          </a:prstGeom>
        </p:spPr>
      </p:pic>
      <p:pic>
        <p:nvPicPr>
          <p:cNvPr id="5" name="Picture 4">
            <a:extLst>
              <a:ext uri="{FF2B5EF4-FFF2-40B4-BE49-F238E27FC236}">
                <a16:creationId xmlns:a16="http://schemas.microsoft.com/office/drawing/2014/main" id="{15D99AF5-7F39-D12A-913A-92A035655398}"/>
              </a:ext>
            </a:extLst>
          </p:cNvPr>
          <p:cNvPicPr>
            <a:picLocks noChangeAspect="1"/>
          </p:cNvPicPr>
          <p:nvPr/>
        </p:nvPicPr>
        <p:blipFill>
          <a:blip r:embed="rId3"/>
          <a:stretch>
            <a:fillRect/>
          </a:stretch>
        </p:blipFill>
        <p:spPr>
          <a:xfrm>
            <a:off x="156296" y="3680189"/>
            <a:ext cx="5506374" cy="2974246"/>
          </a:xfrm>
          <a:prstGeom prst="rect">
            <a:avLst/>
          </a:prstGeom>
        </p:spPr>
      </p:pic>
      <p:sp>
        <p:nvSpPr>
          <p:cNvPr id="6" name="TextBox 5">
            <a:extLst>
              <a:ext uri="{FF2B5EF4-FFF2-40B4-BE49-F238E27FC236}">
                <a16:creationId xmlns:a16="http://schemas.microsoft.com/office/drawing/2014/main" id="{AC83D1CD-25B6-BDDC-52B8-9E775141047C}"/>
              </a:ext>
            </a:extLst>
          </p:cNvPr>
          <p:cNvSpPr txBox="1"/>
          <p:nvPr/>
        </p:nvSpPr>
        <p:spPr>
          <a:xfrm>
            <a:off x="7772216" y="1160777"/>
            <a:ext cx="3393195" cy="923330"/>
          </a:xfrm>
          <a:prstGeom prst="rect">
            <a:avLst/>
          </a:prstGeom>
          <a:noFill/>
        </p:spPr>
        <p:txBody>
          <a:bodyPr wrap="square" rtlCol="0">
            <a:spAutoFit/>
          </a:bodyPr>
          <a:lstStyle/>
          <a:p>
            <a:r>
              <a:rPr lang="en-AU" dirty="0"/>
              <a:t>Start by selecting a document preset (I chose a portrait style document)</a:t>
            </a:r>
          </a:p>
        </p:txBody>
      </p:sp>
      <p:pic>
        <p:nvPicPr>
          <p:cNvPr id="8" name="Picture 7">
            <a:extLst>
              <a:ext uri="{FF2B5EF4-FFF2-40B4-BE49-F238E27FC236}">
                <a16:creationId xmlns:a16="http://schemas.microsoft.com/office/drawing/2014/main" id="{69D4095A-E57A-9424-8BB6-317C193A2925}"/>
              </a:ext>
            </a:extLst>
          </p:cNvPr>
          <p:cNvPicPr>
            <a:picLocks noChangeAspect="1"/>
          </p:cNvPicPr>
          <p:nvPr/>
        </p:nvPicPr>
        <p:blipFill>
          <a:blip r:embed="rId4"/>
          <a:stretch>
            <a:fillRect/>
          </a:stretch>
        </p:blipFill>
        <p:spPr>
          <a:xfrm>
            <a:off x="5822047" y="1204587"/>
            <a:ext cx="1790792" cy="1759040"/>
          </a:xfrm>
          <a:prstGeom prst="rect">
            <a:avLst/>
          </a:prstGeom>
        </p:spPr>
      </p:pic>
      <p:sp>
        <p:nvSpPr>
          <p:cNvPr id="9" name="TextBox 8">
            <a:extLst>
              <a:ext uri="{FF2B5EF4-FFF2-40B4-BE49-F238E27FC236}">
                <a16:creationId xmlns:a16="http://schemas.microsoft.com/office/drawing/2014/main" id="{D8F9CD0A-0FEB-DB99-1C47-A63958543D01}"/>
              </a:ext>
            </a:extLst>
          </p:cNvPr>
          <p:cNvSpPr txBox="1"/>
          <p:nvPr/>
        </p:nvSpPr>
        <p:spPr>
          <a:xfrm>
            <a:off x="5734095" y="3629266"/>
            <a:ext cx="3669468" cy="923330"/>
          </a:xfrm>
          <a:prstGeom prst="rect">
            <a:avLst/>
          </a:prstGeom>
          <a:noFill/>
        </p:spPr>
        <p:txBody>
          <a:bodyPr wrap="square" rtlCol="0">
            <a:spAutoFit/>
          </a:bodyPr>
          <a:lstStyle/>
          <a:p>
            <a:r>
              <a:rPr lang="en-AU" dirty="0"/>
              <a:t>Then select the background colour of the document and change it to black</a:t>
            </a:r>
          </a:p>
        </p:txBody>
      </p:sp>
      <p:pic>
        <p:nvPicPr>
          <p:cNvPr id="10" name="Picture 9">
            <a:extLst>
              <a:ext uri="{FF2B5EF4-FFF2-40B4-BE49-F238E27FC236}">
                <a16:creationId xmlns:a16="http://schemas.microsoft.com/office/drawing/2014/main" id="{D73026DF-F1FE-72F0-513F-37CA43DA3C20}"/>
              </a:ext>
            </a:extLst>
          </p:cNvPr>
          <p:cNvPicPr>
            <a:picLocks noChangeAspect="1"/>
          </p:cNvPicPr>
          <p:nvPr/>
        </p:nvPicPr>
        <p:blipFill>
          <a:blip r:embed="rId3"/>
          <a:srcRect l="69883" t="56141" r="7783" b="27757"/>
          <a:stretch/>
        </p:blipFill>
        <p:spPr>
          <a:xfrm>
            <a:off x="5810712" y="4570003"/>
            <a:ext cx="3352191" cy="1296463"/>
          </a:xfrm>
          <a:prstGeom prst="rect">
            <a:avLst/>
          </a:prstGeom>
        </p:spPr>
      </p:pic>
      <p:pic>
        <p:nvPicPr>
          <p:cNvPr id="11" name="Picture 10">
            <a:extLst>
              <a:ext uri="{FF2B5EF4-FFF2-40B4-BE49-F238E27FC236}">
                <a16:creationId xmlns:a16="http://schemas.microsoft.com/office/drawing/2014/main" id="{4F01B8D8-535A-A7AE-F211-ABB175B8A837}"/>
              </a:ext>
            </a:extLst>
          </p:cNvPr>
          <p:cNvPicPr>
            <a:picLocks noChangeAspect="1"/>
          </p:cNvPicPr>
          <p:nvPr/>
        </p:nvPicPr>
        <p:blipFill>
          <a:blip r:embed="rId3"/>
          <a:srcRect l="28225" t="8690" r="29476" b="32039"/>
          <a:stretch/>
        </p:blipFill>
        <p:spPr>
          <a:xfrm>
            <a:off x="9403563" y="3827300"/>
            <a:ext cx="2679598" cy="2028087"/>
          </a:xfrm>
          <a:prstGeom prst="rect">
            <a:avLst/>
          </a:prstGeom>
        </p:spPr>
      </p:pic>
    </p:spTree>
    <p:extLst>
      <p:ext uri="{BB962C8B-B14F-4D97-AF65-F5344CB8AC3E}">
        <p14:creationId xmlns:p14="http://schemas.microsoft.com/office/powerpoint/2010/main" val="124905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40228b-972f-449f-9d2e-240d41ffb125">
      <Terms xmlns="http://schemas.microsoft.com/office/infopath/2007/PartnerControls"/>
    </lcf76f155ced4ddcb4097134ff3c332f>
    <TaxCatchAll xmlns="d140e0a7-745f-48fb-a605-dd58592df25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7E7FD0525F9349BE3150E4E07CF13C" ma:contentTypeVersion="18" ma:contentTypeDescription="Create a new document." ma:contentTypeScope="" ma:versionID="7c590ef84d52a6227f10244405a6ca21">
  <xsd:schema xmlns:xsd="http://www.w3.org/2001/XMLSchema" xmlns:xs="http://www.w3.org/2001/XMLSchema" xmlns:p="http://schemas.microsoft.com/office/2006/metadata/properties" xmlns:ns2="8f40228b-972f-449f-9d2e-240d41ffb125" xmlns:ns3="d140e0a7-745f-48fb-a605-dd58592df250" targetNamespace="http://schemas.microsoft.com/office/2006/metadata/properties" ma:root="true" ma:fieldsID="f29a3d53c248ef745c4ae87619a4154b" ns2:_="" ns3:_="">
    <xsd:import namespace="8f40228b-972f-449f-9d2e-240d41ffb125"/>
    <xsd:import namespace="d140e0a7-745f-48fb-a605-dd58592df2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0228b-972f-449f-9d2e-240d41ffb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64f25b-c864-4803-9bfa-942027d6f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40e0a7-745f-48fb-a605-dd58592df2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3ba06c-269a-4a49-94cf-670ecb3315f6}" ma:internalName="TaxCatchAll" ma:showField="CatchAllData" ma:web="d140e0a7-745f-48fb-a605-dd58592df2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CF0F6-1053-4565-ABF9-3125278165ED}">
  <ds:schemaRefs>
    <ds:schemaRef ds:uri="http://schemas.microsoft.com/sharepoint/v3/contenttype/forms"/>
  </ds:schemaRefs>
</ds:datastoreItem>
</file>

<file path=customXml/itemProps2.xml><?xml version="1.0" encoding="utf-8"?>
<ds:datastoreItem xmlns:ds="http://schemas.openxmlformats.org/officeDocument/2006/customXml" ds:itemID="{75FA2A67-4A32-4D66-8621-213038AF7E5F}">
  <ds:schemaRefs>
    <ds:schemaRef ds:uri="http://www.w3.org/XML/1998/namespace"/>
    <ds:schemaRef ds:uri="86a31f77-2d0c-4f2c-880b-2aa2aa668491"/>
    <ds:schemaRef ds:uri="http://schemas.microsoft.com/office/infopath/2007/PartnerControls"/>
    <ds:schemaRef ds:uri="a22343cc-c867-4586-b101-7d5c0b2c9935"/>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EF9FDD10-D01A-4270-9462-A7781517D1EB}"/>
</file>

<file path=docProps/app.xml><?xml version="1.0" encoding="utf-8"?>
<Properties xmlns="http://schemas.openxmlformats.org/officeDocument/2006/extended-properties" xmlns:vt="http://schemas.openxmlformats.org/officeDocument/2006/docPropsVTypes">
  <TotalTime>1732</TotalTime>
  <Words>1726</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-apple-system</vt:lpstr>
      <vt:lpstr>Aptos</vt:lpstr>
      <vt:lpstr>Aptos Display</vt:lpstr>
      <vt:lpstr>Arial</vt:lpstr>
      <vt:lpstr>Calibri</vt:lpstr>
      <vt:lpstr>Times New Roman</vt:lpstr>
      <vt:lpstr>Office Theme</vt:lpstr>
      <vt:lpstr>CAT 2: Exploration Folio in Adobe Photoshop </vt:lpstr>
      <vt:lpstr>Core concepts</vt:lpstr>
      <vt:lpstr>Artistic inspiration 1</vt:lpstr>
      <vt:lpstr>Artistic inspiration 2</vt:lpstr>
      <vt:lpstr>Artistic inspiration 3</vt:lpstr>
      <vt:lpstr>Subject matter</vt:lpstr>
      <vt:lpstr>Aesthetic qualities</vt:lpstr>
      <vt:lpstr>Main Techniques</vt:lpstr>
      <vt:lpstr>documentation</vt:lpstr>
      <vt:lpstr>documentation</vt:lpstr>
      <vt:lpstr>documentation</vt:lpstr>
      <vt:lpstr>documentation</vt:lpstr>
      <vt:lpstr>documentation</vt:lpstr>
      <vt:lpstr>PowerPoint Presentation</vt:lpstr>
      <vt:lpstr>Self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2: Exploration Folio in Adobe Photoshop </dc:title>
  <dc:creator>ROBERTS, Piper</dc:creator>
  <cp:lastModifiedBy>ANDREWS, Claire</cp:lastModifiedBy>
  <cp:revision>4</cp:revision>
  <dcterms:created xsi:type="dcterms:W3CDTF">2024-10-30T00:51:29Z</dcterms:created>
  <dcterms:modified xsi:type="dcterms:W3CDTF">2024-11-14T00:10:49Z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0x010100EE7E7FD0525F9349BE3150E4E07CF13C</vt:lpwstr>
  </property>
</Properties>
</file>