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7"/>
  </p:notesMasterIdLst>
  <p:sldIdLst>
    <p:sldId id="1515" r:id="rId3"/>
    <p:sldId id="333" r:id="rId4"/>
    <p:sldId id="1537" r:id="rId5"/>
    <p:sldId id="1564" r:id="rId6"/>
  </p:sldIdLst>
  <p:sldSz cx="9144000" cy="5143500" type="screen16x9"/>
  <p:notesSz cx="6858000" cy="9144000"/>
  <p:embeddedFontLst>
    <p:embeddedFont>
      <p:font typeface="Gilroy Medium" pitchFamily="2" charset="77"/>
      <p:regular r:id="rId8"/>
    </p:embeddedFont>
    <p:embeddedFont>
      <p:font typeface="Satoshi" pitchFamily="2" charset="77"/>
      <p:regular r:id="rId9"/>
      <p:bold r:id="rId10"/>
      <p:italic r:id="rId11"/>
      <p:boldItalic r:id="rId12"/>
    </p:embeddedFont>
    <p:embeddedFont>
      <p:font typeface="Satoshi Black" pitchFamily="2" charset="77"/>
      <p:bold r:id="rId13"/>
    </p:embeddedFont>
    <p:embeddedFont>
      <p:font typeface="Satoshi Light" pitchFamily="2" charset="77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499" userDrawn="1">
          <p15:clr>
            <a:srgbClr val="747775"/>
          </p15:clr>
        </p15:guide>
        <p15:guide id="4" orient="horz" pos="237" userDrawn="1">
          <p15:clr>
            <a:srgbClr val="747775"/>
          </p15:clr>
        </p15:guide>
        <p15:guide id="5" orient="horz" pos="3003" userDrawn="1">
          <p15:clr>
            <a:srgbClr val="747775"/>
          </p15:clr>
        </p15:guide>
        <p15:guide id="6" pos="204" userDrawn="1">
          <p15:clr>
            <a:srgbClr val="747775"/>
          </p15:clr>
        </p15:guide>
        <p15:guide id="7" orient="horz" pos="441" userDrawn="1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2E9CCC-C67D-DD21-04F6-9BD4137B0DC0}" name="Guillaume DRELON" initials="GD" userId="Guillaume DRELO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6CBC9"/>
    <a:srgbClr val="295406"/>
    <a:srgbClr val="DBE9F9"/>
    <a:srgbClr val="F2F7F9"/>
    <a:srgbClr val="FFF2CC"/>
    <a:srgbClr val="F3F8FA"/>
    <a:srgbClr val="F1F6F8"/>
    <a:srgbClr val="F4F9F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6" autoAdjust="0"/>
    <p:restoredTop sz="94725"/>
  </p:normalViewPr>
  <p:slideViewPr>
    <p:cSldViewPr snapToGrid="0">
      <p:cViewPr varScale="1">
        <p:scale>
          <a:sx n="192" d="100"/>
          <a:sy n="192" d="100"/>
        </p:scale>
        <p:origin x="952" y="176"/>
      </p:cViewPr>
      <p:guideLst>
        <p:guide orient="horz" pos="1620"/>
        <p:guide pos="2880"/>
        <p:guide pos="499"/>
        <p:guide orient="horz" pos="237"/>
        <p:guide orient="horz" pos="3003"/>
        <p:guide pos="204"/>
        <p:guide orient="horz" pos="4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98C9DB3D-D916-FBF6-6034-64040A356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aacc16fa3_2_9:notes">
            <a:extLst>
              <a:ext uri="{FF2B5EF4-FFF2-40B4-BE49-F238E27FC236}">
                <a16:creationId xmlns:a16="http://schemas.microsoft.com/office/drawing/2014/main" id="{982307CD-8A97-7381-25F7-AC8ACB8958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24aacc16fa3_2_9:notes">
            <a:extLst>
              <a:ext uri="{FF2B5EF4-FFF2-40B4-BE49-F238E27FC236}">
                <a16:creationId xmlns:a16="http://schemas.microsoft.com/office/drawing/2014/main" id="{84B71B1F-75BC-CB89-EAEB-B5BA3C84FA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49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D63F87-1781-1496-82D5-71218F604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5C8E350-5A40-4D45-93C6-7A316A2517E5}" type="datetimeFigureOut">
              <a:rPr lang="en-AU" smtClean="0"/>
              <a:t>11/3/2025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6599C-1DA9-9F29-43D2-AFB1F2B4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54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3.jp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green mountain range&#10;&#10;Description automatically generated">
            <a:extLst>
              <a:ext uri="{FF2B5EF4-FFF2-40B4-BE49-F238E27FC236}">
                <a16:creationId xmlns:a16="http://schemas.microsoft.com/office/drawing/2014/main" id="{929B8618-04EF-4ED1-5B39-12ACB8CA8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r="10575"/>
          <a:stretch/>
        </p:blipFill>
        <p:spPr>
          <a:xfrm>
            <a:off x="1876183" y="0"/>
            <a:ext cx="7267817" cy="5143500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EF51A1-7FAD-ABD0-A430-2AEE7ACFD4DB}"/>
              </a:ext>
            </a:extLst>
          </p:cNvPr>
          <p:cNvSpPr txBox="1"/>
          <p:nvPr/>
        </p:nvSpPr>
        <p:spPr>
          <a:xfrm>
            <a:off x="257258" y="2627056"/>
            <a:ext cx="20952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Aetium</a:t>
            </a:r>
            <a:r>
              <a:rPr lang="en-AU" sz="3200" b="1" dirty="0">
                <a:solidFill>
                  <a:schemeClr val="tx1"/>
                </a:solidFill>
                <a:latin typeface="Satoshi" pitchFamily="2" charset="77"/>
              </a:rPr>
              <a:t> </a:t>
            </a:r>
          </a:p>
          <a:p>
            <a:r>
              <a:rPr lang="en-AU" sz="850" dirty="0">
                <a:latin typeface="Gilroy Medium" pitchFamily="2" charset="77"/>
              </a:rPr>
              <a:t>The world is counting on you</a:t>
            </a:r>
          </a:p>
        </p:txBody>
      </p:sp>
      <p:sp>
        <p:nvSpPr>
          <p:cNvPr id="6" name="Google Shape;58;p15">
            <a:extLst>
              <a:ext uri="{FF2B5EF4-FFF2-40B4-BE49-F238E27FC236}">
                <a16:creationId xmlns:a16="http://schemas.microsoft.com/office/drawing/2014/main" id="{A0494A19-C166-C441-6A63-F393164B2CFA}"/>
              </a:ext>
            </a:extLst>
          </p:cNvPr>
          <p:cNvSpPr txBox="1"/>
          <p:nvPr/>
        </p:nvSpPr>
        <p:spPr>
          <a:xfrm>
            <a:off x="5129939" y="4527952"/>
            <a:ext cx="3822775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r"/>
            <a:r>
              <a:rPr lang="en-AU" sz="1600" dirty="0">
                <a:solidFill>
                  <a:schemeClr val="bg1"/>
                </a:solidFill>
                <a:latin typeface="Satoshi" pitchFamily="50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overview | March 2024</a:t>
            </a:r>
          </a:p>
        </p:txBody>
      </p:sp>
      <p:pic>
        <p:nvPicPr>
          <p:cNvPr id="7" name="Picture 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FD9D892B-69FF-16F9-2873-FCF0FCEC4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72" y="179890"/>
            <a:ext cx="964800" cy="252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89D25C-A7E9-2714-B8A5-F66D8AE84672}"/>
              </a:ext>
            </a:extLst>
          </p:cNvPr>
          <p:cNvSpPr txBox="1"/>
          <p:nvPr/>
        </p:nvSpPr>
        <p:spPr>
          <a:xfrm>
            <a:off x="80824" y="171532"/>
            <a:ext cx="16683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AU" sz="800" b="1" dirty="0">
                <a:solidFill>
                  <a:schemeClr val="bg1"/>
                </a:solidFill>
                <a:latin typeface="Satoshi" pitchFamily="50" charset="0"/>
                <a:cs typeface="Calibri" panose="020F0502020204030204" pitchFamily="34" charset="0"/>
              </a:rPr>
              <a:t>Aetium Business opportunity</a:t>
            </a:r>
          </a:p>
        </p:txBody>
      </p:sp>
    </p:spTree>
    <p:extLst>
      <p:ext uri="{BB962C8B-B14F-4D97-AF65-F5344CB8AC3E}">
        <p14:creationId xmlns:p14="http://schemas.microsoft.com/office/powerpoint/2010/main" val="153573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B385F4FB-AAC0-05E2-4BF4-E42B62E3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forest&#10;&#10;Description automatically generated">
            <a:extLst>
              <a:ext uri="{FF2B5EF4-FFF2-40B4-BE49-F238E27FC236}">
                <a16:creationId xmlns:a16="http://schemas.microsoft.com/office/drawing/2014/main" id="{CECE4F3C-BF55-DC05-2BB2-17515D04B55F}"/>
              </a:ext>
            </a:extLst>
          </p:cNvPr>
          <p:cNvPicPr/>
          <p:nvPr/>
        </p:nvPicPr>
        <p:blipFill>
          <a:blip r:embed="rId3"/>
          <a:srcRect r="68723"/>
          <a:stretch/>
        </p:blipFill>
        <p:spPr>
          <a:xfrm>
            <a:off x="6493893" y="0"/>
            <a:ext cx="2650107" cy="5143500"/>
          </a:xfrm>
          <a:prstGeom prst="rect">
            <a:avLst/>
          </a:prstGeom>
        </p:spPr>
      </p:pic>
      <p:pic>
        <p:nvPicPr>
          <p:cNvPr id="7" name="Picture 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2AA94965-C744-07BB-AF8C-0C95992513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72" y="179890"/>
            <a:ext cx="964800" cy="252857"/>
          </a:xfrm>
          <a:prstGeom prst="rect">
            <a:avLst/>
          </a:prstGeom>
        </p:spPr>
      </p:pic>
      <p:sp>
        <p:nvSpPr>
          <p:cNvPr id="11" name="Round Diagonal Corner of Rectangle 34">
            <a:extLst>
              <a:ext uri="{FF2B5EF4-FFF2-40B4-BE49-F238E27FC236}">
                <a16:creationId xmlns:a16="http://schemas.microsoft.com/office/drawing/2014/main" id="{5DA230A2-770E-872B-0B94-32BA5B5B3BF8}"/>
              </a:ext>
            </a:extLst>
          </p:cNvPr>
          <p:cNvSpPr/>
          <p:nvPr/>
        </p:nvSpPr>
        <p:spPr>
          <a:xfrm>
            <a:off x="409509" y="1254859"/>
            <a:ext cx="2196020" cy="3478964"/>
          </a:xfrm>
          <a:prstGeom prst="round2DiagRect">
            <a:avLst>
              <a:gd name="adj1" fmla="val 11614"/>
              <a:gd name="adj2" fmla="val 0"/>
            </a:avLst>
          </a:prstGeom>
          <a:solidFill>
            <a:srgbClr val="FFC000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14" name="Round Diagonal Corner of Rectangle 35">
            <a:extLst>
              <a:ext uri="{FF2B5EF4-FFF2-40B4-BE49-F238E27FC236}">
                <a16:creationId xmlns:a16="http://schemas.microsoft.com/office/drawing/2014/main" id="{E558B80C-9559-5EAD-1E15-1201C43AD264}"/>
              </a:ext>
            </a:extLst>
          </p:cNvPr>
          <p:cNvSpPr/>
          <p:nvPr/>
        </p:nvSpPr>
        <p:spPr>
          <a:xfrm>
            <a:off x="2790797" y="1250200"/>
            <a:ext cx="3119849" cy="3478964"/>
          </a:xfrm>
          <a:prstGeom prst="round2DiagRect">
            <a:avLst>
              <a:gd name="adj1" fmla="val 9104"/>
              <a:gd name="adj2" fmla="val 0"/>
            </a:avLst>
          </a:prstGeom>
          <a:solidFill>
            <a:srgbClr val="F2F7F9"/>
          </a:solidFill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toshi" pitchFamily="50" charset="0"/>
            </a:endParaRPr>
          </a:p>
        </p:txBody>
      </p:sp>
      <p:sp>
        <p:nvSpPr>
          <p:cNvPr id="15" name="Round Diagonal Corner of Rectangle 37">
            <a:extLst>
              <a:ext uri="{FF2B5EF4-FFF2-40B4-BE49-F238E27FC236}">
                <a16:creationId xmlns:a16="http://schemas.microsoft.com/office/drawing/2014/main" id="{32E0D81E-EC8A-C0C2-722A-CC9F5D0AD74F}"/>
              </a:ext>
            </a:extLst>
          </p:cNvPr>
          <p:cNvSpPr/>
          <p:nvPr/>
        </p:nvSpPr>
        <p:spPr>
          <a:xfrm>
            <a:off x="6071518" y="1250200"/>
            <a:ext cx="2196020" cy="3478964"/>
          </a:xfrm>
          <a:prstGeom prst="round2DiagRect">
            <a:avLst>
              <a:gd name="adj1" fmla="val 10805"/>
              <a:gd name="adj2" fmla="val 0"/>
            </a:avLst>
          </a:prstGeom>
          <a:solidFill>
            <a:srgbClr val="002060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toshi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8105D3-EC13-A81E-8376-5A15236001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" r="30245" b="16959"/>
          <a:stretch/>
        </p:blipFill>
        <p:spPr>
          <a:xfrm>
            <a:off x="3244847" y="2487833"/>
            <a:ext cx="2211748" cy="1385326"/>
          </a:xfrm>
          <a:prstGeom prst="rect">
            <a:avLst/>
          </a:prstGeom>
        </p:spPr>
      </p:pic>
      <p:pic>
        <p:nvPicPr>
          <p:cNvPr id="19" name="Graphic 18" descr="Group of men with solid fill">
            <a:extLst>
              <a:ext uri="{FF2B5EF4-FFF2-40B4-BE49-F238E27FC236}">
                <a16:creationId xmlns:a16="http://schemas.microsoft.com/office/drawing/2014/main" id="{E8A3FBF2-62C7-E1D3-65F6-3E7436A03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7139" y="2036597"/>
            <a:ext cx="434707" cy="425654"/>
          </a:xfrm>
          <a:prstGeom prst="rect">
            <a:avLst/>
          </a:prstGeom>
        </p:spPr>
      </p:pic>
      <p:pic>
        <p:nvPicPr>
          <p:cNvPr id="20" name="Graphic 19" descr="Factory with solid fill">
            <a:extLst>
              <a:ext uri="{FF2B5EF4-FFF2-40B4-BE49-F238E27FC236}">
                <a16:creationId xmlns:a16="http://schemas.microsoft.com/office/drawing/2014/main" id="{34B87741-06F5-678A-F0AE-7475564FA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6817" y="2025202"/>
            <a:ext cx="434707" cy="4347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636CC1-1DED-793F-6056-4B7D859D504D}"/>
              </a:ext>
            </a:extLst>
          </p:cNvPr>
          <p:cNvSpPr txBox="1"/>
          <p:nvPr/>
        </p:nvSpPr>
        <p:spPr>
          <a:xfrm>
            <a:off x="6535717" y="2500853"/>
            <a:ext cx="6992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b="1" dirty="0">
                <a:solidFill>
                  <a:schemeClr val="bg1"/>
                </a:solidFill>
                <a:latin typeface="Satoshi" pitchFamily="50" charset="0"/>
              </a:rPr>
              <a:t>Individuals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D9CA46-273E-F6D6-D76C-C21B6CF84DFE}"/>
              </a:ext>
            </a:extLst>
          </p:cNvPr>
          <p:cNvSpPr txBox="1"/>
          <p:nvPr/>
        </p:nvSpPr>
        <p:spPr>
          <a:xfrm>
            <a:off x="6317040" y="1533028"/>
            <a:ext cx="1742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GB" sz="1200" b="1" kern="1200" dirty="0">
                <a:solidFill>
                  <a:schemeClr val="bg1"/>
                </a:solidFill>
                <a:latin typeface="Satoshi Black" pitchFamily="2" charset="77"/>
                <a:ea typeface="+mn-ea"/>
                <a:cs typeface="Arial" panose="020B0604020202020204" pitchFamily="34" charset="0"/>
              </a:rPr>
              <a:t>Offset Buyers</a:t>
            </a:r>
            <a:endParaRPr lang="en-AU" sz="1200" b="1" kern="1200" dirty="0">
              <a:solidFill>
                <a:schemeClr val="bg1"/>
              </a:solidFill>
              <a:latin typeface="Satoshi Black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FE24A3-38BD-4781-7695-97D80A4151FC}"/>
              </a:ext>
            </a:extLst>
          </p:cNvPr>
          <p:cNvSpPr txBox="1"/>
          <p:nvPr/>
        </p:nvSpPr>
        <p:spPr>
          <a:xfrm>
            <a:off x="615465" y="1565971"/>
            <a:ext cx="17421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 Black" pitchFamily="2" charset="77"/>
                <a:ea typeface="+mn-ea"/>
                <a:cs typeface="Arial" panose="020B0604020202020204" pitchFamily="34" charset="0"/>
              </a:rPr>
              <a:t>CO2 Reducers</a:t>
            </a:r>
            <a:endParaRPr kumimoji="0" lang="en-AU" sz="12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toshi Black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1FFFBC9-0986-7685-E37C-5652A6201F10}"/>
              </a:ext>
            </a:extLst>
          </p:cNvPr>
          <p:cNvSpPr txBox="1"/>
          <p:nvPr/>
        </p:nvSpPr>
        <p:spPr>
          <a:xfrm>
            <a:off x="3244847" y="1878768"/>
            <a:ext cx="2501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en-AU" sz="700" dirty="0">
                <a:solidFill>
                  <a:schemeClr val="tx1"/>
                </a:solidFill>
                <a:latin typeface="Satoshi" pitchFamily="50" charset="0"/>
                <a:cs typeface="Calibri" panose="020F0502020204030204" pitchFamily="34" charset="0"/>
              </a:rPr>
              <a:t>Aetium has developed a NEW and independent technology platform that rewards incremental community-led CO2 reductions. This platform securely </a:t>
            </a:r>
            <a:r>
              <a:rPr lang="en-AU" sz="700" b="1" dirty="0">
                <a:solidFill>
                  <a:schemeClr val="tx1"/>
                </a:solidFill>
                <a:latin typeface="Satoshi" pitchFamily="50" charset="0"/>
                <a:cs typeface="Calibri" panose="020F0502020204030204" pitchFamily="34" charset="0"/>
              </a:rPr>
              <a:t>connects CO2 reducers with CO2 offset buyers</a:t>
            </a:r>
            <a:r>
              <a:rPr lang="en-AU" sz="700" dirty="0">
                <a:solidFill>
                  <a:schemeClr val="tx1"/>
                </a:solidFill>
                <a:latin typeface="Satoshi" pitchFamily="50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DB4E90-7AC2-4C3F-F6F7-145E8202F299}"/>
              </a:ext>
            </a:extLst>
          </p:cNvPr>
          <p:cNvSpPr txBox="1"/>
          <p:nvPr/>
        </p:nvSpPr>
        <p:spPr>
          <a:xfrm>
            <a:off x="3238794" y="3921716"/>
            <a:ext cx="236067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en-AU" sz="700" dirty="0">
                <a:solidFill>
                  <a:schemeClr val="tx1"/>
                </a:solidFill>
                <a:latin typeface="Satoshi" pitchFamily="50" charset="0"/>
                <a:cs typeface="Calibri" panose="020F0502020204030204" pitchFamily="34" charset="0"/>
              </a:rPr>
              <a:t>Utilising the power of technology, smaller projects can be registered which unlocks </a:t>
            </a:r>
            <a:r>
              <a:rPr lang="en-AU" sz="700" b="1" dirty="0">
                <a:solidFill>
                  <a:schemeClr val="tx1"/>
                </a:solidFill>
                <a:latin typeface="Satoshi" pitchFamily="50" charset="0"/>
                <a:cs typeface="Calibri" panose="020F0502020204030204" pitchFamily="34" charset="0"/>
              </a:rPr>
              <a:t>$68.4m of genuine CO2 reductions</a:t>
            </a:r>
            <a:r>
              <a:rPr lang="en-AU" sz="700" dirty="0">
                <a:solidFill>
                  <a:schemeClr val="tx1"/>
                </a:solidFill>
                <a:latin typeface="Satoshi" pitchFamily="50" charset="0"/>
                <a:cs typeface="Calibri" panose="020F0502020204030204" pitchFamily="34" charset="0"/>
              </a:rPr>
              <a:t> in the Australian offset market by FY27, altering</a:t>
            </a:r>
            <a:r>
              <a:rPr lang="en-AU" sz="700" dirty="0">
                <a:solidFill>
                  <a:schemeClr val="tx1"/>
                </a:solidFill>
                <a:latin typeface="Satoshi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the way society and business incentivise climate action.</a:t>
            </a:r>
            <a:r>
              <a:rPr lang="en-AU" sz="700" dirty="0">
                <a:solidFill>
                  <a:schemeClr val="tx1"/>
                </a:solidFill>
                <a:latin typeface="Satoshi" pitchFamily="50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87F8B39-0D07-A1EA-AB0D-C5AF1C857AAC}"/>
              </a:ext>
            </a:extLst>
          </p:cNvPr>
          <p:cNvSpPr txBox="1"/>
          <p:nvPr/>
        </p:nvSpPr>
        <p:spPr>
          <a:xfrm>
            <a:off x="7332094" y="2500853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b="1" dirty="0">
                <a:solidFill>
                  <a:schemeClr val="bg1"/>
                </a:solidFill>
                <a:latin typeface="Satoshi" pitchFamily="50" charset="0"/>
              </a:rPr>
              <a:t>Business</a:t>
            </a:r>
          </a:p>
        </p:txBody>
      </p:sp>
      <p:sp>
        <p:nvSpPr>
          <p:cNvPr id="62" name="Right Arrow 86">
            <a:extLst>
              <a:ext uri="{FF2B5EF4-FFF2-40B4-BE49-F238E27FC236}">
                <a16:creationId xmlns:a16="http://schemas.microsoft.com/office/drawing/2014/main" id="{C301D29A-C536-444C-F065-482D9008E99E}"/>
              </a:ext>
            </a:extLst>
          </p:cNvPr>
          <p:cNvSpPr/>
          <p:nvPr/>
        </p:nvSpPr>
        <p:spPr>
          <a:xfrm>
            <a:off x="2275859" y="2894782"/>
            <a:ext cx="742879" cy="359074"/>
          </a:xfrm>
          <a:prstGeom prst="rightArrow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toshi" pitchFamily="50" charset="0"/>
            </a:endParaRPr>
          </a:p>
        </p:txBody>
      </p:sp>
      <p:sp>
        <p:nvSpPr>
          <p:cNvPr id="63" name="Right Arrow 86">
            <a:extLst>
              <a:ext uri="{FF2B5EF4-FFF2-40B4-BE49-F238E27FC236}">
                <a16:creationId xmlns:a16="http://schemas.microsoft.com/office/drawing/2014/main" id="{517EF247-A2B8-64D0-B36B-957A0E5E3E3E}"/>
              </a:ext>
            </a:extLst>
          </p:cNvPr>
          <p:cNvSpPr/>
          <p:nvPr/>
        </p:nvSpPr>
        <p:spPr>
          <a:xfrm rot="10800000">
            <a:off x="5689714" y="2894782"/>
            <a:ext cx="709423" cy="359074"/>
          </a:xfrm>
          <a:prstGeom prst="rightArrow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toshi" pitchFamily="50" charset="0"/>
            </a:endParaRPr>
          </a:p>
        </p:txBody>
      </p:sp>
      <p:sp>
        <p:nvSpPr>
          <p:cNvPr id="69" name="Round Diagonal Corner of Rectangle 28">
            <a:extLst>
              <a:ext uri="{FF2B5EF4-FFF2-40B4-BE49-F238E27FC236}">
                <a16:creationId xmlns:a16="http://schemas.microsoft.com/office/drawing/2014/main" id="{D7DB2690-3642-E69A-F8CC-9626D7CAB501}"/>
              </a:ext>
            </a:extLst>
          </p:cNvPr>
          <p:cNvSpPr/>
          <p:nvPr/>
        </p:nvSpPr>
        <p:spPr>
          <a:xfrm>
            <a:off x="572845" y="3487384"/>
            <a:ext cx="1861650" cy="1052711"/>
          </a:xfrm>
          <a:prstGeom prst="round2Diag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ound Diagonal Corner of Rectangle 28">
            <a:extLst>
              <a:ext uri="{FF2B5EF4-FFF2-40B4-BE49-F238E27FC236}">
                <a16:creationId xmlns:a16="http://schemas.microsoft.com/office/drawing/2014/main" id="{CC92BE16-257C-3DF4-0339-0F4A2D027A20}"/>
              </a:ext>
            </a:extLst>
          </p:cNvPr>
          <p:cNvSpPr/>
          <p:nvPr/>
        </p:nvSpPr>
        <p:spPr>
          <a:xfrm>
            <a:off x="669023" y="1386781"/>
            <a:ext cx="1742138" cy="279551"/>
          </a:xfrm>
          <a:prstGeom prst="round2Diag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ound Diagonal Corner of Rectangle 28">
            <a:extLst>
              <a:ext uri="{FF2B5EF4-FFF2-40B4-BE49-F238E27FC236}">
                <a16:creationId xmlns:a16="http://schemas.microsoft.com/office/drawing/2014/main" id="{3796BB32-B576-45EB-40BD-8990260E9026}"/>
              </a:ext>
            </a:extLst>
          </p:cNvPr>
          <p:cNvSpPr/>
          <p:nvPr/>
        </p:nvSpPr>
        <p:spPr>
          <a:xfrm>
            <a:off x="6329099" y="1426212"/>
            <a:ext cx="1742138" cy="279551"/>
          </a:xfrm>
          <a:prstGeom prst="round2Diag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A9E808-34C4-F8CA-2F4B-2145348204E3}"/>
              </a:ext>
            </a:extLst>
          </p:cNvPr>
          <p:cNvCxnSpPr>
            <a:cxnSpLocks/>
          </p:cNvCxnSpPr>
          <p:nvPr/>
        </p:nvCxnSpPr>
        <p:spPr>
          <a:xfrm flipH="1">
            <a:off x="5523876" y="524194"/>
            <a:ext cx="81645" cy="20657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C9DD1F1-1E64-A078-53F1-2C37C863DF7B}"/>
              </a:ext>
            </a:extLst>
          </p:cNvPr>
          <p:cNvSpPr txBox="1">
            <a:spLocks/>
          </p:cNvSpPr>
          <p:nvPr/>
        </p:nvSpPr>
        <p:spPr>
          <a:xfrm>
            <a:off x="404804" y="510641"/>
            <a:ext cx="4691332" cy="34615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1125"/>
              </a:spcAft>
              <a:buClrTx/>
              <a:defRPr/>
            </a:pPr>
            <a:r>
              <a:rPr lang="en-AU" sz="1500" b="1" dirty="0">
                <a:latin typeface="Satoshi Black" pitchFamily="2" charset="77"/>
                <a:ea typeface="+mn-ea"/>
                <a:cs typeface="+mn-cs"/>
              </a:rPr>
              <a:t>Aetium Introduction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57C1F6-7ADD-F7D9-39FB-6E9BB74CA61D}"/>
              </a:ext>
            </a:extLst>
          </p:cNvPr>
          <p:cNvSpPr/>
          <p:nvPr/>
        </p:nvSpPr>
        <p:spPr>
          <a:xfrm>
            <a:off x="397055" y="823465"/>
            <a:ext cx="4416947" cy="27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85800">
              <a:buClrTx/>
              <a:defRPr/>
            </a:pPr>
            <a:r>
              <a:rPr lang="en-AU" sz="800" kern="1200" dirty="0">
                <a:solidFill>
                  <a:schemeClr val="tx1"/>
                </a:solidFill>
                <a:latin typeface="Satoshi"/>
                <a:cs typeface="Arial" panose="020B0604020202020204" pitchFamily="34" charset="0"/>
              </a:rPr>
              <a:t>World’s first end-to-end CO2 offset solution:- connecting CO2 reducers to CO2 buyers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FB944FA-142E-2B71-93A1-5F89A8213F43}"/>
              </a:ext>
            </a:extLst>
          </p:cNvPr>
          <p:cNvSpPr/>
          <p:nvPr/>
        </p:nvSpPr>
        <p:spPr>
          <a:xfrm>
            <a:off x="632601" y="2999286"/>
            <a:ext cx="1742138" cy="1442746"/>
          </a:xfrm>
          <a:prstGeom prst="roundRect">
            <a:avLst>
              <a:gd name="adj" fmla="val 5861"/>
            </a:avLst>
          </a:prstGeom>
          <a:solidFill>
            <a:srgbClr val="F2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BA3C63-C6CD-0931-C864-207A288ED85B}"/>
              </a:ext>
            </a:extLst>
          </p:cNvPr>
          <p:cNvSpPr txBox="1"/>
          <p:nvPr/>
        </p:nvSpPr>
        <p:spPr>
          <a:xfrm>
            <a:off x="734130" y="3057706"/>
            <a:ext cx="159097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00"/>
              </a:spcAft>
              <a:buClrTx/>
              <a:defRPr/>
            </a:pPr>
            <a:r>
              <a:rPr lang="en-GB" sz="1000" b="1" kern="1200" dirty="0">
                <a:latin typeface="Satoshi"/>
                <a:ea typeface="+mn-ea"/>
                <a:cs typeface="Arial" panose="020B0604020202020204" pitchFamily="34" charset="0"/>
              </a:rPr>
              <a:t>Benefit: </a:t>
            </a:r>
          </a:p>
          <a:p>
            <a:pPr marL="90488" indent="-84138" defTabSz="685800"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AU" sz="700" kern="1200" dirty="0">
                <a:solidFill>
                  <a:schemeClr val="tx1"/>
                </a:solidFill>
                <a:latin typeface="Satoshi"/>
                <a:ea typeface="+mn-ea"/>
                <a:cs typeface="Arial" panose="020B0604020202020204" pitchFamily="34" charset="0"/>
              </a:rPr>
              <a:t>Reliably calculate, certify and monetise CO2 reducing investments: including solar, electric vehicles and forests. </a:t>
            </a:r>
          </a:p>
          <a:p>
            <a:pPr marL="90488" indent="-84138" defTabSz="685800"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AU" sz="700" kern="1200" dirty="0">
                <a:solidFill>
                  <a:schemeClr val="tx1"/>
                </a:solidFill>
                <a:latin typeface="Satoshi"/>
                <a:ea typeface="+mn-ea"/>
                <a:cs typeface="Arial" panose="020B0604020202020204" pitchFamily="34" charset="0"/>
              </a:rPr>
              <a:t>Generate tradeable CO2 offsets that can be sold or retired. </a:t>
            </a:r>
          </a:p>
          <a:p>
            <a:pPr marL="90488" indent="-8413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AU" sz="700" kern="1200" dirty="0">
                <a:solidFill>
                  <a:schemeClr val="tx1"/>
                </a:solidFill>
                <a:latin typeface="Satoshi"/>
                <a:ea typeface="+mn-ea"/>
                <a:cs typeface="Arial" panose="020B0604020202020204" pitchFamily="34" charset="0"/>
              </a:rPr>
              <a:t>Easily validate Scope-1 ESG reporting.</a:t>
            </a:r>
          </a:p>
        </p:txBody>
      </p:sp>
      <p:pic>
        <p:nvPicPr>
          <p:cNvPr id="38" name="Graphic 37" descr="Solar Panels with solid fill">
            <a:extLst>
              <a:ext uri="{FF2B5EF4-FFF2-40B4-BE49-F238E27FC236}">
                <a16:creationId xmlns:a16="http://schemas.microsoft.com/office/drawing/2014/main" id="{AB525B47-DE8B-B58B-337B-DFB0C1565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332" y="1970404"/>
            <a:ext cx="441921" cy="441921"/>
          </a:xfrm>
          <a:prstGeom prst="rect">
            <a:avLst/>
          </a:prstGeom>
        </p:spPr>
      </p:pic>
      <p:pic>
        <p:nvPicPr>
          <p:cNvPr id="39" name="Graphic 38" descr="Electric car with solid fill">
            <a:extLst>
              <a:ext uri="{FF2B5EF4-FFF2-40B4-BE49-F238E27FC236}">
                <a16:creationId xmlns:a16="http://schemas.microsoft.com/office/drawing/2014/main" id="{3787A843-BBF6-182B-C6D0-542EA0FAE0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71046" y="1959893"/>
            <a:ext cx="518626" cy="518626"/>
          </a:xfrm>
          <a:prstGeom prst="rect">
            <a:avLst/>
          </a:prstGeom>
        </p:spPr>
      </p:pic>
      <p:pic>
        <p:nvPicPr>
          <p:cNvPr id="40" name="Graphic 39" descr="Deciduous tree with solid fill">
            <a:extLst>
              <a:ext uri="{FF2B5EF4-FFF2-40B4-BE49-F238E27FC236}">
                <a16:creationId xmlns:a16="http://schemas.microsoft.com/office/drawing/2014/main" id="{1A963B26-96E5-FE70-DB6B-CE42A865C3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54864" y="2041550"/>
            <a:ext cx="402739" cy="40273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ABC8CE-1586-24E9-E0F1-42C1D48710B0}"/>
              </a:ext>
            </a:extLst>
          </p:cNvPr>
          <p:cNvSpPr txBox="1"/>
          <p:nvPr/>
        </p:nvSpPr>
        <p:spPr>
          <a:xfrm>
            <a:off x="572845" y="2520565"/>
            <a:ext cx="192713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50" b="1" dirty="0">
                <a:latin typeface="Satoshi" pitchFamily="50" charset="0"/>
              </a:rPr>
              <a:t>   Solar        Electric Vehicle   Forestry 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2863621-1AAE-43EE-D507-20687D37F332}"/>
              </a:ext>
            </a:extLst>
          </p:cNvPr>
          <p:cNvSpPr/>
          <p:nvPr/>
        </p:nvSpPr>
        <p:spPr>
          <a:xfrm>
            <a:off x="6322200" y="2999286"/>
            <a:ext cx="1742138" cy="1442746"/>
          </a:xfrm>
          <a:prstGeom prst="roundRect">
            <a:avLst>
              <a:gd name="adj" fmla="val 5861"/>
            </a:avLst>
          </a:prstGeom>
          <a:solidFill>
            <a:schemeClr val="bg1"/>
          </a:solidFill>
          <a:ln>
            <a:solidFill>
              <a:srgbClr val="F3F8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defTabSz="685800" eaLnBrk="1" fontAlgn="auto" latinLnBrk="0" hangingPunct="1"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lang="en-AU" sz="700" kern="1200" dirty="0">
              <a:solidFill>
                <a:srgbClr val="000000"/>
              </a:solidFill>
              <a:latin typeface="Satoshi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CAA0DA-E90A-1376-C19F-845DF39E1BD9}"/>
              </a:ext>
            </a:extLst>
          </p:cNvPr>
          <p:cNvSpPr txBox="1"/>
          <p:nvPr/>
        </p:nvSpPr>
        <p:spPr>
          <a:xfrm>
            <a:off x="6437240" y="3099838"/>
            <a:ext cx="1590973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00"/>
              </a:spcAft>
              <a:buClrTx/>
              <a:defRPr/>
            </a:pPr>
            <a:r>
              <a:rPr lang="en-GB" sz="1000" b="1" kern="1200" dirty="0">
                <a:solidFill>
                  <a:schemeClr val="tx1"/>
                </a:solidFill>
                <a:latin typeface="Satoshi"/>
                <a:ea typeface="+mn-ea"/>
                <a:cs typeface="Arial" panose="020B0604020202020204" pitchFamily="34" charset="0"/>
              </a:rPr>
              <a:t>Benefit: </a:t>
            </a:r>
          </a:p>
          <a:p>
            <a:pPr marL="90488" lvl="0" indent="-84138" defTabSz="68580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AU" sz="700" kern="1200" dirty="0">
                <a:solidFill>
                  <a:schemeClr val="tx1"/>
                </a:solidFill>
                <a:latin typeface="Satoshi"/>
                <a:ea typeface="+mn-ea"/>
                <a:cs typeface="Arial" panose="020B0604020202020204" pitchFamily="34" charset="0"/>
              </a:rPr>
              <a:t>Online marketplace for quality CO2 offsets for individuals or businesses who want to securely reduce their CO2 footprint. </a:t>
            </a:r>
          </a:p>
          <a:p>
            <a:pPr marL="90488" lvl="0" indent="-84138" defTabSz="68580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AU" sz="700" kern="1200" dirty="0">
                <a:solidFill>
                  <a:schemeClr val="tx1"/>
                </a:solidFill>
                <a:latin typeface="Satoshi"/>
                <a:ea typeface="+mn-ea"/>
                <a:cs typeface="Arial" panose="020B0604020202020204" pitchFamily="34" charset="0"/>
              </a:rPr>
              <a:t>Access to quality, traceable Australian CO2 offsets on a simple to use platform.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A12696-398B-948D-98D7-4C902F4DAD47}"/>
              </a:ext>
            </a:extLst>
          </p:cNvPr>
          <p:cNvSpPr txBox="1"/>
          <p:nvPr/>
        </p:nvSpPr>
        <p:spPr>
          <a:xfrm>
            <a:off x="3453229" y="1535546"/>
            <a:ext cx="17421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 Black" pitchFamily="2" charset="77"/>
                <a:ea typeface="+mn-ea"/>
                <a:cs typeface="Arial" panose="020B0604020202020204" pitchFamily="34" charset="0"/>
              </a:rPr>
              <a:t>Aetium Platform</a:t>
            </a:r>
            <a:endParaRPr kumimoji="0" lang="en-AU" sz="12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toshi Black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6281B-DD87-E855-8442-8B7880AF494D}"/>
              </a:ext>
            </a:extLst>
          </p:cNvPr>
          <p:cNvSpPr txBox="1"/>
          <p:nvPr/>
        </p:nvSpPr>
        <p:spPr>
          <a:xfrm>
            <a:off x="8043999" y="4875124"/>
            <a:ext cx="97334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50" dirty="0">
                <a:solidFill>
                  <a:schemeClr val="bg1">
                    <a:alpha val="84634"/>
                  </a:schemeClr>
                </a:solidFill>
                <a:latin typeface="Satoshi Light" pitchFamily="2" charset="77"/>
              </a:rPr>
              <a:t>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108864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7CFAB-B13D-3520-D215-070621D39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F84950D-9F88-422F-8223-2CF1797D6AB5}"/>
              </a:ext>
            </a:extLst>
          </p:cNvPr>
          <p:cNvSpPr/>
          <p:nvPr/>
        </p:nvSpPr>
        <p:spPr>
          <a:xfrm>
            <a:off x="0" y="3530259"/>
            <a:ext cx="9143999" cy="11204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4ACCCE-5939-5E0C-6DCA-CD660288C4BD}"/>
              </a:ext>
            </a:extLst>
          </p:cNvPr>
          <p:cNvSpPr/>
          <p:nvPr/>
        </p:nvSpPr>
        <p:spPr>
          <a:xfrm>
            <a:off x="0" y="2037061"/>
            <a:ext cx="9144000" cy="11204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485FA6-C8E2-CF00-853C-A55097866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96669"/>
              </p:ext>
            </p:extLst>
          </p:nvPr>
        </p:nvGraphicFramePr>
        <p:xfrm>
          <a:off x="211695" y="1883694"/>
          <a:ext cx="8751190" cy="116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000">
                  <a:extLst>
                    <a:ext uri="{9D8B030D-6E8A-4147-A177-3AD203B41FA5}">
                      <a16:colId xmlns:a16="http://schemas.microsoft.com/office/drawing/2014/main" val="3817690875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837135239"/>
                    </a:ext>
                  </a:extLst>
                </a:gridCol>
                <a:gridCol w="1323000">
                  <a:extLst>
                    <a:ext uri="{9D8B030D-6E8A-4147-A177-3AD203B41FA5}">
                      <a16:colId xmlns:a16="http://schemas.microsoft.com/office/drawing/2014/main" val="33640342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493161586"/>
                    </a:ext>
                  </a:extLst>
                </a:gridCol>
                <a:gridCol w="1323000">
                  <a:extLst>
                    <a:ext uri="{9D8B030D-6E8A-4147-A177-3AD203B41FA5}">
                      <a16:colId xmlns:a16="http://schemas.microsoft.com/office/drawing/2014/main" val="121708751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735495351"/>
                    </a:ext>
                  </a:extLst>
                </a:gridCol>
                <a:gridCol w="1323390">
                  <a:extLst>
                    <a:ext uri="{9D8B030D-6E8A-4147-A177-3AD203B41FA5}">
                      <a16:colId xmlns:a16="http://schemas.microsoft.com/office/drawing/2014/main" val="727193862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819888724"/>
                    </a:ext>
                  </a:extLst>
                </a:gridCol>
                <a:gridCol w="1323000">
                  <a:extLst>
                    <a:ext uri="{9D8B030D-6E8A-4147-A177-3AD203B41FA5}">
                      <a16:colId xmlns:a16="http://schemas.microsoft.com/office/drawing/2014/main" val="9426124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946504435"/>
                    </a:ext>
                  </a:extLst>
                </a:gridCol>
                <a:gridCol w="1323000">
                  <a:extLst>
                    <a:ext uri="{9D8B030D-6E8A-4147-A177-3AD203B41FA5}">
                      <a16:colId xmlns:a16="http://schemas.microsoft.com/office/drawing/2014/main" val="3075504852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endParaRPr lang="en-AU" sz="1200" b="1" dirty="0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200" b="1">
                        <a:solidFill>
                          <a:srgbClr val="2A5406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913757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Satoshi"/>
                        </a:rPr>
                        <a:t>First of a kind</a:t>
                      </a:r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Satoshi"/>
                        </a:rPr>
                        <a:t>Mass adoption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Satoshi"/>
                        </a:rPr>
                        <a:t>Monetary incentive</a:t>
                      </a:r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Satoshi"/>
                        </a:rPr>
                        <a:t>Defensible &amp; transparent</a:t>
                      </a:r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Satoshi"/>
                        </a:rPr>
                        <a:t>Scalable</a:t>
                      </a:r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Satoshi"/>
                        </a:rPr>
                        <a:t>Climate “Buy-In”</a:t>
                      </a:r>
                      <a:endParaRPr lang="en-AU" sz="900" b="1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2604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750" b="0" dirty="0">
                          <a:solidFill>
                            <a:schemeClr val="bg1"/>
                          </a:solidFill>
                          <a:latin typeface="Satoshi"/>
                        </a:rPr>
                        <a:t>Utilises technology to cost-effectively validate CO2 reductions for small projects.</a:t>
                      </a:r>
                      <a:endParaRPr lang="en-AU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 dirty="0">
                          <a:solidFill>
                            <a:schemeClr val="bg1"/>
                          </a:solidFill>
                          <a:latin typeface="Satoshi"/>
                        </a:rPr>
                        <a:t>Low certification price makes the registration of small projects possible.</a:t>
                      </a:r>
                      <a:endParaRPr lang="en-AU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 dirty="0">
                          <a:solidFill>
                            <a:schemeClr val="bg1"/>
                          </a:solidFill>
                          <a:latin typeface="Satoshi"/>
                        </a:rPr>
                        <a:t>Investments in CO2 reductions can be converted into TCUs that can be sold.</a:t>
                      </a:r>
                      <a:endParaRPr lang="en-AU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50" b="0" dirty="0">
                          <a:solidFill>
                            <a:schemeClr val="bg1"/>
                          </a:solidFill>
                          <a:latin typeface="Satoshi"/>
                        </a:rPr>
                        <a:t>We utilise technology and AI to validate and tokenise CO2 reductions.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50" b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 dirty="0">
                          <a:solidFill>
                            <a:schemeClr val="bg1"/>
                          </a:solidFill>
                          <a:latin typeface="Satoshi"/>
                        </a:rPr>
                        <a:t>We open a NEW and transparent CO2 offset market to millions of CO2 offset buyers.</a:t>
                      </a:r>
                      <a:endParaRPr lang="en-AU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 dirty="0">
                          <a:solidFill>
                            <a:schemeClr val="bg1"/>
                          </a:solidFill>
                          <a:latin typeface="Satoshi"/>
                        </a:rPr>
                        <a:t>We create a scalable “green market” that allows even more people to take action. </a:t>
                      </a:r>
                      <a:endParaRPr lang="en-AU" sz="750" b="0" dirty="0">
                        <a:solidFill>
                          <a:schemeClr val="bg1"/>
                        </a:solidFill>
                        <a:latin typeface="Satoshi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38030"/>
                  </a:ext>
                </a:extLst>
              </a:tr>
            </a:tbl>
          </a:graphicData>
        </a:graphic>
      </p:graphicFrame>
      <p:pic>
        <p:nvPicPr>
          <p:cNvPr id="13" name="Graphic 12" descr="Wreath with solid fill">
            <a:extLst>
              <a:ext uri="{FF2B5EF4-FFF2-40B4-BE49-F238E27FC236}">
                <a16:creationId xmlns:a16="http://schemas.microsoft.com/office/drawing/2014/main" id="{C2BB8C1A-7C39-1EA4-AA11-94E1B1323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460" y="1389440"/>
            <a:ext cx="540000" cy="540000"/>
          </a:xfrm>
          <a:prstGeom prst="rect">
            <a:avLst/>
          </a:prstGeom>
        </p:spPr>
      </p:pic>
      <p:pic>
        <p:nvPicPr>
          <p:cNvPr id="15" name="Graphic 14" descr="Group of people with solid fill">
            <a:extLst>
              <a:ext uri="{FF2B5EF4-FFF2-40B4-BE49-F238E27FC236}">
                <a16:creationId xmlns:a16="http://schemas.microsoft.com/office/drawing/2014/main" id="{D562FE48-1CE3-097E-A70C-B7BF657BA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6895" y="1411222"/>
            <a:ext cx="540000" cy="540000"/>
          </a:xfrm>
          <a:prstGeom prst="rect">
            <a:avLst/>
          </a:prstGeom>
        </p:spPr>
      </p:pic>
      <p:pic>
        <p:nvPicPr>
          <p:cNvPr id="18" name="Graphic 17" descr="Money with solid fill">
            <a:extLst>
              <a:ext uri="{FF2B5EF4-FFF2-40B4-BE49-F238E27FC236}">
                <a16:creationId xmlns:a16="http://schemas.microsoft.com/office/drawing/2014/main" id="{2028084C-E1A0-E483-2488-1E62D082C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1139" y="1411222"/>
            <a:ext cx="540000" cy="540000"/>
          </a:xfrm>
          <a:prstGeom prst="rect">
            <a:avLst/>
          </a:prstGeom>
        </p:spPr>
      </p:pic>
      <p:pic>
        <p:nvPicPr>
          <p:cNvPr id="20" name="Graphic 19" descr="Medieval Armor with solid fill">
            <a:extLst>
              <a:ext uri="{FF2B5EF4-FFF2-40B4-BE49-F238E27FC236}">
                <a16:creationId xmlns:a16="http://schemas.microsoft.com/office/drawing/2014/main" id="{1565B783-E929-C9E2-5B1B-5EBB9AFC6F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5574" y="1422095"/>
            <a:ext cx="540000" cy="540000"/>
          </a:xfrm>
          <a:prstGeom prst="rect">
            <a:avLst/>
          </a:prstGeom>
        </p:spPr>
      </p:pic>
      <p:pic>
        <p:nvPicPr>
          <p:cNvPr id="22" name="Graphic 21" descr="Bar graph with upward trend with solid fill">
            <a:extLst>
              <a:ext uri="{FF2B5EF4-FFF2-40B4-BE49-F238E27FC236}">
                <a16:creationId xmlns:a16="http://schemas.microsoft.com/office/drawing/2014/main" id="{36EF699E-6480-872C-3207-FD5555CBF1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1944" y="1414475"/>
            <a:ext cx="540000" cy="540000"/>
          </a:xfrm>
          <a:prstGeom prst="rect">
            <a:avLst/>
          </a:prstGeom>
        </p:spPr>
      </p:pic>
      <p:pic>
        <p:nvPicPr>
          <p:cNvPr id="24" name="Graphic 23" descr="Marketing with solid fill">
            <a:extLst>
              <a:ext uri="{FF2B5EF4-FFF2-40B4-BE49-F238E27FC236}">
                <a16:creationId xmlns:a16="http://schemas.microsoft.com/office/drawing/2014/main" id="{8DB4839F-BA51-3472-5C23-4279E6ACD7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11284" y="1389440"/>
            <a:ext cx="540000" cy="540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ED4A55-92DD-AD46-5CE2-93B6F0C43DAE}"/>
              </a:ext>
            </a:extLst>
          </p:cNvPr>
          <p:cNvCxnSpPr>
            <a:cxnSpLocks/>
          </p:cNvCxnSpPr>
          <p:nvPr/>
        </p:nvCxnSpPr>
        <p:spPr>
          <a:xfrm>
            <a:off x="846386" y="3149815"/>
            <a:ext cx="0" cy="301622"/>
          </a:xfrm>
          <a:prstGeom prst="straightConnector1">
            <a:avLst/>
          </a:prstGeom>
          <a:ln w="603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5B90A7-F2B7-F3E1-EA00-D5018D4DB8E3}"/>
              </a:ext>
            </a:extLst>
          </p:cNvPr>
          <p:cNvCxnSpPr>
            <a:cxnSpLocks/>
          </p:cNvCxnSpPr>
          <p:nvPr/>
        </p:nvCxnSpPr>
        <p:spPr>
          <a:xfrm>
            <a:off x="2275643" y="3149815"/>
            <a:ext cx="0" cy="301622"/>
          </a:xfrm>
          <a:prstGeom prst="straightConnector1">
            <a:avLst/>
          </a:prstGeom>
          <a:ln w="603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84A356-C14E-C67C-4950-4A593D86C6CD}"/>
              </a:ext>
            </a:extLst>
          </p:cNvPr>
          <p:cNvCxnSpPr>
            <a:cxnSpLocks/>
          </p:cNvCxnSpPr>
          <p:nvPr/>
        </p:nvCxnSpPr>
        <p:spPr>
          <a:xfrm>
            <a:off x="3838927" y="3149815"/>
            <a:ext cx="0" cy="315910"/>
          </a:xfrm>
          <a:prstGeom prst="straightConnector1">
            <a:avLst/>
          </a:prstGeom>
          <a:ln w="603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5A8F6B-3BCB-E28E-477B-7C46B1918780}"/>
              </a:ext>
            </a:extLst>
          </p:cNvPr>
          <p:cNvCxnSpPr>
            <a:cxnSpLocks/>
          </p:cNvCxnSpPr>
          <p:nvPr/>
        </p:nvCxnSpPr>
        <p:spPr>
          <a:xfrm>
            <a:off x="5325170" y="3167334"/>
            <a:ext cx="0" cy="301622"/>
          </a:xfrm>
          <a:prstGeom prst="straightConnector1">
            <a:avLst/>
          </a:prstGeom>
          <a:ln w="603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0310224-5845-E95A-3DEB-67DD0053F21B}"/>
              </a:ext>
            </a:extLst>
          </p:cNvPr>
          <p:cNvCxnSpPr>
            <a:cxnSpLocks/>
          </p:cNvCxnSpPr>
          <p:nvPr/>
        </p:nvCxnSpPr>
        <p:spPr>
          <a:xfrm>
            <a:off x="6875779" y="3167334"/>
            <a:ext cx="0" cy="301622"/>
          </a:xfrm>
          <a:prstGeom prst="straightConnector1">
            <a:avLst/>
          </a:prstGeom>
          <a:ln w="603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ADB3555-4511-8AEE-5B28-E8F4F9B3247D}"/>
              </a:ext>
            </a:extLst>
          </p:cNvPr>
          <p:cNvCxnSpPr>
            <a:cxnSpLocks/>
          </p:cNvCxnSpPr>
          <p:nvPr/>
        </p:nvCxnSpPr>
        <p:spPr>
          <a:xfrm>
            <a:off x="8268413" y="3167334"/>
            <a:ext cx="0" cy="301622"/>
          </a:xfrm>
          <a:prstGeom prst="straightConnector1">
            <a:avLst/>
          </a:prstGeom>
          <a:ln w="603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AC24CD5-D7AA-FFD7-C437-96D360B251E8}"/>
              </a:ext>
            </a:extLst>
          </p:cNvPr>
          <p:cNvSpPr txBox="1"/>
          <p:nvPr/>
        </p:nvSpPr>
        <p:spPr>
          <a:xfrm>
            <a:off x="199900" y="3640381"/>
            <a:ext cx="129296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defRPr/>
            </a:pPr>
            <a:r>
              <a:rPr lang="en-AU" sz="750" kern="1200" dirty="0">
                <a:solidFill>
                  <a:schemeClr val="bg1"/>
                </a:solidFill>
                <a:latin typeface="Satoshi"/>
                <a:ea typeface="+mn-ea"/>
                <a:cs typeface="+mn-cs"/>
              </a:rPr>
              <a:t>Certification and annual project monitoring for $24.95 per project.</a:t>
            </a:r>
            <a:r>
              <a:rPr lang="en-AU" sz="750" dirty="0">
                <a:solidFill>
                  <a:schemeClr val="bg1"/>
                </a:solidFill>
                <a:latin typeface="Satoshi" pitchFamily="2" charset="77"/>
                <a:ea typeface="Times New Roman" panose="02020603050405020304" pitchFamily="18" charset="0"/>
              </a:rPr>
              <a:t> </a:t>
            </a:r>
            <a:endParaRPr lang="en-AU" sz="750" kern="1200" dirty="0">
              <a:solidFill>
                <a:schemeClr val="bg1"/>
              </a:solidFill>
              <a:latin typeface="Satosh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FF3AAE-9513-9C7F-A395-5D0B2254AAA2}"/>
              </a:ext>
            </a:extLst>
          </p:cNvPr>
          <p:cNvSpPr txBox="1"/>
          <p:nvPr/>
        </p:nvSpPr>
        <p:spPr>
          <a:xfrm>
            <a:off x="1629153" y="3640381"/>
            <a:ext cx="12929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AU" sz="750" kern="1200" dirty="0">
                <a:solidFill>
                  <a:schemeClr val="bg1"/>
                </a:solidFill>
                <a:latin typeface="Satoshi"/>
                <a:ea typeface="+mn-ea"/>
                <a:cs typeface="+mn-cs"/>
              </a:rPr>
              <a:t>Unlocks +4 million CO2 reducers allowing recognition and financial reward for making CO2 reducing investments.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DEF9C2-5210-57C8-A672-5F85683EE375}"/>
              </a:ext>
            </a:extLst>
          </p:cNvPr>
          <p:cNvSpPr txBox="1"/>
          <p:nvPr/>
        </p:nvSpPr>
        <p:spPr>
          <a:xfrm>
            <a:off x="3192441" y="3640380"/>
            <a:ext cx="129297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  <a:buClrTx/>
              <a:defRPr/>
            </a:pPr>
            <a:r>
              <a:rPr lang="en-AU" sz="750" kern="1200" dirty="0">
                <a:solidFill>
                  <a:schemeClr val="bg1"/>
                </a:solidFill>
                <a:latin typeface="Satoshi"/>
                <a:ea typeface="+mn-ea"/>
                <a:cs typeface="+mn-cs"/>
              </a:rPr>
              <a:t>Creates circular investment process that financially rewards CO2 reducers, thereby allowing even more people to contribute to CO2 reduction.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D20436-AACC-DED8-CE27-1B93E866F9E5}"/>
              </a:ext>
            </a:extLst>
          </p:cNvPr>
          <p:cNvSpPr txBox="1"/>
          <p:nvPr/>
        </p:nvSpPr>
        <p:spPr>
          <a:xfrm>
            <a:off x="4678689" y="3640381"/>
            <a:ext cx="139058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  <a:buClrTx/>
              <a:defRPr/>
            </a:pPr>
            <a:r>
              <a:rPr lang="en-AU" sz="750" dirty="0">
                <a:solidFill>
                  <a:schemeClr val="bg1"/>
                </a:solidFill>
                <a:latin typeface="Satoshi" pitchFamily="2" charset="77"/>
                <a:ea typeface="Times New Roman" panose="02020603050405020304" pitchFamily="18" charset="0"/>
              </a:rPr>
              <a:t>Retrospective 12-month certification utilising science</a:t>
            </a:r>
            <a:r>
              <a:rPr lang="en-AU" sz="750" kern="1200" dirty="0">
                <a:solidFill>
                  <a:schemeClr val="bg1"/>
                </a:solidFill>
                <a:latin typeface="Satoshi"/>
                <a:ea typeface="+mn-ea"/>
                <a:cs typeface="+mn-cs"/>
              </a:rPr>
              <a:t>-backed modelling, AI and blockchain technology. Project details and calculations are visible for all to see.  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00FA90-9B76-D15C-E399-D8FA8C7A1148}"/>
              </a:ext>
            </a:extLst>
          </p:cNvPr>
          <p:cNvSpPr txBox="1"/>
          <p:nvPr/>
        </p:nvSpPr>
        <p:spPr>
          <a:xfrm>
            <a:off x="7651127" y="3640380"/>
            <a:ext cx="129297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  <a:buClrTx/>
              <a:defRPr/>
            </a:pPr>
            <a:r>
              <a:rPr lang="en-AU" sz="750" kern="1200" dirty="0">
                <a:solidFill>
                  <a:schemeClr val="bg1"/>
                </a:solidFill>
                <a:latin typeface="Satoshi"/>
                <a:ea typeface="+mn-ea"/>
                <a:cs typeface="+mn-cs"/>
              </a:rPr>
              <a:t>End-to-End process enables millions of Australians to take incremental climate action. Single register clearly shows who is taking action.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B504BD-49AC-C974-4DE8-F392518C2096}"/>
              </a:ext>
            </a:extLst>
          </p:cNvPr>
          <p:cNvSpPr txBox="1"/>
          <p:nvPr/>
        </p:nvSpPr>
        <p:spPr>
          <a:xfrm>
            <a:off x="6269174" y="3640381"/>
            <a:ext cx="12929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AU" sz="750" kern="1200" dirty="0">
                <a:solidFill>
                  <a:schemeClr val="bg1"/>
                </a:solidFill>
                <a:latin typeface="Satoshi"/>
                <a:ea typeface="+mn-ea"/>
                <a:cs typeface="+mn-cs"/>
              </a:rPr>
              <a:t>Solves shortage of quality Australian CO2 offsets. Online exchange makes access to CO2 offsets easier that ever before.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BE1BF4-082E-782B-2BFC-CF96DB3976E4}"/>
              </a:ext>
            </a:extLst>
          </p:cNvPr>
          <p:cNvSpPr txBox="1">
            <a:spLocks/>
          </p:cNvSpPr>
          <p:nvPr/>
        </p:nvSpPr>
        <p:spPr>
          <a:xfrm>
            <a:off x="374662" y="742335"/>
            <a:ext cx="4563854" cy="34615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1125"/>
              </a:spcAft>
              <a:buClrTx/>
              <a:defRPr/>
            </a:pPr>
            <a:r>
              <a:rPr lang="en-AU" sz="1500" b="1" dirty="0">
                <a:latin typeface="Satoshi Black" pitchFamily="2" charset="77"/>
                <a:ea typeface="+mn-ea"/>
                <a:cs typeface="+mn-cs"/>
              </a:rPr>
              <a:t>Why is Aetium unique?</a:t>
            </a: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12BFD4-8F26-35D4-FA3C-6A84812A38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5310" y="175066"/>
            <a:ext cx="964800" cy="264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273D7B-D6D8-D699-E555-DA057B9A4448}"/>
              </a:ext>
            </a:extLst>
          </p:cNvPr>
          <p:cNvSpPr txBox="1"/>
          <p:nvPr/>
        </p:nvSpPr>
        <p:spPr>
          <a:xfrm>
            <a:off x="7871720" y="4821669"/>
            <a:ext cx="997389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50" dirty="0">
                <a:solidFill>
                  <a:schemeClr val="bg1">
                    <a:lumMod val="65000"/>
                  </a:schemeClr>
                </a:solidFill>
                <a:latin typeface="Satoshi" pitchFamily="2" charset="77"/>
              </a:rPr>
              <a:t>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3130378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DB58C-9A7B-72C5-F912-50E2D3B4E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E098B0E-D8CF-B1CA-242F-A106BEB49B67}"/>
              </a:ext>
            </a:extLst>
          </p:cNvPr>
          <p:cNvSpPr/>
          <p:nvPr/>
        </p:nvSpPr>
        <p:spPr>
          <a:xfrm>
            <a:off x="421589" y="3911797"/>
            <a:ext cx="8357134" cy="6144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0" name="Picture 49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51F23A5C-980F-FC7A-FFF5-B91293A79C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72" y="179890"/>
            <a:ext cx="964800" cy="252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82518-D1EC-D595-B31C-F620DDAB27B9}"/>
              </a:ext>
            </a:extLst>
          </p:cNvPr>
          <p:cNvSpPr txBox="1">
            <a:spLocks/>
          </p:cNvSpPr>
          <p:nvPr/>
        </p:nvSpPr>
        <p:spPr>
          <a:xfrm>
            <a:off x="374662" y="742335"/>
            <a:ext cx="4563854" cy="34615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1125"/>
              </a:spcAft>
              <a:buClrTx/>
              <a:defRPr/>
            </a:pPr>
            <a:r>
              <a:rPr lang="en-AU" sz="1500" b="1" dirty="0">
                <a:latin typeface="Satoshi Black" pitchFamily="2" charset="77"/>
                <a:ea typeface="+mn-ea"/>
                <a:cs typeface="+mn-cs"/>
              </a:rPr>
              <a:t>The Aetium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F2986B-97A7-AF7D-8EC0-85A41F487113}"/>
              </a:ext>
            </a:extLst>
          </p:cNvPr>
          <p:cNvSpPr/>
          <p:nvPr/>
        </p:nvSpPr>
        <p:spPr>
          <a:xfrm>
            <a:off x="366912" y="1055159"/>
            <a:ext cx="7226893" cy="27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85800">
              <a:buClrTx/>
              <a:defRPr/>
            </a:pPr>
            <a:r>
              <a:rPr lang="en-AU" sz="800" kern="1200" dirty="0">
                <a:solidFill>
                  <a:schemeClr val="tx1"/>
                </a:solidFill>
                <a:latin typeface="Satoshi"/>
                <a:cs typeface="Arial" panose="020B0604020202020204" pitchFamily="34" charset="0"/>
              </a:rPr>
              <a:t>Technology platform that </a:t>
            </a:r>
            <a:r>
              <a:rPr lang="en-AU" sz="800" b="1" dirty="0">
                <a:solidFill>
                  <a:schemeClr val="tx1"/>
                </a:solidFill>
                <a:latin typeface="Satoshi Black" pitchFamily="2" charset="77"/>
              </a:rPr>
              <a:t>monetises CO2 reductions </a:t>
            </a:r>
            <a:r>
              <a:rPr lang="en-AU" sz="800" dirty="0">
                <a:solidFill>
                  <a:schemeClr val="tx1"/>
                </a:solidFill>
                <a:latin typeface="Satoshi" pitchFamily="2" charset="77"/>
              </a:rPr>
              <a:t>of community-led CO2 projects – connecting reducers to offset buyers</a:t>
            </a:r>
            <a:endParaRPr lang="en-AU" sz="800" kern="1200" dirty="0">
              <a:solidFill>
                <a:schemeClr val="tx1"/>
              </a:solidFill>
              <a:latin typeface="Satoshi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50F2A-5B3D-B1A8-E7DE-930576A8D1CD}"/>
              </a:ext>
            </a:extLst>
          </p:cNvPr>
          <p:cNvSpPr txBox="1"/>
          <p:nvPr/>
        </p:nvSpPr>
        <p:spPr>
          <a:xfrm>
            <a:off x="2101030" y="3911821"/>
            <a:ext cx="1545700" cy="518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Easily calculate CO2 reduction</a:t>
            </a:r>
          </a:p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Issue a public digital </a:t>
            </a:r>
            <a:r>
              <a:rPr lang="en-AU" sz="700" dirty="0">
                <a:solidFill>
                  <a:schemeClr val="tx1"/>
                </a:solidFill>
                <a:latin typeface="Satoshi" pitchFamily="2" charset="77"/>
              </a:rPr>
              <a:t>certificate </a:t>
            </a:r>
            <a:endParaRPr kumimoji="0" lang="en-AU" sz="7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toshi" pitchFamily="2" charset="77"/>
            </a:endParaRPr>
          </a:p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Non-fungible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CB21E-A808-6292-87AA-5109F084D3EB}"/>
              </a:ext>
            </a:extLst>
          </p:cNvPr>
          <p:cNvSpPr txBox="1"/>
          <p:nvPr/>
        </p:nvSpPr>
        <p:spPr>
          <a:xfrm>
            <a:off x="421589" y="3941492"/>
            <a:ext cx="1545702" cy="518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0488" indent="-90488" defTabSz="914400" eaLnBrk="1" fontAlgn="auto" latinLnBrk="0" hangingPunct="1">
              <a:lnSpc>
                <a:spcPct val="200000"/>
              </a:lnSpc>
              <a:buClrTx/>
              <a:buSzTx/>
              <a:buFont typeface="Arial" panose="020B0604020202020204" pitchFamily="34" charset="0"/>
              <a:buChar char="•"/>
              <a:tabLst/>
              <a:defRPr kumimoji="0" sz="600" kern="1200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77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AU" sz="700" dirty="0">
                <a:solidFill>
                  <a:schemeClr val="tx1"/>
                </a:solidFill>
              </a:rPr>
              <a:t>For individuals and business 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AU" sz="700" dirty="0">
                <a:solidFill>
                  <a:schemeClr val="tx1"/>
                </a:solidFill>
              </a:rPr>
              <a:t>Simple to register online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AU" sz="700" dirty="0">
                <a:solidFill>
                  <a:schemeClr val="tx1"/>
                </a:solidFill>
              </a:rPr>
              <a:t>Monetise climate 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C7CE7-2A4B-EC91-BFB7-F2A419432ADA}"/>
              </a:ext>
            </a:extLst>
          </p:cNvPr>
          <p:cNvSpPr txBox="1"/>
          <p:nvPr/>
        </p:nvSpPr>
        <p:spPr>
          <a:xfrm>
            <a:off x="3813797" y="3911798"/>
            <a:ext cx="15457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12-month validation</a:t>
            </a:r>
          </a:p>
          <a:p>
            <a:pPr marL="90488" indent="-90488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Issue public digital certificate</a:t>
            </a:r>
          </a:p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Create tradable </a:t>
            </a:r>
            <a:r>
              <a:rPr lang="en-AU" sz="700" dirty="0">
                <a:solidFill>
                  <a:schemeClr val="tx1"/>
                </a:solidFill>
                <a:latin typeface="Satoshi" pitchFamily="2" charset="77"/>
              </a:rPr>
              <a:t>offset (TCU)</a:t>
            </a:r>
          </a:p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 Black" pitchFamily="2" charset="77"/>
              </a:rPr>
              <a:t>Get paid for CO2 reduction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8CB921-0C5D-5CD2-5F3C-12C2728573A8}"/>
              </a:ext>
            </a:extLst>
          </p:cNvPr>
          <p:cNvSpPr txBox="1"/>
          <p:nvPr/>
        </p:nvSpPr>
        <p:spPr>
          <a:xfrm>
            <a:off x="5523410" y="3911797"/>
            <a:ext cx="1545700" cy="518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Buy, sell or retire offsets</a:t>
            </a:r>
          </a:p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View offset credentials</a:t>
            </a:r>
          </a:p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Blockchain protected register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1773D0-10CC-5443-0CCD-D4A83325FD13}"/>
              </a:ext>
            </a:extLst>
          </p:cNvPr>
          <p:cNvSpPr txBox="1"/>
          <p:nvPr/>
        </p:nvSpPr>
        <p:spPr>
          <a:xfrm>
            <a:off x="7233023" y="3911797"/>
            <a:ext cx="1545700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 Black" pitchFamily="2" charset="77"/>
              </a:rPr>
              <a:t>Buy quality offsets</a:t>
            </a:r>
          </a:p>
          <a:p>
            <a:pPr marL="90488" marR="0" lvl="0" indent="-90488" algn="l" defTabSz="914400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77"/>
              </a:rPr>
              <a:t>Demonstrate climate action</a:t>
            </a:r>
          </a:p>
        </p:txBody>
      </p:sp>
      <p:pic>
        <p:nvPicPr>
          <p:cNvPr id="53" name="Picture 5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C3EB201-0698-CBDD-F95C-0A279CA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310" y="175066"/>
            <a:ext cx="964800" cy="264212"/>
          </a:xfrm>
          <a:prstGeom prst="rect">
            <a:avLst/>
          </a:prstGeom>
        </p:spPr>
      </p:pic>
      <p:sp>
        <p:nvSpPr>
          <p:cNvPr id="5" name="Round Diagonal Corner of Rectangle 34">
            <a:extLst>
              <a:ext uri="{FF2B5EF4-FFF2-40B4-BE49-F238E27FC236}">
                <a16:creationId xmlns:a16="http://schemas.microsoft.com/office/drawing/2014/main" id="{324B5512-3EE6-204E-D679-8CB4B6767C6D}"/>
              </a:ext>
            </a:extLst>
          </p:cNvPr>
          <p:cNvSpPr/>
          <p:nvPr/>
        </p:nvSpPr>
        <p:spPr>
          <a:xfrm>
            <a:off x="5532677" y="1501742"/>
            <a:ext cx="1525203" cy="241317"/>
          </a:xfrm>
          <a:prstGeom prst="round2DiagRect">
            <a:avLst>
              <a:gd name="adj1" fmla="val 36707"/>
              <a:gd name="adj2" fmla="val 0"/>
            </a:avLst>
          </a:prstGeom>
          <a:solidFill>
            <a:srgbClr val="548235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B31B67-644A-7F1B-4616-EB985FB6E9DE}"/>
              </a:ext>
            </a:extLst>
          </p:cNvPr>
          <p:cNvSpPr/>
          <p:nvPr/>
        </p:nvSpPr>
        <p:spPr>
          <a:xfrm>
            <a:off x="5523410" y="1477681"/>
            <a:ext cx="1545701" cy="288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AU" sz="1050" kern="1200" dirty="0">
                <a:solidFill>
                  <a:prstClr val="white"/>
                </a:solidFill>
                <a:latin typeface="Satoshi" pitchFamily="50" charset="0"/>
              </a:rPr>
              <a:t>Exchange Portal</a:t>
            </a:r>
          </a:p>
        </p:txBody>
      </p:sp>
      <p:sp>
        <p:nvSpPr>
          <p:cNvPr id="17" name="Round Diagonal Corner of Rectangle 34">
            <a:extLst>
              <a:ext uri="{FF2B5EF4-FFF2-40B4-BE49-F238E27FC236}">
                <a16:creationId xmlns:a16="http://schemas.microsoft.com/office/drawing/2014/main" id="{5B4CB4B6-CC3D-CEBE-3D4A-AFC4FD07F773}"/>
              </a:ext>
            </a:extLst>
          </p:cNvPr>
          <p:cNvSpPr/>
          <p:nvPr/>
        </p:nvSpPr>
        <p:spPr>
          <a:xfrm>
            <a:off x="5532678" y="1785573"/>
            <a:ext cx="1536432" cy="2008800"/>
          </a:xfrm>
          <a:prstGeom prst="round2DiagRect">
            <a:avLst>
              <a:gd name="adj1" fmla="val 8397"/>
              <a:gd name="adj2" fmla="val 0"/>
            </a:avLst>
          </a:prstGeom>
          <a:solidFill>
            <a:srgbClr val="548235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44" name="Round Diagonal Corner of Rectangle 34">
            <a:extLst>
              <a:ext uri="{FF2B5EF4-FFF2-40B4-BE49-F238E27FC236}">
                <a16:creationId xmlns:a16="http://schemas.microsoft.com/office/drawing/2014/main" id="{5B86791D-4C21-C21F-336F-FC7029757267}"/>
              </a:ext>
            </a:extLst>
          </p:cNvPr>
          <p:cNvSpPr/>
          <p:nvPr/>
        </p:nvSpPr>
        <p:spPr>
          <a:xfrm>
            <a:off x="3815757" y="1507964"/>
            <a:ext cx="1541780" cy="235095"/>
          </a:xfrm>
          <a:prstGeom prst="round2DiagRect">
            <a:avLst>
              <a:gd name="adj1" fmla="val 33571"/>
              <a:gd name="adj2" fmla="val 0"/>
            </a:avLst>
          </a:prstGeom>
          <a:solidFill>
            <a:srgbClr val="4472C4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45" name="Round Diagonal Corner of Rectangle 34">
            <a:extLst>
              <a:ext uri="{FF2B5EF4-FFF2-40B4-BE49-F238E27FC236}">
                <a16:creationId xmlns:a16="http://schemas.microsoft.com/office/drawing/2014/main" id="{854486D6-BBC5-CC4C-6B20-FC29147E37F4}"/>
              </a:ext>
            </a:extLst>
          </p:cNvPr>
          <p:cNvSpPr/>
          <p:nvPr/>
        </p:nvSpPr>
        <p:spPr>
          <a:xfrm>
            <a:off x="3815757" y="1514950"/>
            <a:ext cx="1541780" cy="242096"/>
          </a:xfrm>
          <a:prstGeom prst="round2DiagRect">
            <a:avLst>
              <a:gd name="adj1" fmla="val 11614"/>
              <a:gd name="adj2" fmla="val 0"/>
            </a:avLst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46" name="Round Diagonal Corner of Rectangle 34">
            <a:extLst>
              <a:ext uri="{FF2B5EF4-FFF2-40B4-BE49-F238E27FC236}">
                <a16:creationId xmlns:a16="http://schemas.microsoft.com/office/drawing/2014/main" id="{4F867A55-0F96-7799-B53D-97A1B4A9C2CE}"/>
              </a:ext>
            </a:extLst>
          </p:cNvPr>
          <p:cNvSpPr/>
          <p:nvPr/>
        </p:nvSpPr>
        <p:spPr>
          <a:xfrm>
            <a:off x="3815757" y="1789771"/>
            <a:ext cx="1541780" cy="2020516"/>
          </a:xfrm>
          <a:prstGeom prst="round2DiagRect">
            <a:avLst>
              <a:gd name="adj1" fmla="val 7340"/>
              <a:gd name="adj2" fmla="val 0"/>
            </a:avLst>
          </a:prstGeom>
          <a:solidFill>
            <a:srgbClr val="4472C4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47" name="Round Diagonal Corner of Rectangle 34">
            <a:extLst>
              <a:ext uri="{FF2B5EF4-FFF2-40B4-BE49-F238E27FC236}">
                <a16:creationId xmlns:a16="http://schemas.microsoft.com/office/drawing/2014/main" id="{919797FD-EA01-F9CE-A9F9-66566292444C}"/>
              </a:ext>
            </a:extLst>
          </p:cNvPr>
          <p:cNvSpPr/>
          <p:nvPr/>
        </p:nvSpPr>
        <p:spPr>
          <a:xfrm>
            <a:off x="2100106" y="1505883"/>
            <a:ext cx="1541780" cy="234435"/>
          </a:xfrm>
          <a:prstGeom prst="round2DiagRect">
            <a:avLst>
              <a:gd name="adj1" fmla="val 35982"/>
              <a:gd name="adj2" fmla="val 0"/>
            </a:avLst>
          </a:prstGeom>
          <a:solidFill>
            <a:srgbClr val="00B0F0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48" name="Round Diagonal Corner of Rectangle 34">
            <a:extLst>
              <a:ext uri="{FF2B5EF4-FFF2-40B4-BE49-F238E27FC236}">
                <a16:creationId xmlns:a16="http://schemas.microsoft.com/office/drawing/2014/main" id="{5F0864A9-4AD5-1E70-15CC-51682303BBF2}"/>
              </a:ext>
            </a:extLst>
          </p:cNvPr>
          <p:cNvSpPr/>
          <p:nvPr/>
        </p:nvSpPr>
        <p:spPr>
          <a:xfrm>
            <a:off x="2104949" y="1789771"/>
            <a:ext cx="1541780" cy="2004602"/>
          </a:xfrm>
          <a:prstGeom prst="round2DiagRect">
            <a:avLst>
              <a:gd name="adj1" fmla="val 8408"/>
              <a:gd name="adj2" fmla="val 0"/>
            </a:avLst>
          </a:prstGeom>
          <a:solidFill>
            <a:srgbClr val="00B0F0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52" name="Round Diagonal Corner of Rectangle 34">
            <a:extLst>
              <a:ext uri="{FF2B5EF4-FFF2-40B4-BE49-F238E27FC236}">
                <a16:creationId xmlns:a16="http://schemas.microsoft.com/office/drawing/2014/main" id="{7F05F7BE-41C6-9B09-957A-3C355BF42798}"/>
              </a:ext>
            </a:extLst>
          </p:cNvPr>
          <p:cNvSpPr/>
          <p:nvPr/>
        </p:nvSpPr>
        <p:spPr>
          <a:xfrm>
            <a:off x="415378" y="1508118"/>
            <a:ext cx="1541780" cy="242096"/>
          </a:xfrm>
          <a:prstGeom prst="round2DiagRect">
            <a:avLst>
              <a:gd name="adj1" fmla="val 39028"/>
              <a:gd name="adj2" fmla="val 0"/>
            </a:avLst>
          </a:prstGeom>
          <a:solidFill>
            <a:srgbClr val="FFC000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54" name="Round Diagonal Corner of Rectangle 34">
            <a:extLst>
              <a:ext uri="{FF2B5EF4-FFF2-40B4-BE49-F238E27FC236}">
                <a16:creationId xmlns:a16="http://schemas.microsoft.com/office/drawing/2014/main" id="{401A7089-5FCB-3F93-6864-CD257C15E6F3}"/>
              </a:ext>
            </a:extLst>
          </p:cNvPr>
          <p:cNvSpPr/>
          <p:nvPr/>
        </p:nvSpPr>
        <p:spPr>
          <a:xfrm>
            <a:off x="425510" y="1793970"/>
            <a:ext cx="1541780" cy="2004602"/>
          </a:xfrm>
          <a:prstGeom prst="round2DiagRect">
            <a:avLst>
              <a:gd name="adj1" fmla="val 7874"/>
              <a:gd name="adj2" fmla="val 0"/>
            </a:avLst>
          </a:prstGeom>
          <a:solidFill>
            <a:srgbClr val="FFC000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toshi" pitchFamily="50" charset="0"/>
            </a:endParaRPr>
          </a:p>
        </p:txBody>
      </p:sp>
      <p:sp>
        <p:nvSpPr>
          <p:cNvPr id="55" name="Round Diagonal Corner of Rectangle 37">
            <a:extLst>
              <a:ext uri="{FF2B5EF4-FFF2-40B4-BE49-F238E27FC236}">
                <a16:creationId xmlns:a16="http://schemas.microsoft.com/office/drawing/2014/main" id="{CE2395BC-9EC6-2065-FCD0-BA5E00B9F7D7}"/>
              </a:ext>
            </a:extLst>
          </p:cNvPr>
          <p:cNvSpPr/>
          <p:nvPr/>
        </p:nvSpPr>
        <p:spPr>
          <a:xfrm>
            <a:off x="7245101" y="1508117"/>
            <a:ext cx="1533622" cy="234941"/>
          </a:xfrm>
          <a:prstGeom prst="round2DiagRect">
            <a:avLst>
              <a:gd name="adj1" fmla="val 28282"/>
              <a:gd name="adj2" fmla="val 0"/>
            </a:avLst>
          </a:prstGeom>
          <a:solidFill>
            <a:srgbClr val="002060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toshi" pitchFamily="50" charset="0"/>
            </a:endParaRPr>
          </a:p>
        </p:txBody>
      </p:sp>
      <p:sp>
        <p:nvSpPr>
          <p:cNvPr id="56" name="Round Diagonal Corner of Rectangle 37">
            <a:extLst>
              <a:ext uri="{FF2B5EF4-FFF2-40B4-BE49-F238E27FC236}">
                <a16:creationId xmlns:a16="http://schemas.microsoft.com/office/drawing/2014/main" id="{D90EBBCC-1C86-CFE6-6365-B371EB64E46F}"/>
              </a:ext>
            </a:extLst>
          </p:cNvPr>
          <p:cNvSpPr/>
          <p:nvPr/>
        </p:nvSpPr>
        <p:spPr>
          <a:xfrm>
            <a:off x="7245101" y="1793970"/>
            <a:ext cx="1545701" cy="2004602"/>
          </a:xfrm>
          <a:prstGeom prst="round2DiagRect">
            <a:avLst>
              <a:gd name="adj1" fmla="val 8140"/>
              <a:gd name="adj2" fmla="val 0"/>
            </a:avLst>
          </a:prstGeom>
          <a:solidFill>
            <a:srgbClr val="002060"/>
          </a:solidFill>
          <a:ln w="127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toshi" pitchFamily="50" charset="0"/>
            </a:endParaRPr>
          </a:p>
        </p:txBody>
      </p:sp>
      <p:pic>
        <p:nvPicPr>
          <p:cNvPr id="57" name="Graphic 56" descr="Group of people outline">
            <a:extLst>
              <a:ext uri="{FF2B5EF4-FFF2-40B4-BE49-F238E27FC236}">
                <a16:creationId xmlns:a16="http://schemas.microsoft.com/office/drawing/2014/main" id="{FC0CA653-3246-871B-1098-23324C1CF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7472" y="2574193"/>
            <a:ext cx="539573" cy="539573"/>
          </a:xfrm>
          <a:prstGeom prst="rect">
            <a:avLst/>
          </a:prstGeom>
        </p:spPr>
      </p:pic>
      <p:pic>
        <p:nvPicPr>
          <p:cNvPr id="58" name="Graphic 57" descr="Solar Panels outline">
            <a:extLst>
              <a:ext uri="{FF2B5EF4-FFF2-40B4-BE49-F238E27FC236}">
                <a16:creationId xmlns:a16="http://schemas.microsoft.com/office/drawing/2014/main" id="{3B78E4F6-A2D5-C60B-3345-BA47126BB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80" y="1998563"/>
            <a:ext cx="459558" cy="459558"/>
          </a:xfrm>
          <a:prstGeom prst="rect">
            <a:avLst/>
          </a:prstGeom>
        </p:spPr>
      </p:pic>
      <p:pic>
        <p:nvPicPr>
          <p:cNvPr id="59" name="Graphic 58" descr="Electric car outline">
            <a:extLst>
              <a:ext uri="{FF2B5EF4-FFF2-40B4-BE49-F238E27FC236}">
                <a16:creationId xmlns:a16="http://schemas.microsoft.com/office/drawing/2014/main" id="{E0DA7BDA-0AB3-8839-866A-119402BE1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662" y="2512518"/>
            <a:ext cx="498974" cy="498974"/>
          </a:xfrm>
          <a:prstGeom prst="rect">
            <a:avLst/>
          </a:prstGeom>
        </p:spPr>
      </p:pic>
      <p:pic>
        <p:nvPicPr>
          <p:cNvPr id="60" name="Graphic 59" descr="Deciduous tree outline">
            <a:extLst>
              <a:ext uri="{FF2B5EF4-FFF2-40B4-BE49-F238E27FC236}">
                <a16:creationId xmlns:a16="http://schemas.microsoft.com/office/drawing/2014/main" id="{A571F5EC-511B-4B41-11E3-15DDAE1CB1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395" y="3126261"/>
            <a:ext cx="463272" cy="463272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BB6FD525-3338-6CE1-01A4-533AF69CE13A}"/>
              </a:ext>
            </a:extLst>
          </p:cNvPr>
          <p:cNvSpPr/>
          <p:nvPr/>
        </p:nvSpPr>
        <p:spPr>
          <a:xfrm>
            <a:off x="421589" y="1501745"/>
            <a:ext cx="1545701" cy="253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AU" sz="1050" kern="1200" dirty="0">
                <a:solidFill>
                  <a:prstClr val="black"/>
                </a:solidFill>
                <a:latin typeface="Satoshi" pitchFamily="50" charset="0"/>
              </a:rPr>
              <a:t>CO2 Reducers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7667C7-11B5-6E22-7252-01C7F66DD534}"/>
              </a:ext>
            </a:extLst>
          </p:cNvPr>
          <p:cNvSpPr/>
          <p:nvPr/>
        </p:nvSpPr>
        <p:spPr>
          <a:xfrm>
            <a:off x="2101029" y="1501745"/>
            <a:ext cx="1545701" cy="253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AU" sz="1050" kern="1200" dirty="0">
                <a:solidFill>
                  <a:prstClr val="black"/>
                </a:solidFill>
                <a:latin typeface="Satoshi" pitchFamily="50" charset="0"/>
              </a:rPr>
              <a:t>Registration Portal</a:t>
            </a:r>
          </a:p>
        </p:txBody>
      </p:sp>
      <p:sp>
        <p:nvSpPr>
          <p:cNvPr id="63" name="Right Arrow 86">
            <a:extLst>
              <a:ext uri="{FF2B5EF4-FFF2-40B4-BE49-F238E27FC236}">
                <a16:creationId xmlns:a16="http://schemas.microsoft.com/office/drawing/2014/main" id="{8DE0CC73-02C3-AACD-B151-1A6BB3054A09}"/>
              </a:ext>
            </a:extLst>
          </p:cNvPr>
          <p:cNvSpPr/>
          <p:nvPr/>
        </p:nvSpPr>
        <p:spPr>
          <a:xfrm>
            <a:off x="1810321" y="1959253"/>
            <a:ext cx="550271" cy="355604"/>
          </a:xfrm>
          <a:prstGeom prst="rightArrow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8A2EDE-9578-A0FE-0063-CA68641E7D19}"/>
              </a:ext>
            </a:extLst>
          </p:cNvPr>
          <p:cNvSpPr/>
          <p:nvPr/>
        </p:nvSpPr>
        <p:spPr>
          <a:xfrm>
            <a:off x="3813797" y="1501745"/>
            <a:ext cx="1545701" cy="253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AU" sz="1050" kern="1200" dirty="0">
                <a:solidFill>
                  <a:prstClr val="white"/>
                </a:solidFill>
                <a:latin typeface="Satoshi" pitchFamily="50" charset="0"/>
              </a:rPr>
              <a:t>Certification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D6C13B8-7155-D85B-699A-FFD1BDF0CF13}"/>
              </a:ext>
            </a:extLst>
          </p:cNvPr>
          <p:cNvSpPr/>
          <p:nvPr/>
        </p:nvSpPr>
        <p:spPr>
          <a:xfrm>
            <a:off x="7233699" y="1501745"/>
            <a:ext cx="1545701" cy="253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AU" sz="1050" kern="1200" dirty="0">
                <a:solidFill>
                  <a:prstClr val="white"/>
                </a:solidFill>
                <a:latin typeface="Satoshi" pitchFamily="50" charset="0"/>
              </a:rPr>
              <a:t>Offset Buyers</a:t>
            </a:r>
          </a:p>
        </p:txBody>
      </p:sp>
      <p:pic>
        <p:nvPicPr>
          <p:cNvPr id="66" name="Graphic 65" descr="Processor outline">
            <a:extLst>
              <a:ext uri="{FF2B5EF4-FFF2-40B4-BE49-F238E27FC236}">
                <a16:creationId xmlns:a16="http://schemas.microsoft.com/office/drawing/2014/main" id="{F1F66440-971B-EC15-F42D-80DC594F77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7112" y="2360843"/>
            <a:ext cx="626780" cy="626780"/>
          </a:xfrm>
          <a:prstGeom prst="rect">
            <a:avLst/>
          </a:prstGeom>
        </p:spPr>
      </p:pic>
      <p:pic>
        <p:nvPicPr>
          <p:cNvPr id="67" name="Graphic 66" descr="Internet outline">
            <a:extLst>
              <a:ext uri="{FF2B5EF4-FFF2-40B4-BE49-F238E27FC236}">
                <a16:creationId xmlns:a16="http://schemas.microsoft.com/office/drawing/2014/main" id="{2F02E3F0-D8D8-287E-984D-F1A3A9D8A8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45615" y="2218993"/>
            <a:ext cx="729000" cy="729000"/>
          </a:xfrm>
          <a:prstGeom prst="rect">
            <a:avLst/>
          </a:prstGeom>
        </p:spPr>
      </p:pic>
      <p:pic>
        <p:nvPicPr>
          <p:cNvPr id="68" name="Graphic 67" descr="Group of people outline">
            <a:extLst>
              <a:ext uri="{FF2B5EF4-FFF2-40B4-BE49-F238E27FC236}">
                <a16:creationId xmlns:a16="http://schemas.microsoft.com/office/drawing/2014/main" id="{17F410A6-2CF2-E228-D9FB-5A4AA37F47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14352" y="2871454"/>
            <a:ext cx="626780" cy="626780"/>
          </a:xfrm>
          <a:prstGeom prst="rect">
            <a:avLst/>
          </a:prstGeom>
        </p:spPr>
      </p:pic>
      <p:pic>
        <p:nvPicPr>
          <p:cNvPr id="69" name="Graphic 68" descr="Production outline">
            <a:extLst>
              <a:ext uri="{FF2B5EF4-FFF2-40B4-BE49-F238E27FC236}">
                <a16:creationId xmlns:a16="http://schemas.microsoft.com/office/drawing/2014/main" id="{20573C7D-E535-778D-DBA7-A44B75CE67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50282" y="2051209"/>
            <a:ext cx="626780" cy="62678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8E7CC8B-8206-7874-CBA4-2CE00598F085}"/>
              </a:ext>
            </a:extLst>
          </p:cNvPr>
          <p:cNvGrpSpPr>
            <a:grpSpLocks noChangeAspect="1"/>
          </p:cNvGrpSpPr>
          <p:nvPr/>
        </p:nvGrpSpPr>
        <p:grpSpPr>
          <a:xfrm>
            <a:off x="4362333" y="3046991"/>
            <a:ext cx="518091" cy="612111"/>
            <a:chOff x="3394704" y="3868622"/>
            <a:chExt cx="755842" cy="893001"/>
          </a:xfrm>
        </p:grpSpPr>
        <p:pic>
          <p:nvPicPr>
            <p:cNvPr id="71" name="Graphic 70" descr="Blockchain outline">
              <a:extLst>
                <a:ext uri="{FF2B5EF4-FFF2-40B4-BE49-F238E27FC236}">
                  <a16:creationId xmlns:a16="http://schemas.microsoft.com/office/drawing/2014/main" id="{3DBBC3DD-C054-F4A8-41FB-3D3473B5B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455800" y="3868622"/>
              <a:ext cx="572728" cy="57272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B05CCE4-8EEC-3966-DEEB-3AD7325FC87E}"/>
                </a:ext>
              </a:extLst>
            </p:cNvPr>
            <p:cNvSpPr txBox="1">
              <a:spLocks/>
            </p:cNvSpPr>
            <p:nvPr/>
          </p:nvSpPr>
          <p:spPr>
            <a:xfrm>
              <a:off x="3394704" y="4492216"/>
              <a:ext cx="755842" cy="2694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AU" sz="6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Blockchain</a:t>
              </a:r>
            </a:p>
          </p:txBody>
        </p:sp>
      </p:grpSp>
      <p:pic>
        <p:nvPicPr>
          <p:cNvPr id="73" name="Graphic 72" descr="Internet outline">
            <a:extLst>
              <a:ext uri="{FF2B5EF4-FFF2-40B4-BE49-F238E27FC236}">
                <a16:creationId xmlns:a16="http://schemas.microsoft.com/office/drawing/2014/main" id="{A64A1313-516C-DE11-8C16-290E15EF8D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523233" y="2208294"/>
            <a:ext cx="729000" cy="729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7530B472-5FC6-4119-2C9B-D23F1CC126B1}"/>
              </a:ext>
            </a:extLst>
          </p:cNvPr>
          <p:cNvGrpSpPr>
            <a:grpSpLocks noChangeAspect="1"/>
          </p:cNvGrpSpPr>
          <p:nvPr/>
        </p:nvGrpSpPr>
        <p:grpSpPr>
          <a:xfrm>
            <a:off x="2649567" y="3032405"/>
            <a:ext cx="518091" cy="626698"/>
            <a:chOff x="3418519" y="3868622"/>
            <a:chExt cx="755842" cy="914280"/>
          </a:xfrm>
          <a:solidFill>
            <a:schemeClr val="tx1">
              <a:lumMod val="95000"/>
              <a:lumOff val="5000"/>
            </a:schemeClr>
          </a:solidFill>
        </p:grpSpPr>
        <p:pic>
          <p:nvPicPr>
            <p:cNvPr id="75" name="Graphic 74" descr="Blockchain outline">
              <a:extLst>
                <a:ext uri="{FF2B5EF4-FFF2-40B4-BE49-F238E27FC236}">
                  <a16:creationId xmlns:a16="http://schemas.microsoft.com/office/drawing/2014/main" id="{43FF83D6-F184-757C-372D-92B35CE43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455800" y="3868622"/>
              <a:ext cx="572728" cy="572728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0D799D3-25CA-CDCA-DC28-4E43A5EFC5F3}"/>
                </a:ext>
              </a:extLst>
            </p:cNvPr>
            <p:cNvSpPr txBox="1">
              <a:spLocks/>
            </p:cNvSpPr>
            <p:nvPr/>
          </p:nvSpPr>
          <p:spPr>
            <a:xfrm>
              <a:off x="3418519" y="4513496"/>
              <a:ext cx="755842" cy="26940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AU" sz="60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Blockchain</a:t>
              </a:r>
            </a:p>
          </p:txBody>
        </p:sp>
      </p:grpSp>
      <p:sp>
        <p:nvSpPr>
          <p:cNvPr id="77" name="Right Arrow 122">
            <a:extLst>
              <a:ext uri="{FF2B5EF4-FFF2-40B4-BE49-F238E27FC236}">
                <a16:creationId xmlns:a16="http://schemas.microsoft.com/office/drawing/2014/main" id="{01DCCE5D-D7AE-D570-B70F-A70EBAC08C33}"/>
              </a:ext>
            </a:extLst>
          </p:cNvPr>
          <p:cNvSpPr/>
          <p:nvPr/>
        </p:nvSpPr>
        <p:spPr>
          <a:xfrm>
            <a:off x="3521998" y="1929715"/>
            <a:ext cx="550271" cy="355604"/>
          </a:xfrm>
          <a:prstGeom prst="rightArrow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ight Arrow 123">
            <a:extLst>
              <a:ext uri="{FF2B5EF4-FFF2-40B4-BE49-F238E27FC236}">
                <a16:creationId xmlns:a16="http://schemas.microsoft.com/office/drawing/2014/main" id="{8B615C04-F547-A46B-B986-4414C5F71D9F}"/>
              </a:ext>
            </a:extLst>
          </p:cNvPr>
          <p:cNvSpPr/>
          <p:nvPr/>
        </p:nvSpPr>
        <p:spPr>
          <a:xfrm>
            <a:off x="5249725" y="1964521"/>
            <a:ext cx="550271" cy="355604"/>
          </a:xfrm>
          <a:prstGeom prst="rightArrow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ight Arrow 124">
            <a:extLst>
              <a:ext uri="{FF2B5EF4-FFF2-40B4-BE49-F238E27FC236}">
                <a16:creationId xmlns:a16="http://schemas.microsoft.com/office/drawing/2014/main" id="{C3810321-04DF-8B6A-2C26-F8A954D6D484}"/>
              </a:ext>
            </a:extLst>
          </p:cNvPr>
          <p:cNvSpPr/>
          <p:nvPr/>
        </p:nvSpPr>
        <p:spPr>
          <a:xfrm rot="10800000">
            <a:off x="6787345" y="1964521"/>
            <a:ext cx="550271" cy="355604"/>
          </a:xfrm>
          <a:prstGeom prst="rightArrow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4490761-10DA-54BF-29D8-9CBC84A526D4}"/>
              </a:ext>
            </a:extLst>
          </p:cNvPr>
          <p:cNvGrpSpPr>
            <a:grpSpLocks noChangeAspect="1"/>
          </p:cNvGrpSpPr>
          <p:nvPr/>
        </p:nvGrpSpPr>
        <p:grpSpPr>
          <a:xfrm>
            <a:off x="6071947" y="3046991"/>
            <a:ext cx="518091" cy="612111"/>
            <a:chOff x="3394704" y="3868622"/>
            <a:chExt cx="755842" cy="893001"/>
          </a:xfrm>
        </p:grpSpPr>
        <p:pic>
          <p:nvPicPr>
            <p:cNvPr id="81" name="Graphic 80" descr="Blockchain outline">
              <a:extLst>
                <a:ext uri="{FF2B5EF4-FFF2-40B4-BE49-F238E27FC236}">
                  <a16:creationId xmlns:a16="http://schemas.microsoft.com/office/drawing/2014/main" id="{8423920F-1AFD-0717-1E07-208E98D93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455800" y="3868622"/>
              <a:ext cx="572728" cy="572728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09D665F-5B2C-91B4-F905-F6D113297B3E}"/>
                </a:ext>
              </a:extLst>
            </p:cNvPr>
            <p:cNvSpPr txBox="1">
              <a:spLocks/>
            </p:cNvSpPr>
            <p:nvPr/>
          </p:nvSpPr>
          <p:spPr>
            <a:xfrm>
              <a:off x="3394704" y="4492216"/>
              <a:ext cx="755842" cy="2694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AU" sz="6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Blockchain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BDAC844-EB2C-BF70-24E8-28CD828C0CD4}"/>
              </a:ext>
            </a:extLst>
          </p:cNvPr>
          <p:cNvSpPr txBox="1"/>
          <p:nvPr/>
        </p:nvSpPr>
        <p:spPr>
          <a:xfrm>
            <a:off x="4345185" y="1977622"/>
            <a:ext cx="557845" cy="30008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$TCU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B6AC9-86CD-AF96-0CF0-D4A4CD853F27}"/>
              </a:ext>
            </a:extLst>
          </p:cNvPr>
          <p:cNvSpPr txBox="1"/>
          <p:nvPr/>
        </p:nvSpPr>
        <p:spPr>
          <a:xfrm>
            <a:off x="7871720" y="4821669"/>
            <a:ext cx="997389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50" dirty="0">
                <a:solidFill>
                  <a:schemeClr val="bg1">
                    <a:lumMod val="65000"/>
                  </a:schemeClr>
                </a:solidFill>
                <a:latin typeface="Satoshi" pitchFamily="2" charset="77"/>
              </a:rPr>
              <a:t>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18493639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ANG 4 NATUN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472C4"/>
      </a:accent1>
      <a:accent2>
        <a:srgbClr val="439E0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CD61E304B84BA51D4ABC3AB4F737" ma:contentTypeVersion="18" ma:contentTypeDescription="Create a new document." ma:contentTypeScope="" ma:versionID="41363056cc7f8772ccdadfdb2ab49d34">
  <xsd:schema xmlns:xsd="http://www.w3.org/2001/XMLSchema" xmlns:xs="http://www.w3.org/2001/XMLSchema" xmlns:p="http://schemas.microsoft.com/office/2006/metadata/properties" xmlns:ns2="350ecd77-ca27-4d20-a551-499bb3d46ec3" xmlns:ns3="db60f16f-7606-4c90-97ee-b4871290b16f" targetNamespace="http://schemas.microsoft.com/office/2006/metadata/properties" ma:root="true" ma:fieldsID="69f326670d146974cca0f92068797db4" ns2:_="" ns3:_="">
    <xsd:import namespace="350ecd77-ca27-4d20-a551-499bb3d46ec3"/>
    <xsd:import namespace="db60f16f-7606-4c90-97ee-b4871290b1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ecd77-ca27-4d20-a551-499bb3d46e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30bab4-6003-4984-9f3c-5f6275db70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0f16f-7606-4c90-97ee-b4871290b16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84cf714-2446-4dee-8718-8bcb1f170bc8}" ma:internalName="TaxCatchAll" ma:showField="CatchAllData" ma:web="db60f16f-7606-4c90-97ee-b4871290b1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0ecd77-ca27-4d20-a551-499bb3d46ec3">
      <Terms xmlns="http://schemas.microsoft.com/office/infopath/2007/PartnerControls"/>
    </lcf76f155ced4ddcb4097134ff3c332f>
    <TaxCatchAll xmlns="db60f16f-7606-4c90-97ee-b4871290b16f" xsi:nil="true"/>
  </documentManagement>
</p:properties>
</file>

<file path=customXml/itemProps1.xml><?xml version="1.0" encoding="utf-8"?>
<ds:datastoreItem xmlns:ds="http://schemas.openxmlformats.org/officeDocument/2006/customXml" ds:itemID="{D3E967C7-0C6F-4B54-B103-03584C87B663}"/>
</file>

<file path=customXml/itemProps2.xml><?xml version="1.0" encoding="utf-8"?>
<ds:datastoreItem xmlns:ds="http://schemas.openxmlformats.org/officeDocument/2006/customXml" ds:itemID="{34A86191-53C6-4752-A2D5-F6267CCEF5D2}"/>
</file>

<file path=customXml/itemProps3.xml><?xml version="1.0" encoding="utf-8"?>
<ds:datastoreItem xmlns:ds="http://schemas.openxmlformats.org/officeDocument/2006/customXml" ds:itemID="{0B9D4C8C-8C79-4B78-94D9-3DB42A4A5301}"/>
</file>

<file path=docProps/app.xml><?xml version="1.0" encoding="utf-8"?>
<Properties xmlns="http://schemas.openxmlformats.org/officeDocument/2006/extended-properties" xmlns:vt="http://schemas.openxmlformats.org/officeDocument/2006/docPropsVTypes">
  <TotalTime>25353</TotalTime>
  <Words>493</Words>
  <Application>Microsoft Macintosh PowerPoint</Application>
  <PresentationFormat>On-screen Show (16:9)</PresentationFormat>
  <Paragraphs>69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 Rounded MT Bold</vt:lpstr>
      <vt:lpstr>Calibri</vt:lpstr>
      <vt:lpstr>Satoshi Black</vt:lpstr>
      <vt:lpstr>Satoshi</vt:lpstr>
      <vt:lpstr>Gilroy Medium</vt:lpstr>
      <vt:lpstr>Arial</vt:lpstr>
      <vt:lpstr>Satoshi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Guillaume DRELON</dc:creator>
  <cp:lastModifiedBy>Christopher Ride</cp:lastModifiedBy>
  <cp:revision>81</cp:revision>
  <cp:lastPrinted>2025-03-03T03:17:29Z</cp:lastPrinted>
  <dcterms:modified xsi:type="dcterms:W3CDTF">2025-03-18T01:08:49Z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0x0101003F3CCD61E304B84BA51D4ABC3AB4F737</vt:lpwstr>
  </property>
</Properties>
</file>