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60" r:id="rId3"/>
    <p:sldId id="259" r:id="rId4"/>
    <p:sldId id="261" r:id="rId5"/>
    <p:sldId id="278" r:id="rId6"/>
    <p:sldId id="262" r:id="rId7"/>
    <p:sldId id="279" r:id="rId8"/>
    <p:sldId id="263" r:id="rId9"/>
    <p:sldId id="264" r:id="rId10"/>
    <p:sldId id="265" r:id="rId11"/>
    <p:sldId id="266" r:id="rId12"/>
    <p:sldId id="267" r:id="rId13"/>
    <p:sldId id="268" r:id="rId14"/>
    <p:sldId id="269" r:id="rId15"/>
    <p:sldId id="270" r:id="rId16"/>
    <p:sldId id="272" r:id="rId17"/>
    <p:sldId id="274" r:id="rId18"/>
    <p:sldId id="273"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23/10/2017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23/10/2017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23/10/2017</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23/10/2017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23/10/2017</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23/10/2017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23/10/2017</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23/10/2017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23/10/2017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23/10/2017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23/10/2017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23/10/2017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23/10/2017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23/10/2017</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Script" panose="020B0504020000000003" pitchFamily="34" charset="0"/>
              </a:rPr>
              <a:t>Storyboard</a:t>
            </a:r>
            <a:endParaRPr lang="en-US" dirty="0">
              <a:latin typeface="Segoe Script" panose="020B0504020000000003" pitchFamily="34" charset="0"/>
            </a:endParaRPr>
          </a:p>
        </p:txBody>
      </p:sp>
      <p:sp>
        <p:nvSpPr>
          <p:cNvPr id="3" name="Subtitle 2"/>
          <p:cNvSpPr>
            <a:spLocks noGrp="1"/>
          </p:cNvSpPr>
          <p:nvPr>
            <p:ph type="subTitle" idx="1"/>
          </p:nvPr>
        </p:nvSpPr>
        <p:spPr/>
        <p:txBody>
          <a:bodyPr/>
          <a:lstStyle/>
          <a:p>
            <a:r>
              <a:rPr lang="en-US" dirty="0" smtClean="0">
                <a:latin typeface="Segoe Script" panose="020B0504020000000003" pitchFamily="34" charset="0"/>
              </a:rPr>
              <a:t>By </a:t>
            </a:r>
            <a:r>
              <a:rPr lang="en-US" dirty="0" smtClean="0">
                <a:latin typeface="Segoe Script" panose="020B0504020000000003" pitchFamily="34" charset="0"/>
              </a:rPr>
              <a:t>Sarah </a:t>
            </a:r>
            <a:r>
              <a:rPr lang="en-US" dirty="0" smtClean="0">
                <a:latin typeface="Segoe Script" panose="020B0504020000000003" pitchFamily="34" charset="0"/>
              </a:rPr>
              <a:t>from St Albans Secondary College</a:t>
            </a:r>
            <a:endParaRPr lang="en-US" dirty="0">
              <a:latin typeface="Segoe Script" panose="020B0504020000000003" pitchFamily="34" charset="0"/>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31500" y="1461193"/>
            <a:ext cx="5405060" cy="40537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735094"/>
            <a:ext cx="7341325" cy="5505993"/>
          </a:xfrm>
          <a:prstGeom prst="rect">
            <a:avLst/>
          </a:prstGeom>
        </p:spPr>
      </p:pic>
      <p:sp>
        <p:nvSpPr>
          <p:cNvPr id="5" name="TextBox 4"/>
          <p:cNvSpPr txBox="1"/>
          <p:nvPr/>
        </p:nvSpPr>
        <p:spPr>
          <a:xfrm>
            <a:off x="862149" y="5316583"/>
            <a:ext cx="5747657" cy="923330"/>
          </a:xfrm>
          <a:prstGeom prst="rect">
            <a:avLst/>
          </a:prstGeom>
          <a:noFill/>
        </p:spPr>
        <p:txBody>
          <a:bodyPr wrap="square" rtlCol="0">
            <a:spAutoFit/>
          </a:bodyPr>
          <a:lstStyle/>
          <a:p>
            <a:r>
              <a:rPr lang="en-AU" dirty="0" smtClean="0">
                <a:solidFill>
                  <a:schemeClr val="bg2"/>
                </a:solidFill>
              </a:rPr>
              <a:t>The girls’ locker bay. This photo was taken when classes were on, so, as you can see, it’s a little empty… At the start and end of the day, it’s packed!</a:t>
            </a:r>
            <a:endParaRPr lang="en-AU" dirty="0">
              <a:solidFill>
                <a:schemeClr val="bg2"/>
              </a:solidFill>
            </a:endParaRPr>
          </a:p>
        </p:txBody>
      </p:sp>
      <p:sp>
        <p:nvSpPr>
          <p:cNvPr id="6" name="TextBox 5"/>
          <p:cNvSpPr txBox="1"/>
          <p:nvPr/>
        </p:nvSpPr>
        <p:spPr>
          <a:xfrm>
            <a:off x="8203474" y="5055326"/>
            <a:ext cx="3500846" cy="923330"/>
          </a:xfrm>
          <a:prstGeom prst="rect">
            <a:avLst/>
          </a:prstGeom>
          <a:noFill/>
        </p:spPr>
        <p:txBody>
          <a:bodyPr wrap="square" rtlCol="0">
            <a:spAutoFit/>
          </a:bodyPr>
          <a:lstStyle/>
          <a:p>
            <a:r>
              <a:rPr lang="en-AU" dirty="0" smtClean="0">
                <a:solidFill>
                  <a:schemeClr val="bg2"/>
                </a:solidFill>
              </a:rPr>
              <a:t>Locker number 30! It looks so boring… Unfortunately, you can’t see the blood in this photo.</a:t>
            </a:r>
            <a:endParaRPr lang="en-AU" dirty="0">
              <a:solidFill>
                <a:schemeClr val="bg2"/>
              </a:solidFill>
            </a:endParaRPr>
          </a:p>
        </p:txBody>
      </p:sp>
    </p:spTree>
    <p:extLst>
      <p:ext uri="{BB962C8B-B14F-4D97-AF65-F5344CB8AC3E}">
        <p14:creationId xmlns:p14="http://schemas.microsoft.com/office/powerpoint/2010/main" val="18358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955" y="1531671"/>
            <a:ext cx="4807131" cy="3816429"/>
          </a:xfrm>
          <a:prstGeom prst="rect">
            <a:avLst/>
          </a:prstGeom>
          <a:noFill/>
        </p:spPr>
        <p:txBody>
          <a:bodyPr wrap="square" rtlCol="0">
            <a:spAutoFit/>
          </a:bodyPr>
          <a:lstStyle/>
          <a:p>
            <a:r>
              <a:rPr lang="en-AU" sz="2000" u="sng" dirty="0" smtClean="0">
                <a:latin typeface="Segoe Print" panose="02000600000000000000" pitchFamily="2" charset="0"/>
              </a:rPr>
              <a:t>WEDNESDAYS:</a:t>
            </a:r>
            <a:r>
              <a:rPr lang="en-AU" sz="2000" dirty="0" smtClean="0">
                <a:latin typeface="Segoe Print" panose="02000600000000000000" pitchFamily="2" charset="0"/>
              </a:rPr>
              <a:t> </a:t>
            </a:r>
            <a:r>
              <a:rPr lang="en-AU" sz="1200" b="1" dirty="0" smtClean="0">
                <a:latin typeface="Segoe Print" panose="02000600000000000000" pitchFamily="2" charset="0"/>
              </a:rPr>
              <a:t>(In these sections you will see differences between the activities. The start of the day is usually the same, but here things change.)</a:t>
            </a:r>
          </a:p>
          <a:p>
            <a:endParaRPr lang="en-AU" sz="2000" dirty="0">
              <a:latin typeface="Segoe Print" panose="02000600000000000000" pitchFamily="2" charset="0"/>
            </a:endParaRPr>
          </a:p>
          <a:p>
            <a:r>
              <a:rPr lang="en-AU" sz="1600" dirty="0" smtClean="0">
                <a:latin typeface="Segoe Print" panose="02000600000000000000" pitchFamily="2" charset="0"/>
              </a:rPr>
              <a:t>After my friends come, we gather our pencil cases, textbooks, exercise books and whatever else, and head off to our first class. Our first class is English. I don’t really mind English, but sometimes it can be really dull. My seat is near the door, next to one of my friends. Our English teacher is also our history and geography teacher. Our classroom is in F9, near our lockers. </a:t>
            </a:r>
          </a:p>
          <a:p>
            <a:endParaRPr lang="en-AU" sz="2000" dirty="0" smtClean="0">
              <a:latin typeface="Segoe Print" panose="02000600000000000000" pitchFamily="2" charset="0"/>
            </a:endParaRPr>
          </a:p>
          <a:p>
            <a:endParaRPr lang="en-AU" sz="1400" dirty="0">
              <a:latin typeface="Segoe Print"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27467" y="964474"/>
            <a:ext cx="6601099" cy="4950824"/>
          </a:xfrm>
          <a:prstGeom prst="rect">
            <a:avLst/>
          </a:prstGeom>
        </p:spPr>
      </p:pic>
      <p:sp>
        <p:nvSpPr>
          <p:cNvPr id="4" name="TextBox 3"/>
          <p:cNvSpPr txBox="1"/>
          <p:nvPr/>
        </p:nvSpPr>
        <p:spPr>
          <a:xfrm>
            <a:off x="6531429" y="5842397"/>
            <a:ext cx="4180114" cy="646331"/>
          </a:xfrm>
          <a:prstGeom prst="rect">
            <a:avLst/>
          </a:prstGeom>
          <a:noFill/>
        </p:spPr>
        <p:txBody>
          <a:bodyPr wrap="square" rtlCol="0">
            <a:spAutoFit/>
          </a:bodyPr>
          <a:lstStyle/>
          <a:p>
            <a:r>
              <a:rPr lang="en-AU" dirty="0" smtClean="0">
                <a:solidFill>
                  <a:schemeClr val="bg2"/>
                </a:solidFill>
              </a:rPr>
              <a:t>My class working in our homeroom classroom, 7J.</a:t>
            </a:r>
            <a:endParaRPr lang="en-AU" dirty="0">
              <a:solidFill>
                <a:schemeClr val="bg2"/>
              </a:solidFill>
            </a:endParaRPr>
          </a:p>
        </p:txBody>
      </p:sp>
    </p:spTree>
    <p:extLst>
      <p:ext uri="{BB962C8B-B14F-4D97-AF65-F5344CB8AC3E}">
        <p14:creationId xmlns:p14="http://schemas.microsoft.com/office/powerpoint/2010/main" val="222207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386" y="1828414"/>
            <a:ext cx="3526975" cy="3600986"/>
          </a:xfrm>
          <a:prstGeom prst="rect">
            <a:avLst/>
          </a:prstGeom>
          <a:noFill/>
        </p:spPr>
        <p:txBody>
          <a:bodyPr wrap="square" rtlCol="0">
            <a:spAutoFit/>
          </a:bodyPr>
          <a:lstStyle/>
          <a:p>
            <a:r>
              <a:rPr lang="en-AU" sz="1600" dirty="0">
                <a:latin typeface="Segoe Print" panose="02000600000000000000" pitchFamily="2" charset="0"/>
              </a:rPr>
              <a:t>Next up, is maths. Maths… It was never my forte. I don’t really like maths. Sometimes I get confused because of all the numbers and make small, simple mistakes. Our maths classroom is in C7, which we have to climb the stairs to get up to. We have maths almost everyday, so we get daily exercise (I can’t act like I’m pleased about that…). </a:t>
            </a:r>
          </a:p>
          <a:p>
            <a:endParaRPr lang="en-AU" dirty="0">
              <a:latin typeface="Segoe Print" panose="02000600000000000000" pitchFamily="2" charset="0"/>
            </a:endParaRPr>
          </a:p>
          <a:p>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5" y="781593"/>
            <a:ext cx="7589520" cy="5692140"/>
          </a:xfrm>
          <a:prstGeom prst="rect">
            <a:avLst/>
          </a:prstGeom>
        </p:spPr>
      </p:pic>
      <p:sp>
        <p:nvSpPr>
          <p:cNvPr id="8" name="TextBox 7"/>
          <p:cNvSpPr txBox="1"/>
          <p:nvPr/>
        </p:nvSpPr>
        <p:spPr>
          <a:xfrm>
            <a:off x="4180115" y="5429400"/>
            <a:ext cx="7249886" cy="369332"/>
          </a:xfrm>
          <a:prstGeom prst="rect">
            <a:avLst/>
          </a:prstGeom>
          <a:noFill/>
        </p:spPr>
        <p:txBody>
          <a:bodyPr wrap="square" rtlCol="0">
            <a:spAutoFit/>
          </a:bodyPr>
          <a:lstStyle/>
          <a:p>
            <a:r>
              <a:rPr lang="en-AU" dirty="0" smtClean="0">
                <a:solidFill>
                  <a:schemeClr val="tx2"/>
                </a:solidFill>
              </a:rPr>
              <a:t>This is the front of the library. We go here for period four on Thursdays.</a:t>
            </a:r>
            <a:endParaRPr lang="en-AU" dirty="0">
              <a:solidFill>
                <a:schemeClr val="tx2"/>
              </a:solidFill>
            </a:endParaRPr>
          </a:p>
        </p:txBody>
      </p:sp>
      <p:cxnSp>
        <p:nvCxnSpPr>
          <p:cNvPr id="10" name="Straight Arrow Connector 9"/>
          <p:cNvCxnSpPr/>
          <p:nvPr/>
        </p:nvCxnSpPr>
        <p:spPr>
          <a:xfrm flipV="1">
            <a:off x="9392194" y="2240717"/>
            <a:ext cx="339635" cy="951532"/>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8268788" y="3413206"/>
            <a:ext cx="2063932" cy="646331"/>
          </a:xfrm>
          <a:prstGeom prst="rect">
            <a:avLst/>
          </a:prstGeom>
          <a:noFill/>
        </p:spPr>
        <p:txBody>
          <a:bodyPr wrap="square" rtlCol="0">
            <a:spAutoFit/>
          </a:bodyPr>
          <a:lstStyle/>
          <a:p>
            <a:r>
              <a:rPr lang="en-AU" dirty="0" smtClean="0">
                <a:solidFill>
                  <a:schemeClr val="bg2"/>
                </a:solidFill>
              </a:rPr>
              <a:t>C7 is somewhere up here!</a:t>
            </a:r>
            <a:endParaRPr lang="en-AU" dirty="0">
              <a:solidFill>
                <a:schemeClr val="bg2"/>
              </a:solidFill>
            </a:endParaRPr>
          </a:p>
        </p:txBody>
      </p:sp>
    </p:spTree>
    <p:extLst>
      <p:ext uri="{BB962C8B-B14F-4D97-AF65-F5344CB8AC3E}">
        <p14:creationId xmlns:p14="http://schemas.microsoft.com/office/powerpoint/2010/main" val="410328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297" y="1899284"/>
            <a:ext cx="4088674" cy="3354765"/>
          </a:xfrm>
          <a:prstGeom prst="rect">
            <a:avLst/>
          </a:prstGeom>
          <a:noFill/>
        </p:spPr>
        <p:txBody>
          <a:bodyPr wrap="square" rtlCol="0">
            <a:spAutoFit/>
          </a:bodyPr>
          <a:lstStyle/>
          <a:p>
            <a:r>
              <a:rPr lang="en-AU" sz="1600" dirty="0">
                <a:latin typeface="Segoe Print" panose="02000600000000000000" pitchFamily="2" charset="0"/>
              </a:rPr>
              <a:t>Luckily, afterwards we have recess. So we race down the stairs (well, not me, I‘m too slow…) to our lockers. I normally have no snack so I just talk to my friends while watching them eat (It’s not as creepy as you think). We also get our things for the next two periods and dump them near the lockers. We stay there at snacks and lunch. The people who stay there aren’t all from our class, 7J. Some of my friends are from other classes.</a:t>
            </a:r>
          </a:p>
          <a:p>
            <a:endParaRPr lang="en-AU" sz="2000" dirty="0">
              <a:latin typeface="Segoe Print"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10347" y="1140444"/>
            <a:ext cx="6496594" cy="4872446"/>
          </a:xfrm>
          <a:prstGeom prst="rect">
            <a:avLst/>
          </a:prstGeom>
        </p:spPr>
      </p:pic>
      <p:sp>
        <p:nvSpPr>
          <p:cNvPr id="4" name="TextBox 3"/>
          <p:cNvSpPr txBox="1"/>
          <p:nvPr/>
        </p:nvSpPr>
        <p:spPr>
          <a:xfrm>
            <a:off x="7106195" y="3474721"/>
            <a:ext cx="3788229" cy="646331"/>
          </a:xfrm>
          <a:prstGeom prst="rect">
            <a:avLst/>
          </a:prstGeom>
          <a:noFill/>
        </p:spPr>
        <p:txBody>
          <a:bodyPr wrap="square" rtlCol="0">
            <a:spAutoFit/>
          </a:bodyPr>
          <a:lstStyle/>
          <a:p>
            <a:r>
              <a:rPr lang="en-AU" dirty="0" smtClean="0">
                <a:solidFill>
                  <a:schemeClr val="bg2"/>
                </a:solidFill>
              </a:rPr>
              <a:t>Where we ‘hang out’ most break times.</a:t>
            </a:r>
            <a:endParaRPr lang="en-AU" dirty="0">
              <a:solidFill>
                <a:schemeClr val="bg2"/>
              </a:solidFill>
            </a:endParaRPr>
          </a:p>
        </p:txBody>
      </p:sp>
    </p:spTree>
    <p:extLst>
      <p:ext uri="{BB962C8B-B14F-4D97-AF65-F5344CB8AC3E}">
        <p14:creationId xmlns:p14="http://schemas.microsoft.com/office/powerpoint/2010/main" val="23461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731" y="1364599"/>
            <a:ext cx="4271555" cy="3785652"/>
          </a:xfrm>
          <a:prstGeom prst="rect">
            <a:avLst/>
          </a:prstGeom>
          <a:noFill/>
        </p:spPr>
        <p:txBody>
          <a:bodyPr wrap="square" rtlCol="0">
            <a:spAutoFit/>
          </a:bodyPr>
          <a:lstStyle/>
          <a:p>
            <a:r>
              <a:rPr lang="en-AU" sz="1600" dirty="0" smtClean="0">
                <a:latin typeface="Segoe Print" panose="02000600000000000000" pitchFamily="2" charset="0"/>
              </a:rPr>
              <a:t>After snack, we have comprehension, or ACL, for others. My comprehension classroom is R9. Our comprehension classes are made of year 7s from other classes. Only two of my classmates are in my comprehension class. However, I know a few of them from primary school. </a:t>
            </a:r>
          </a:p>
          <a:p>
            <a:endParaRPr lang="en-AU" sz="1600" dirty="0">
              <a:latin typeface="Segoe Print" panose="02000600000000000000" pitchFamily="2" charset="0"/>
            </a:endParaRPr>
          </a:p>
          <a:p>
            <a:r>
              <a:rPr lang="en-AU" sz="1600" dirty="0" smtClean="0">
                <a:latin typeface="Segoe Print" panose="02000600000000000000" pitchFamily="2" charset="0"/>
              </a:rPr>
              <a:t>After comprehension, we have science. On Wednesdays, we have theory classes, since our classroom isn’t actually a science room. The classroom is F1, and is located just across from our lockers. </a:t>
            </a:r>
            <a:endParaRPr lang="en-AU" sz="1600" dirty="0">
              <a:latin typeface="Segoe Print"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36" y="661727"/>
            <a:ext cx="6921863" cy="5191397"/>
          </a:xfrm>
          <a:prstGeom prst="rect">
            <a:avLst/>
          </a:prstGeom>
        </p:spPr>
      </p:pic>
      <p:sp>
        <p:nvSpPr>
          <p:cNvPr id="4" name="TextBox 3"/>
          <p:cNvSpPr txBox="1"/>
          <p:nvPr/>
        </p:nvSpPr>
        <p:spPr>
          <a:xfrm>
            <a:off x="8725990" y="1201783"/>
            <a:ext cx="2782388" cy="369332"/>
          </a:xfrm>
          <a:prstGeom prst="rect">
            <a:avLst/>
          </a:prstGeom>
          <a:noFill/>
        </p:spPr>
        <p:txBody>
          <a:bodyPr wrap="square" rtlCol="0">
            <a:spAutoFit/>
          </a:bodyPr>
          <a:lstStyle/>
          <a:p>
            <a:r>
              <a:rPr lang="en-AU" dirty="0" smtClean="0">
                <a:solidFill>
                  <a:schemeClr val="bg2"/>
                </a:solidFill>
              </a:rPr>
              <a:t>F1, our science classroom. </a:t>
            </a:r>
            <a:endParaRPr lang="en-AU" dirty="0">
              <a:solidFill>
                <a:schemeClr val="bg2"/>
              </a:solidFill>
            </a:endParaRPr>
          </a:p>
        </p:txBody>
      </p:sp>
    </p:spTree>
    <p:extLst>
      <p:ext uri="{BB962C8B-B14F-4D97-AF65-F5344CB8AC3E}">
        <p14:creationId xmlns:p14="http://schemas.microsoft.com/office/powerpoint/2010/main" val="140116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550" y="1359758"/>
            <a:ext cx="4921624" cy="2616101"/>
          </a:xfrm>
          <a:prstGeom prst="rect">
            <a:avLst/>
          </a:prstGeom>
          <a:noFill/>
        </p:spPr>
        <p:txBody>
          <a:bodyPr wrap="square" rtlCol="0">
            <a:spAutoFit/>
          </a:bodyPr>
          <a:lstStyle/>
          <a:p>
            <a:r>
              <a:rPr lang="en-AU" sz="1600" dirty="0" smtClean="0">
                <a:latin typeface="Segoe Print" panose="02000600000000000000" pitchFamily="2" charset="0"/>
              </a:rPr>
              <a:t>Lunch is one of the best parts of the day. Mostly because we get to eat and relax. My lunch is always either spring rolls or a sandwich with ham. On Mondays, Wednesdays and Fridays, my friends and I go to R1, the games room. We play board games and card games like Monopoly, Uno and Speed. </a:t>
            </a:r>
            <a:r>
              <a:rPr lang="en-AU" sz="1600" dirty="0">
                <a:latin typeface="Segoe Print" panose="02000600000000000000" pitchFamily="2" charset="0"/>
              </a:rPr>
              <a:t>Following lunch, we have PE theory and Learning Manager in F9.</a:t>
            </a:r>
          </a:p>
          <a:p>
            <a:endParaRPr lang="en-AU" sz="2000" dirty="0">
              <a:latin typeface="Segoe Print" panose="02000600000000000000" pitchFamily="2" charset="0"/>
            </a:endParaRPr>
          </a:p>
        </p:txBody>
      </p:sp>
      <p:pic>
        <p:nvPicPr>
          <p:cNvPr id="1026" name="Picture 2" descr="Image result for playing u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769" y="4303059"/>
            <a:ext cx="2965665" cy="23907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619" y="1093747"/>
            <a:ext cx="6466432" cy="4849824"/>
          </a:xfrm>
          <a:prstGeom prst="rect">
            <a:avLst/>
          </a:prstGeom>
        </p:spPr>
      </p:pic>
      <p:sp>
        <p:nvSpPr>
          <p:cNvPr id="4" name="TextBox 3"/>
          <p:cNvSpPr txBox="1"/>
          <p:nvPr/>
        </p:nvSpPr>
        <p:spPr>
          <a:xfrm>
            <a:off x="7003745" y="1433882"/>
            <a:ext cx="5002306" cy="646331"/>
          </a:xfrm>
          <a:prstGeom prst="rect">
            <a:avLst/>
          </a:prstGeom>
          <a:noFill/>
        </p:spPr>
        <p:txBody>
          <a:bodyPr wrap="square" rtlCol="0">
            <a:spAutoFit/>
          </a:bodyPr>
          <a:lstStyle/>
          <a:p>
            <a:r>
              <a:rPr lang="en-AU" dirty="0" smtClean="0">
                <a:solidFill>
                  <a:schemeClr val="bg2"/>
                </a:solidFill>
              </a:rPr>
              <a:t>The R Wing, where my comprehension class and the games room is located.</a:t>
            </a:r>
            <a:endParaRPr lang="en-AU" dirty="0">
              <a:solidFill>
                <a:schemeClr val="bg2"/>
              </a:solidFill>
            </a:endParaRPr>
          </a:p>
        </p:txBody>
      </p:sp>
      <p:cxnSp>
        <p:nvCxnSpPr>
          <p:cNvPr id="6" name="Straight Arrow Connector 5"/>
          <p:cNvCxnSpPr/>
          <p:nvPr/>
        </p:nvCxnSpPr>
        <p:spPr>
          <a:xfrm flipV="1">
            <a:off x="9816353" y="3160059"/>
            <a:ext cx="605118" cy="81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38128" y="4303059"/>
            <a:ext cx="2272553" cy="369332"/>
          </a:xfrm>
          <a:prstGeom prst="rect">
            <a:avLst/>
          </a:prstGeom>
          <a:noFill/>
        </p:spPr>
        <p:txBody>
          <a:bodyPr wrap="square" rtlCol="0">
            <a:spAutoFit/>
          </a:bodyPr>
          <a:lstStyle/>
          <a:p>
            <a:r>
              <a:rPr lang="en-AU" dirty="0" smtClean="0">
                <a:solidFill>
                  <a:schemeClr val="bg2"/>
                </a:solidFill>
              </a:rPr>
              <a:t>R1, the games room!</a:t>
            </a:r>
            <a:endParaRPr lang="en-AU" dirty="0">
              <a:solidFill>
                <a:schemeClr val="bg2"/>
              </a:solidFill>
            </a:endParaRPr>
          </a:p>
        </p:txBody>
      </p:sp>
    </p:spTree>
    <p:extLst>
      <p:ext uri="{BB962C8B-B14F-4D97-AF65-F5344CB8AC3E}">
        <p14:creationId xmlns:p14="http://schemas.microsoft.com/office/powerpoint/2010/main" val="8081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Home Time! (and it’s about time!)</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45165" y="2566679"/>
            <a:ext cx="4852373" cy="3553097"/>
          </a:xfrm>
        </p:spPr>
        <p:txBody>
          <a:bodyPr>
            <a:normAutofit/>
          </a:bodyPr>
          <a:lstStyle/>
          <a:p>
            <a:r>
              <a:rPr lang="en-AU" sz="1600" dirty="0" smtClean="0">
                <a:latin typeface="Segoe Print" panose="02000600000000000000" pitchFamily="2" charset="0"/>
              </a:rPr>
              <a:t>Finally, the bell rings and we get to go home. We speed walk to the lockers and pack away our things. The lockers are packed and it always takes ages to get in and out. If I get out earlier than my friends, I wait for them to finish and then we walk together. I wait with two of my friends and my brother outside a building. We get back into the car and sometimes play on our phone. The trip back takes FOREVER because of the traffic. The traffic in the afternoon is even worse than in the morning.</a:t>
            </a:r>
            <a:endParaRPr lang="en-AU" sz="1600" dirty="0">
              <a:latin typeface="Segoe Print" panose="020006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p:pic>
      <p:sp>
        <p:nvSpPr>
          <p:cNvPr id="6" name="TextBox 5"/>
          <p:cNvSpPr txBox="1"/>
          <p:nvPr/>
        </p:nvSpPr>
        <p:spPr>
          <a:xfrm>
            <a:off x="6361611" y="2821237"/>
            <a:ext cx="4153989" cy="369332"/>
          </a:xfrm>
          <a:prstGeom prst="rect">
            <a:avLst/>
          </a:prstGeom>
          <a:noFill/>
        </p:spPr>
        <p:txBody>
          <a:bodyPr wrap="square" rtlCol="0">
            <a:spAutoFit/>
          </a:bodyPr>
          <a:lstStyle/>
          <a:p>
            <a:r>
              <a:rPr lang="en-AU" dirty="0" smtClean="0">
                <a:solidFill>
                  <a:schemeClr val="bg2"/>
                </a:solidFill>
              </a:rPr>
              <a:t>Where we walk to get out of the school</a:t>
            </a:r>
            <a:r>
              <a:rPr lang="en-AU" dirty="0">
                <a:solidFill>
                  <a:schemeClr val="tx2"/>
                </a:solidFill>
              </a:rPr>
              <a:t>.</a:t>
            </a:r>
          </a:p>
        </p:txBody>
      </p:sp>
    </p:spTree>
    <p:extLst>
      <p:ext uri="{BB962C8B-B14F-4D97-AF65-F5344CB8AC3E}">
        <p14:creationId xmlns:p14="http://schemas.microsoft.com/office/powerpoint/2010/main" val="6484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126"/>
            <a:ext cx="5995853" cy="6555641"/>
          </a:xfrm>
          <a:prstGeom prst="rect">
            <a:avLst/>
          </a:prstGeom>
          <a:noFill/>
        </p:spPr>
        <p:txBody>
          <a:bodyPr wrap="square" rtlCol="0">
            <a:spAutoFit/>
          </a:bodyPr>
          <a:lstStyle/>
          <a:p>
            <a:r>
              <a:rPr lang="en-AU" sz="2000" u="sng" dirty="0" smtClean="0">
                <a:latin typeface="Segoe Print" panose="02000600000000000000" pitchFamily="2" charset="0"/>
              </a:rPr>
              <a:t>FRIDAYS: </a:t>
            </a:r>
            <a:r>
              <a:rPr lang="en-AU" sz="1200" dirty="0" smtClean="0">
                <a:latin typeface="Segoe Print" panose="02000600000000000000" pitchFamily="2" charset="0"/>
              </a:rPr>
              <a:t>(Excluding getting to school, going home, lunch and snack)</a:t>
            </a:r>
          </a:p>
          <a:p>
            <a:endParaRPr lang="en-AU" sz="2000" dirty="0" smtClean="0">
              <a:latin typeface="Segoe Print" panose="02000600000000000000" pitchFamily="2" charset="0"/>
            </a:endParaRPr>
          </a:p>
          <a:p>
            <a:r>
              <a:rPr lang="en-AU" sz="1600" dirty="0" smtClean="0">
                <a:latin typeface="Segoe Print" panose="02000600000000000000" pitchFamily="2" charset="0"/>
              </a:rPr>
              <a:t>On Fridays, two of my classmates and I have guitar lessons together. We also have guitar with someone from another class. Guitar lessons can be in any period, so we have to check our schedules to find out when it is.</a:t>
            </a:r>
          </a:p>
          <a:p>
            <a:r>
              <a:rPr lang="en-AU" sz="1600" dirty="0" smtClean="0">
                <a:latin typeface="Segoe Print" panose="02000600000000000000" pitchFamily="2" charset="0"/>
              </a:rPr>
              <a:t>Every single period on Friday is a double period. First up, we have double maths. Most of the time, we have tests on Friday. These two periods feel like they last forever…</a:t>
            </a:r>
          </a:p>
          <a:p>
            <a:r>
              <a:rPr lang="en-AU" sz="1600" dirty="0" smtClean="0">
                <a:latin typeface="Segoe Print" panose="02000600000000000000" pitchFamily="2" charset="0"/>
              </a:rPr>
              <a:t>After recess, we have PE, Physical Education. Our class is the only year seven class during those two periods, so we do warm ups with year 9 and 8 classes. During snack we get changed in the toilets. Others who don’t get changed during that time, get changed when we go into the gym. Before the classes split up and do their own things, we have a warm up together. During these warm ups, our class is usually invisible or targets. Before the bell rings, we get changed back into school uniform. </a:t>
            </a:r>
          </a:p>
          <a:p>
            <a:r>
              <a:rPr lang="en-AU" sz="1600" dirty="0" smtClean="0">
                <a:latin typeface="Segoe Print" panose="02000600000000000000" pitchFamily="2" charset="0"/>
              </a:rPr>
              <a:t>The last two periods are Japanese. Our classroom is F5. Japanese is one of my favourite subjects (I’m not sure why…). So far, we have learnt greetings, pets and describing them, business cards, classroom instructions and a few other things.</a:t>
            </a:r>
            <a:endParaRPr lang="en-AU" sz="1600" dirty="0">
              <a:latin typeface="Segoe Print"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599" y="352697"/>
            <a:ext cx="5994401" cy="44958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278" y="5068835"/>
            <a:ext cx="6267722" cy="1512932"/>
          </a:xfrm>
          <a:prstGeom prst="rect">
            <a:avLst/>
          </a:prstGeom>
        </p:spPr>
      </p:pic>
      <p:sp>
        <p:nvSpPr>
          <p:cNvPr id="5" name="TextBox 4"/>
          <p:cNvSpPr txBox="1"/>
          <p:nvPr/>
        </p:nvSpPr>
        <p:spPr>
          <a:xfrm>
            <a:off x="7868919" y="3958046"/>
            <a:ext cx="2651760" cy="369332"/>
          </a:xfrm>
          <a:prstGeom prst="rect">
            <a:avLst/>
          </a:prstGeom>
          <a:noFill/>
        </p:spPr>
        <p:txBody>
          <a:bodyPr wrap="square" rtlCol="0">
            <a:spAutoFit/>
          </a:bodyPr>
          <a:lstStyle/>
          <a:p>
            <a:r>
              <a:rPr lang="en-AU" dirty="0" smtClean="0">
                <a:solidFill>
                  <a:schemeClr val="bg2"/>
                </a:solidFill>
              </a:rPr>
              <a:t>The gym where we do PE.</a:t>
            </a:r>
            <a:endParaRPr lang="en-AU" dirty="0">
              <a:solidFill>
                <a:schemeClr val="bg2"/>
              </a:solidFill>
            </a:endParaRPr>
          </a:p>
        </p:txBody>
      </p:sp>
      <p:sp>
        <p:nvSpPr>
          <p:cNvPr id="6" name="TextBox 5"/>
          <p:cNvSpPr txBox="1"/>
          <p:nvPr/>
        </p:nvSpPr>
        <p:spPr>
          <a:xfrm>
            <a:off x="6675120" y="6296297"/>
            <a:ext cx="4585063" cy="369332"/>
          </a:xfrm>
          <a:prstGeom prst="rect">
            <a:avLst/>
          </a:prstGeom>
          <a:noFill/>
        </p:spPr>
        <p:txBody>
          <a:bodyPr wrap="square" rtlCol="0">
            <a:spAutoFit/>
          </a:bodyPr>
          <a:lstStyle/>
          <a:p>
            <a:r>
              <a:rPr lang="en-AU" dirty="0" smtClean="0">
                <a:solidFill>
                  <a:schemeClr val="bg2"/>
                </a:solidFill>
              </a:rPr>
              <a:t>Part of the oval where we sometimes do sport.</a:t>
            </a:r>
            <a:endParaRPr lang="en-AU" dirty="0">
              <a:solidFill>
                <a:schemeClr val="bg2"/>
              </a:solidFill>
            </a:endParaRPr>
          </a:p>
        </p:txBody>
      </p:sp>
    </p:spTree>
    <p:extLst>
      <p:ext uri="{BB962C8B-B14F-4D97-AF65-F5344CB8AC3E}">
        <p14:creationId xmlns:p14="http://schemas.microsoft.com/office/powerpoint/2010/main" val="42203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Extra Activities (after school)</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74320" y="1946366"/>
            <a:ext cx="4852373" cy="4794067"/>
          </a:xfrm>
        </p:spPr>
        <p:txBody>
          <a:bodyPr>
            <a:normAutofit/>
          </a:bodyPr>
          <a:lstStyle/>
          <a:p>
            <a:r>
              <a:rPr lang="en-AU" sz="1600" u="sng" dirty="0" smtClean="0">
                <a:latin typeface="Segoe Print" panose="02000600000000000000" pitchFamily="2" charset="0"/>
              </a:rPr>
              <a:t>WEDNESDAYS:</a:t>
            </a:r>
          </a:p>
          <a:p>
            <a:r>
              <a:rPr lang="en-AU" sz="1600" dirty="0" smtClean="0">
                <a:latin typeface="Segoe Print" panose="02000600000000000000" pitchFamily="2" charset="0"/>
              </a:rPr>
              <a:t>After school, my two brothers and I have tennis lessons. We play at Avondale Heights Tennis Club. In winter, it is dark and the lights have to be on. </a:t>
            </a:r>
          </a:p>
          <a:p>
            <a:r>
              <a:rPr lang="en-AU" sz="1600" u="sng" dirty="0" smtClean="0">
                <a:latin typeface="Segoe Print" panose="02000600000000000000" pitchFamily="2" charset="0"/>
              </a:rPr>
              <a:t>FRIDAYS:</a:t>
            </a:r>
            <a:endParaRPr lang="en-AU" sz="1600" dirty="0" smtClean="0">
              <a:latin typeface="Segoe Print" panose="02000600000000000000" pitchFamily="2" charset="0"/>
            </a:endParaRPr>
          </a:p>
          <a:p>
            <a:r>
              <a:rPr lang="en-AU" sz="1600" dirty="0" smtClean="0">
                <a:latin typeface="Segoe Print" panose="02000600000000000000" pitchFamily="2" charset="0"/>
              </a:rPr>
              <a:t>After dinner, we go swimming at East Keilor Leisure Centre. We have swimming on Tuesdays, Thursdays and Fridays. Our coach makes us swim for one and a half hour. After the main part we have time trials, when we try to beat our previous times and race each other. In spring, we have races where we try to beat each other, with the one with the best scores earning a trophy (I’ve already gotten it once!).  </a:t>
            </a:r>
            <a:endParaRPr lang="en-AU" sz="1600" dirty="0">
              <a:latin typeface="Segoe Print" panose="02000600000000000000" pitchFamily="2"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xfrm rot="5400000">
            <a:off x="5236064" y="2085193"/>
            <a:ext cx="3043647" cy="3262390"/>
          </a:xfrm>
        </p:spPr>
      </p:pic>
      <p:sp>
        <p:nvSpPr>
          <p:cNvPr id="8" name="TextBox 7"/>
          <p:cNvSpPr txBox="1"/>
          <p:nvPr/>
        </p:nvSpPr>
        <p:spPr>
          <a:xfrm>
            <a:off x="5126692" y="5486410"/>
            <a:ext cx="3155589" cy="923330"/>
          </a:xfrm>
          <a:prstGeom prst="rect">
            <a:avLst/>
          </a:prstGeom>
          <a:noFill/>
        </p:spPr>
        <p:txBody>
          <a:bodyPr wrap="square" rtlCol="0">
            <a:spAutoFit/>
          </a:bodyPr>
          <a:lstStyle/>
          <a:p>
            <a:r>
              <a:rPr lang="en-AU" dirty="0" smtClean="0">
                <a:solidFill>
                  <a:schemeClr val="tx2"/>
                </a:solidFill>
              </a:rPr>
              <a:t>My tennis racket. My brother’s one looks the same, so I had to write my name on mine.</a:t>
            </a:r>
            <a:endParaRPr lang="en-AU"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083" y="2312128"/>
            <a:ext cx="3744693" cy="2808520"/>
          </a:xfrm>
          <a:prstGeom prst="rect">
            <a:avLst/>
          </a:prstGeom>
        </p:spPr>
      </p:pic>
      <p:sp>
        <p:nvSpPr>
          <p:cNvPr id="10" name="TextBox 9"/>
          <p:cNvSpPr txBox="1"/>
          <p:nvPr/>
        </p:nvSpPr>
        <p:spPr>
          <a:xfrm>
            <a:off x="9155445" y="5604320"/>
            <a:ext cx="2978331" cy="369332"/>
          </a:xfrm>
          <a:prstGeom prst="rect">
            <a:avLst/>
          </a:prstGeom>
          <a:noFill/>
        </p:spPr>
        <p:txBody>
          <a:bodyPr wrap="square" rtlCol="0">
            <a:spAutoFit/>
          </a:bodyPr>
          <a:lstStyle/>
          <a:p>
            <a:r>
              <a:rPr lang="en-AU" dirty="0" smtClean="0">
                <a:solidFill>
                  <a:schemeClr val="tx2"/>
                </a:solidFill>
              </a:rPr>
              <a:t>The swimming pool.</a:t>
            </a:r>
            <a:endParaRPr lang="en-AU" dirty="0">
              <a:solidFill>
                <a:schemeClr val="tx2"/>
              </a:solidFill>
            </a:endParaRPr>
          </a:p>
        </p:txBody>
      </p:sp>
    </p:spTree>
    <p:extLst>
      <p:ext uri="{BB962C8B-B14F-4D97-AF65-F5344CB8AC3E}">
        <p14:creationId xmlns:p14="http://schemas.microsoft.com/office/powerpoint/2010/main" val="23808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Dinner!</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35131" y="2063931"/>
            <a:ext cx="4891562" cy="4480560"/>
          </a:xfrm>
        </p:spPr>
        <p:txBody>
          <a:bodyPr>
            <a:normAutofit/>
          </a:bodyPr>
          <a:lstStyle/>
          <a:p>
            <a:r>
              <a:rPr lang="en-AU" sz="1600" dirty="0" smtClean="0">
                <a:latin typeface="Segoe Print" panose="02000600000000000000" pitchFamily="2" charset="0"/>
              </a:rPr>
              <a:t>For dinner we usually have different things, but whatever we eat usually has rice or noddles with it. At dinner, I get to watch my brother stuff his face with food, and if I’m lucky, I sneak a book behind my bowl to read while eating. Before and after dinner I try to finish my homework. I try to finish it all as fast as I can, so I can watch videos on my laptop. </a:t>
            </a:r>
          </a:p>
          <a:p>
            <a:r>
              <a:rPr lang="en-AU" sz="1600" dirty="0" smtClean="0">
                <a:latin typeface="Segoe Print" panose="02000600000000000000" pitchFamily="2" charset="0"/>
              </a:rPr>
              <a:t>After dinner, sometimes I have to practice either piano or guitar for thirty minutes. I am in grade five for piano, after passing the exam for grade four (Before my older brother, I should mention…). </a:t>
            </a:r>
            <a:endParaRPr lang="en-AU" sz="1600" dirty="0">
              <a:latin typeface="Segoe Print" panose="020006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xfrm rot="5400000">
            <a:off x="5699125" y="1647825"/>
            <a:ext cx="5029200" cy="5391150"/>
          </a:xfrm>
        </p:spPr>
      </p:pic>
      <p:sp>
        <p:nvSpPr>
          <p:cNvPr id="6" name="TextBox 5"/>
          <p:cNvSpPr txBox="1"/>
          <p:nvPr/>
        </p:nvSpPr>
        <p:spPr>
          <a:xfrm>
            <a:off x="5930537" y="5826034"/>
            <a:ext cx="4794069" cy="369332"/>
          </a:xfrm>
          <a:prstGeom prst="rect">
            <a:avLst/>
          </a:prstGeom>
          <a:noFill/>
        </p:spPr>
        <p:txBody>
          <a:bodyPr wrap="square" rtlCol="0">
            <a:spAutoFit/>
          </a:bodyPr>
          <a:lstStyle/>
          <a:p>
            <a:pPr algn="ctr"/>
            <a:r>
              <a:rPr lang="en-AU" dirty="0" smtClean="0">
                <a:solidFill>
                  <a:schemeClr val="bg2"/>
                </a:solidFill>
              </a:rPr>
              <a:t>The piano that I practice on. </a:t>
            </a:r>
            <a:endParaRPr lang="en-AU" dirty="0">
              <a:solidFill>
                <a:schemeClr val="bg2"/>
              </a:solidFill>
            </a:endParaRPr>
          </a:p>
        </p:txBody>
      </p:sp>
    </p:spTree>
    <p:extLst>
      <p:ext uri="{BB962C8B-B14F-4D97-AF65-F5344CB8AC3E}">
        <p14:creationId xmlns:p14="http://schemas.microsoft.com/office/powerpoint/2010/main" val="410429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203" y="619157"/>
            <a:ext cx="6597464" cy="3664417"/>
          </a:xfrm>
        </p:spPr>
        <p:txBody>
          <a:bodyPr>
            <a:normAutofit/>
          </a:bodyPr>
          <a:lstStyle/>
          <a:p>
            <a:r>
              <a:rPr lang="en-AU" sz="2800" b="0" dirty="0" smtClean="0">
                <a:latin typeface="Segoe Print" panose="02000600000000000000" pitchFamily="2" charset="0"/>
              </a:rPr>
              <a:t>This storyboard will show what I do in my everyday life. My life can be different to yours in many ways, however, it can also have similarities to yours. My storyboard will show what I do on Wednesday, Friday and Saturday. I hope you enjoy!</a:t>
            </a:r>
            <a:br>
              <a:rPr lang="en-AU" sz="2800" b="0" dirty="0" smtClean="0">
                <a:latin typeface="Segoe Print" panose="02000600000000000000" pitchFamily="2" charset="0"/>
              </a:rPr>
            </a:br>
            <a:endParaRPr lang="en-AU" sz="2800" b="0" dirty="0">
              <a:latin typeface="Segoe Print" panose="02000600000000000000" pitchFamily="2" charset="0"/>
            </a:endParaRPr>
          </a:p>
        </p:txBody>
      </p:sp>
    </p:spTree>
    <p:extLst>
      <p:ext uri="{BB962C8B-B14F-4D97-AF65-F5344CB8AC3E}">
        <p14:creationId xmlns:p14="http://schemas.microsoft.com/office/powerpoint/2010/main" val="115288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Sleep (and prepare to wake up early again)</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09006" y="3265714"/>
            <a:ext cx="5022190" cy="1423852"/>
          </a:xfrm>
        </p:spPr>
        <p:txBody>
          <a:bodyPr>
            <a:normAutofit fontScale="92500" lnSpcReduction="10000"/>
          </a:bodyPr>
          <a:lstStyle/>
          <a:p>
            <a:r>
              <a:rPr lang="en-AU" sz="1600" dirty="0" smtClean="0">
                <a:latin typeface="Segoe Print" panose="02000600000000000000" pitchFamily="2" charset="0"/>
              </a:rPr>
              <a:t>At last, it’s night and we get to go to bed. My usual sleeping time is at 10. Well, I’m supposed to go to bed at 10, but I stay up until 11 in bed, reading (or just lying there). Before that, I eat apple, yogurt, and then drink milk. Afterwards I brush my teeth and dive onto my bed.</a:t>
            </a:r>
            <a:endParaRPr lang="en-AU" sz="1600" dirty="0">
              <a:latin typeface="Segoe Print" panose="02000600000000000000" pitchFamily="2"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967" r="9967"/>
          <a:stretch>
            <a:fillRect/>
          </a:stretch>
        </p:blipFill>
        <p:spPr/>
      </p:pic>
    </p:spTree>
    <p:extLst>
      <p:ext uri="{BB962C8B-B14F-4D97-AF65-F5344CB8AC3E}">
        <p14:creationId xmlns:p14="http://schemas.microsoft.com/office/powerpoint/2010/main" val="413372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Saturdays (My least favourite day…)</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61256" y="2214867"/>
            <a:ext cx="5199017" cy="4256722"/>
          </a:xfrm>
        </p:spPr>
        <p:txBody>
          <a:bodyPr>
            <a:normAutofit/>
          </a:bodyPr>
          <a:lstStyle/>
          <a:p>
            <a:r>
              <a:rPr lang="en-AU" sz="1600" dirty="0" smtClean="0">
                <a:latin typeface="Segoe Print" panose="02000600000000000000" pitchFamily="2" charset="0"/>
              </a:rPr>
              <a:t>In the morning, I wake up (You guessed it, I woke up EARLY, AGAIN.). But I wake up early for a reason. Two words: Tennis. Competition. On these days, I pray for rain, lots of it. I hope that there will be a washout and that I won’t have to play. Yet, it’s never happened. It rained on the way to the tennis club, but then it stopped (and started and stopped. Yes, it’s like it’s teasing me.). Currently, my team is on the bottom of the leader board. We’ve won ONCE. It’s kind of depressing, if you think of it that way. </a:t>
            </a:r>
          </a:p>
          <a:p>
            <a:r>
              <a:rPr lang="en-AU" sz="1600" dirty="0" smtClean="0">
                <a:latin typeface="Segoe Print" panose="02000600000000000000" pitchFamily="2" charset="0"/>
              </a:rPr>
              <a:t>After lunch, I have piano lessons, near my tennis club. It lasts thirty minutes, but feels like forever. After that I just have a regular day (The rest of the day is so relaxing after that…).</a:t>
            </a:r>
            <a:endParaRPr lang="en-AU" sz="1600" dirty="0">
              <a:latin typeface="Segoe Print" panose="020006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83794" y="2722867"/>
            <a:ext cx="4064000" cy="3048000"/>
          </a:xfrm>
          <a:prstGeom prst="rect">
            <a:avLst/>
          </a:prstGeom>
        </p:spPr>
      </p:pic>
      <p:sp>
        <p:nvSpPr>
          <p:cNvPr id="8" name="TextBox 7"/>
          <p:cNvSpPr txBox="1"/>
          <p:nvPr/>
        </p:nvSpPr>
        <p:spPr>
          <a:xfrm>
            <a:off x="9353006" y="3592286"/>
            <a:ext cx="2677885" cy="923330"/>
          </a:xfrm>
          <a:prstGeom prst="rect">
            <a:avLst/>
          </a:prstGeom>
          <a:noFill/>
        </p:spPr>
        <p:txBody>
          <a:bodyPr wrap="square" rtlCol="0">
            <a:spAutoFit/>
          </a:bodyPr>
          <a:lstStyle/>
          <a:p>
            <a:r>
              <a:rPr lang="en-AU" dirty="0" smtClean="0">
                <a:solidFill>
                  <a:schemeClr val="tx2"/>
                </a:solidFill>
              </a:rPr>
              <a:t>My two piano books. I am currently learning a song with five pages.</a:t>
            </a:r>
            <a:endParaRPr lang="en-AU" dirty="0">
              <a:solidFill>
                <a:schemeClr val="tx2"/>
              </a:solidFill>
            </a:endParaRPr>
          </a:p>
        </p:txBody>
      </p:sp>
    </p:spTree>
    <p:extLst>
      <p:ext uri="{BB962C8B-B14F-4D97-AF65-F5344CB8AC3E}">
        <p14:creationId xmlns:p14="http://schemas.microsoft.com/office/powerpoint/2010/main" val="224255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Waking Up and Getting Ready (Extremely slowly, EVERY MORNING)</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61258" y="2377442"/>
            <a:ext cx="4852372" cy="3396341"/>
          </a:xfrm>
        </p:spPr>
        <p:txBody>
          <a:bodyPr>
            <a:normAutofit/>
          </a:bodyPr>
          <a:lstStyle/>
          <a:p>
            <a:r>
              <a:rPr lang="en-AU" sz="1600" dirty="0" smtClean="0">
                <a:latin typeface="Segoe Print" panose="02000600000000000000" pitchFamily="2" charset="0"/>
              </a:rPr>
              <a:t>I wake up at 7:30 in the morning. I don’t see why we have to wake up early just to get to school. Thanks to waking up early, I have an annoying habit of waking up early, even on the holidays and weekends. That’s right, on the holidays! I blame school for that. Anyway, my mum or dad wakes me up, so there’s no need for an alarm clock. Even so, I stay in bed until 7:40. When I decide to get out of bed, I roll out and normally hit my foot on the ladder of my bunk bed.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723708" y="2549434"/>
            <a:ext cx="4789715" cy="3592286"/>
          </a:xfrm>
        </p:spPr>
      </p:pic>
      <p:sp>
        <p:nvSpPr>
          <p:cNvPr id="6" name="Oval Callout 5"/>
          <p:cNvSpPr/>
          <p:nvPr/>
        </p:nvSpPr>
        <p:spPr>
          <a:xfrm flipH="1">
            <a:off x="6322420" y="2246811"/>
            <a:ext cx="1580609" cy="992778"/>
          </a:xfrm>
          <a:prstGeom prst="wedgeEllipseCallout">
            <a:avLst>
              <a:gd name="adj1" fmla="val -27496"/>
              <a:gd name="adj2" fmla="val 7139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7" name="TextBox 6"/>
          <p:cNvSpPr txBox="1"/>
          <p:nvPr/>
        </p:nvSpPr>
        <p:spPr>
          <a:xfrm>
            <a:off x="6537957" y="2420034"/>
            <a:ext cx="1580608" cy="646331"/>
          </a:xfrm>
          <a:prstGeom prst="rect">
            <a:avLst/>
          </a:prstGeom>
          <a:noFill/>
        </p:spPr>
        <p:txBody>
          <a:bodyPr wrap="square" rtlCol="0">
            <a:spAutoFit/>
          </a:bodyPr>
          <a:lstStyle/>
          <a:p>
            <a:r>
              <a:rPr lang="en-AU" dirty="0" smtClean="0"/>
              <a:t>Go away….. I’m awake…</a:t>
            </a:r>
            <a:endParaRPr lang="en-AU" dirty="0"/>
          </a:p>
        </p:txBody>
      </p:sp>
      <p:sp>
        <p:nvSpPr>
          <p:cNvPr id="8" name="TextBox 7"/>
          <p:cNvSpPr txBox="1"/>
          <p:nvPr/>
        </p:nvSpPr>
        <p:spPr>
          <a:xfrm>
            <a:off x="6537957" y="5094514"/>
            <a:ext cx="3468191" cy="369332"/>
          </a:xfrm>
          <a:prstGeom prst="rect">
            <a:avLst/>
          </a:prstGeom>
          <a:noFill/>
        </p:spPr>
        <p:txBody>
          <a:bodyPr wrap="square" rtlCol="0">
            <a:spAutoFit/>
          </a:bodyPr>
          <a:lstStyle/>
          <a:p>
            <a:r>
              <a:rPr lang="en-AU" dirty="0" smtClean="0">
                <a:solidFill>
                  <a:schemeClr val="tx2"/>
                </a:solidFill>
              </a:rPr>
              <a:t>A new day… Another early start…</a:t>
            </a:r>
            <a:endParaRPr lang="en-AU" dirty="0">
              <a:solidFill>
                <a:schemeClr val="tx2"/>
              </a:solidFill>
            </a:endParaRPr>
          </a:p>
        </p:txBody>
      </p:sp>
    </p:spTree>
    <p:extLst>
      <p:ext uri="{BB962C8B-B14F-4D97-AF65-F5344CB8AC3E}">
        <p14:creationId xmlns:p14="http://schemas.microsoft.com/office/powerpoint/2010/main" val="149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7646" y="1097280"/>
            <a:ext cx="3056708" cy="3293209"/>
          </a:xfrm>
          <a:prstGeom prst="rect">
            <a:avLst/>
          </a:prstGeom>
          <a:noFill/>
        </p:spPr>
        <p:txBody>
          <a:bodyPr wrap="square" rtlCol="0">
            <a:spAutoFit/>
          </a:bodyPr>
          <a:lstStyle/>
          <a:p>
            <a:r>
              <a:rPr lang="en-AU" sz="1600" dirty="0" smtClean="0">
                <a:latin typeface="Segoe Print" panose="02000600000000000000" pitchFamily="2" charset="0"/>
              </a:rPr>
              <a:t>My eyes are half open when I go to the bathroom. To wake myself up I splash cold water onto my face. I spend ten seconds combing my hair, toss the comb aside and then get changed while reading a book. I tie up my hair and brush my teeth. When I check the clock, normally it is 7:55, and I realise I have to get a move on. </a:t>
            </a:r>
            <a:endParaRPr lang="en-AU" sz="1600" dirty="0">
              <a:latin typeface="Segoe Print"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13668" y="1350546"/>
            <a:ext cx="4847046" cy="3635285"/>
          </a:xfrm>
          <a:prstGeom prst="rect">
            <a:avLst/>
          </a:prstGeom>
        </p:spPr>
      </p:pic>
      <p:sp>
        <p:nvSpPr>
          <p:cNvPr id="9" name="TextBox 8"/>
          <p:cNvSpPr txBox="1"/>
          <p:nvPr/>
        </p:nvSpPr>
        <p:spPr>
          <a:xfrm>
            <a:off x="4143101" y="5677958"/>
            <a:ext cx="3688081" cy="1200329"/>
          </a:xfrm>
          <a:prstGeom prst="rect">
            <a:avLst/>
          </a:prstGeom>
          <a:noFill/>
        </p:spPr>
        <p:txBody>
          <a:bodyPr wrap="square" rtlCol="0">
            <a:spAutoFit/>
          </a:bodyPr>
          <a:lstStyle/>
          <a:p>
            <a:r>
              <a:rPr lang="en-AU" dirty="0" smtClean="0">
                <a:solidFill>
                  <a:schemeClr val="tx2"/>
                </a:solidFill>
              </a:rPr>
              <a:t>My comb. My hair broke my old comb somehow, and my other one mysteriously disappeared… (under the couch. Whoops!)</a:t>
            </a:r>
            <a:endParaRPr lang="en-AU" dirty="0">
              <a:solidFill>
                <a:schemeClr val="tx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97148" y="1344014"/>
            <a:ext cx="4794794" cy="3596096"/>
          </a:xfrm>
          <a:prstGeom prst="rect">
            <a:avLst/>
          </a:prstGeom>
        </p:spPr>
      </p:pic>
      <p:sp>
        <p:nvSpPr>
          <p:cNvPr id="11" name="TextBox 10"/>
          <p:cNvSpPr txBox="1"/>
          <p:nvPr/>
        </p:nvSpPr>
        <p:spPr>
          <a:xfrm>
            <a:off x="8318319" y="5677958"/>
            <a:ext cx="3174274" cy="923330"/>
          </a:xfrm>
          <a:prstGeom prst="rect">
            <a:avLst/>
          </a:prstGeom>
          <a:noFill/>
        </p:spPr>
        <p:txBody>
          <a:bodyPr wrap="square" rtlCol="0">
            <a:spAutoFit/>
          </a:bodyPr>
          <a:lstStyle/>
          <a:p>
            <a:r>
              <a:rPr lang="en-AU" dirty="0" smtClean="0">
                <a:solidFill>
                  <a:schemeClr val="tx2"/>
                </a:solidFill>
              </a:rPr>
              <a:t>The cupboard in my room where my clothes are located. I really should clean it a little…</a:t>
            </a:r>
            <a:endParaRPr lang="en-AU" dirty="0">
              <a:solidFill>
                <a:schemeClr val="tx2"/>
              </a:solidFill>
            </a:endParaRPr>
          </a:p>
        </p:txBody>
      </p:sp>
    </p:spTree>
    <p:extLst>
      <p:ext uri="{BB962C8B-B14F-4D97-AF65-F5344CB8AC3E}">
        <p14:creationId xmlns:p14="http://schemas.microsoft.com/office/powerpoint/2010/main" val="358323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167" y="1355543"/>
            <a:ext cx="5050247" cy="3787685"/>
          </a:xfrm>
          <a:prstGeom prst="rect">
            <a:avLst/>
          </a:prstGeom>
        </p:spPr>
      </p:pic>
      <p:cxnSp>
        <p:nvCxnSpPr>
          <p:cNvPr id="3" name="Straight Arrow Connector 2"/>
          <p:cNvCxnSpPr/>
          <p:nvPr/>
        </p:nvCxnSpPr>
        <p:spPr>
          <a:xfrm flipH="1">
            <a:off x="1110343" y="1691640"/>
            <a:ext cx="182880" cy="61395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97376" y="884786"/>
            <a:ext cx="1449977" cy="646331"/>
          </a:xfrm>
          <a:prstGeom prst="rect">
            <a:avLst/>
          </a:prstGeom>
          <a:noFill/>
        </p:spPr>
        <p:txBody>
          <a:bodyPr wrap="square" rtlCol="0">
            <a:spAutoFit/>
          </a:bodyPr>
          <a:lstStyle/>
          <a:p>
            <a:r>
              <a:rPr lang="en-AU" dirty="0" smtClean="0">
                <a:solidFill>
                  <a:schemeClr val="tx2"/>
                </a:solidFill>
              </a:rPr>
              <a:t>My toothbrush</a:t>
            </a:r>
            <a:endParaRPr lang="en-AU" dirty="0">
              <a:solidFill>
                <a:schemeClr val="tx2"/>
              </a:solidFill>
            </a:endParaRPr>
          </a:p>
        </p:txBody>
      </p:sp>
      <p:sp>
        <p:nvSpPr>
          <p:cNvPr id="5" name="TextBox 4"/>
          <p:cNvSpPr txBox="1"/>
          <p:nvPr/>
        </p:nvSpPr>
        <p:spPr>
          <a:xfrm>
            <a:off x="1110343" y="5935032"/>
            <a:ext cx="2714356" cy="369332"/>
          </a:xfrm>
          <a:prstGeom prst="rect">
            <a:avLst/>
          </a:prstGeom>
          <a:noFill/>
        </p:spPr>
        <p:txBody>
          <a:bodyPr wrap="square" rtlCol="0">
            <a:spAutoFit/>
          </a:bodyPr>
          <a:lstStyle/>
          <a:p>
            <a:r>
              <a:rPr lang="en-AU" dirty="0" smtClean="0">
                <a:solidFill>
                  <a:schemeClr val="tx2"/>
                </a:solidFill>
              </a:rPr>
              <a:t>Where I brush my teeth.</a:t>
            </a:r>
            <a:endParaRPr lang="en-AU"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53333" y="1306607"/>
            <a:ext cx="5075685" cy="3910995"/>
          </a:xfrm>
          <a:prstGeom prst="rect">
            <a:avLst/>
          </a:prstGeom>
        </p:spPr>
      </p:pic>
      <p:sp>
        <p:nvSpPr>
          <p:cNvPr id="7" name="TextBox 6"/>
          <p:cNvSpPr txBox="1"/>
          <p:nvPr/>
        </p:nvSpPr>
        <p:spPr>
          <a:xfrm>
            <a:off x="7145383" y="5935032"/>
            <a:ext cx="3814354" cy="646331"/>
          </a:xfrm>
          <a:prstGeom prst="rect">
            <a:avLst/>
          </a:prstGeom>
          <a:noFill/>
        </p:spPr>
        <p:txBody>
          <a:bodyPr wrap="square" rtlCol="0">
            <a:spAutoFit/>
          </a:bodyPr>
          <a:lstStyle/>
          <a:p>
            <a:pPr algn="ctr"/>
            <a:r>
              <a:rPr lang="en-AU" dirty="0" smtClean="0">
                <a:solidFill>
                  <a:schemeClr val="tx2"/>
                </a:solidFill>
              </a:rPr>
              <a:t>My clock showing when I’m supposed to wake up</a:t>
            </a:r>
            <a:endParaRPr lang="en-AU" dirty="0">
              <a:solidFill>
                <a:schemeClr val="tx2"/>
              </a:solidFill>
            </a:endParaRPr>
          </a:p>
        </p:txBody>
      </p:sp>
    </p:spTree>
    <p:extLst>
      <p:ext uri="{BB962C8B-B14F-4D97-AF65-F5344CB8AC3E}">
        <p14:creationId xmlns:p14="http://schemas.microsoft.com/office/powerpoint/2010/main" val="34355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Breakfast!</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117566" y="2325187"/>
            <a:ext cx="4307676" cy="3801291"/>
          </a:xfrm>
        </p:spPr>
        <p:txBody>
          <a:bodyPr>
            <a:normAutofit/>
          </a:bodyPr>
          <a:lstStyle/>
          <a:p>
            <a:r>
              <a:rPr lang="en-AU" sz="1600" dirty="0" smtClean="0">
                <a:latin typeface="Segoe Print" panose="02000600000000000000" pitchFamily="2" charset="0"/>
              </a:rPr>
              <a:t>Afterwards, I run down the stairs (not too fast, I once fell down that way) and eat breakfast, slowly. You should know that I do EVERYTHING slowly, from eating to walking. I eat toast with Nutella on weekdays. On weekends, I eat rice with egg. I used to watch videos on my laptop while eating, but now we aren’t allowed because we go too slowly. I put my lunch (spring rolls, yum!) into my bag and clip my water bottle onto the strap. Then I drink milk (It doesn’t make me taller, I’ve been having one glass three times a day, I’m still short…).</a:t>
            </a:r>
            <a:endParaRPr lang="en-AU" sz="1600" dirty="0">
              <a:latin typeface="Segoe Print" panose="020006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60" r="14160"/>
          <a:stretch>
            <a:fillRect/>
          </a:stretch>
        </p:blipFill>
        <p:spPr>
          <a:xfrm>
            <a:off x="8230236" y="2886891"/>
            <a:ext cx="3961764" cy="3108959"/>
          </a:xfrm>
        </p:spPr>
      </p:pic>
      <p:sp>
        <p:nvSpPr>
          <p:cNvPr id="6" name="TextBox 5"/>
          <p:cNvSpPr txBox="1"/>
          <p:nvPr/>
        </p:nvSpPr>
        <p:spPr>
          <a:xfrm>
            <a:off x="8557222" y="3069771"/>
            <a:ext cx="2651760" cy="646331"/>
          </a:xfrm>
          <a:prstGeom prst="rect">
            <a:avLst/>
          </a:prstGeom>
          <a:noFill/>
        </p:spPr>
        <p:txBody>
          <a:bodyPr wrap="square" rtlCol="0">
            <a:spAutoFit/>
          </a:bodyPr>
          <a:lstStyle/>
          <a:p>
            <a:r>
              <a:rPr lang="en-AU" dirty="0" smtClean="0">
                <a:solidFill>
                  <a:schemeClr val="bg2"/>
                </a:solidFill>
              </a:rPr>
              <a:t>Rice with fried egg! I eat this on weekends.</a:t>
            </a:r>
            <a:endParaRPr lang="en-AU" dirty="0">
              <a:solidFill>
                <a:schemeClr val="bg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97456" y="2833187"/>
            <a:ext cx="4064000" cy="3048000"/>
          </a:xfrm>
          <a:prstGeom prst="rect">
            <a:avLst/>
          </a:prstGeom>
        </p:spPr>
      </p:pic>
      <p:sp>
        <p:nvSpPr>
          <p:cNvPr id="8" name="TextBox 7"/>
          <p:cNvSpPr txBox="1"/>
          <p:nvPr/>
        </p:nvSpPr>
        <p:spPr>
          <a:xfrm>
            <a:off x="4755768" y="5672684"/>
            <a:ext cx="2997688" cy="646331"/>
          </a:xfrm>
          <a:prstGeom prst="rect">
            <a:avLst/>
          </a:prstGeom>
          <a:noFill/>
        </p:spPr>
        <p:txBody>
          <a:bodyPr wrap="square" rtlCol="0">
            <a:spAutoFit/>
          </a:bodyPr>
          <a:lstStyle/>
          <a:p>
            <a:pPr algn="ctr"/>
            <a:r>
              <a:rPr lang="en-AU" dirty="0" smtClean="0">
                <a:solidFill>
                  <a:schemeClr val="bg2"/>
                </a:solidFill>
              </a:rPr>
              <a:t>The stairs! I counted fourteen stairs. </a:t>
            </a:r>
            <a:endParaRPr lang="en-AU" dirty="0">
              <a:solidFill>
                <a:schemeClr val="bg2"/>
              </a:solidFill>
            </a:endParaRPr>
          </a:p>
        </p:txBody>
      </p:sp>
    </p:spTree>
    <p:extLst>
      <p:ext uri="{BB962C8B-B14F-4D97-AF65-F5344CB8AC3E}">
        <p14:creationId xmlns:p14="http://schemas.microsoft.com/office/powerpoint/2010/main" val="354714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13822" y="1245328"/>
            <a:ext cx="5579291" cy="4184468"/>
          </a:xfrm>
          <a:prstGeom prst="rect">
            <a:avLst/>
          </a:prstGeom>
        </p:spPr>
      </p:pic>
      <p:sp>
        <p:nvSpPr>
          <p:cNvPr id="3" name="TextBox 2"/>
          <p:cNvSpPr txBox="1"/>
          <p:nvPr/>
        </p:nvSpPr>
        <p:spPr>
          <a:xfrm>
            <a:off x="6296297" y="1907177"/>
            <a:ext cx="4127863" cy="923330"/>
          </a:xfrm>
          <a:prstGeom prst="rect">
            <a:avLst/>
          </a:prstGeom>
          <a:noFill/>
        </p:spPr>
        <p:txBody>
          <a:bodyPr wrap="square" rtlCol="0">
            <a:spAutoFit/>
          </a:bodyPr>
          <a:lstStyle/>
          <a:p>
            <a:r>
              <a:rPr lang="en-AU" dirty="0" smtClean="0">
                <a:solidFill>
                  <a:schemeClr val="tx2"/>
                </a:solidFill>
              </a:rPr>
              <a:t>My schoolbag. It’s usually big and heavy, so when my bag is light, I feel like I am forgetting something.</a:t>
            </a:r>
            <a:endParaRPr lang="en-AU" dirty="0">
              <a:solidFill>
                <a:schemeClr val="tx2"/>
              </a:solidFill>
            </a:endParaRPr>
          </a:p>
        </p:txBody>
      </p:sp>
    </p:spTree>
    <p:extLst>
      <p:ext uri="{BB962C8B-B14F-4D97-AF65-F5344CB8AC3E}">
        <p14:creationId xmlns:p14="http://schemas.microsoft.com/office/powerpoint/2010/main" val="26872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Getting To School (Weekdays)</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09006" y="2481599"/>
            <a:ext cx="4153988" cy="3396687"/>
          </a:xfrm>
        </p:spPr>
        <p:txBody>
          <a:bodyPr>
            <a:normAutofit lnSpcReduction="10000"/>
          </a:bodyPr>
          <a:lstStyle/>
          <a:p>
            <a:r>
              <a:rPr lang="en-AU" sz="1600" dirty="0" smtClean="0">
                <a:latin typeface="Segoe Print" panose="02000600000000000000" pitchFamily="2" charset="0"/>
              </a:rPr>
              <a:t>After breakfast, I get into the car (usually my mum’s car). When we (my twin brother and I) wait for my mum in the car, we use the opportunity to watch videos on our laptops. We leave early because there is almost always traffic on the way to school. My school, St Albans Secondary College is pretty big (in my opinion) and has plenty of students (I don’t know how many, but it’s definitely a lot.). It takes around seven minutes to get there from my house in Cairnlea, but a little bit longer if there is traffic.</a:t>
            </a:r>
            <a:endParaRPr lang="en-AU" sz="1600" dirty="0">
              <a:latin typeface="Segoe Print" panose="020006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xfrm rot="5400000">
            <a:off x="4729978" y="2251640"/>
            <a:ext cx="3500846" cy="375244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89808" y="2603863"/>
            <a:ext cx="4064000" cy="3048000"/>
          </a:xfrm>
          <a:prstGeom prst="rect">
            <a:avLst/>
          </a:prstGeom>
        </p:spPr>
      </p:pic>
      <p:sp>
        <p:nvSpPr>
          <p:cNvPr id="7" name="TextBox 6"/>
          <p:cNvSpPr txBox="1"/>
          <p:nvPr/>
        </p:nvSpPr>
        <p:spPr>
          <a:xfrm>
            <a:off x="5670504" y="6057939"/>
            <a:ext cx="1619794" cy="369332"/>
          </a:xfrm>
          <a:prstGeom prst="rect">
            <a:avLst/>
          </a:prstGeom>
          <a:noFill/>
        </p:spPr>
        <p:txBody>
          <a:bodyPr wrap="square" rtlCol="0">
            <a:spAutoFit/>
          </a:bodyPr>
          <a:lstStyle/>
          <a:p>
            <a:r>
              <a:rPr lang="en-AU" dirty="0" smtClean="0">
                <a:solidFill>
                  <a:schemeClr val="tx2"/>
                </a:solidFill>
              </a:rPr>
              <a:t>My mum’s car.</a:t>
            </a:r>
            <a:endParaRPr lang="en-AU" dirty="0">
              <a:solidFill>
                <a:schemeClr val="tx2"/>
              </a:solidFill>
            </a:endParaRPr>
          </a:p>
        </p:txBody>
      </p:sp>
      <p:sp>
        <p:nvSpPr>
          <p:cNvPr id="8" name="TextBox 7"/>
          <p:cNvSpPr txBox="1"/>
          <p:nvPr/>
        </p:nvSpPr>
        <p:spPr>
          <a:xfrm>
            <a:off x="8908869" y="5133703"/>
            <a:ext cx="2629306" cy="369332"/>
          </a:xfrm>
          <a:prstGeom prst="rect">
            <a:avLst/>
          </a:prstGeom>
          <a:noFill/>
        </p:spPr>
        <p:txBody>
          <a:bodyPr wrap="square" rtlCol="0">
            <a:spAutoFit/>
          </a:bodyPr>
          <a:lstStyle/>
          <a:p>
            <a:r>
              <a:rPr lang="en-AU" dirty="0" smtClean="0">
                <a:solidFill>
                  <a:schemeClr val="tx2"/>
                </a:solidFill>
              </a:rPr>
              <a:t>The outside of my house.</a:t>
            </a:r>
            <a:endParaRPr lang="en-AU" dirty="0">
              <a:solidFill>
                <a:schemeClr val="tx2"/>
              </a:solidFill>
            </a:endParaRPr>
          </a:p>
        </p:txBody>
      </p:sp>
    </p:spTree>
    <p:extLst>
      <p:ext uri="{BB962C8B-B14F-4D97-AF65-F5344CB8AC3E}">
        <p14:creationId xmlns:p14="http://schemas.microsoft.com/office/powerpoint/2010/main" val="23732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Segoe Script" panose="020B0504020000000003" pitchFamily="34" charset="0"/>
              </a:rPr>
              <a:t>Schooldays… (yup, this is going to be a boring slide…)</a:t>
            </a:r>
            <a:endParaRPr lang="en-AU" dirty="0">
              <a:latin typeface="Segoe Script" panose="020B0504020000000003" pitchFamily="34" charset="0"/>
            </a:endParaRPr>
          </a:p>
        </p:txBody>
      </p:sp>
      <p:sp>
        <p:nvSpPr>
          <p:cNvPr id="3" name="Text Placeholder 2"/>
          <p:cNvSpPr>
            <a:spLocks noGrp="1"/>
          </p:cNvSpPr>
          <p:nvPr>
            <p:ph type="body" sz="half" idx="2"/>
          </p:nvPr>
        </p:nvSpPr>
        <p:spPr>
          <a:xfrm>
            <a:off x="248195" y="2396689"/>
            <a:ext cx="4917687" cy="4128207"/>
          </a:xfrm>
        </p:spPr>
        <p:txBody>
          <a:bodyPr>
            <a:normAutofit/>
          </a:bodyPr>
          <a:lstStyle/>
          <a:p>
            <a:r>
              <a:rPr lang="en-AU" sz="1600" dirty="0" smtClean="0">
                <a:latin typeface="Segoe Print" panose="02000600000000000000" pitchFamily="2" charset="0"/>
              </a:rPr>
              <a:t>After my brother and I </a:t>
            </a:r>
            <a:r>
              <a:rPr lang="en-AU" sz="1600" dirty="0" smtClean="0">
                <a:latin typeface="Segoe Print" panose="02000600000000000000" pitchFamily="2" charset="0"/>
              </a:rPr>
              <a:t>are dropped off, we walk to our lockers. The boys’ lockers and the girls’ lockers are separate. The boys’ lockers are outside while the girls’ are inside near the classrooms. The bell for us to go to our lockers is at 8:45. Usually we are early, so I wait around the locker bay until my friends arrive. My locker number is number 30. It’s easy for me to remember because I was born was on the 30</a:t>
            </a:r>
            <a:r>
              <a:rPr lang="en-AU" sz="1600" baseline="30000" dirty="0" smtClean="0">
                <a:latin typeface="Segoe Print" panose="02000600000000000000" pitchFamily="2" charset="0"/>
              </a:rPr>
              <a:t>th</a:t>
            </a:r>
            <a:r>
              <a:rPr lang="en-AU" sz="1600" dirty="0" smtClean="0">
                <a:latin typeface="Segoe Print" panose="02000600000000000000" pitchFamily="2" charset="0"/>
              </a:rPr>
              <a:t>. Other than that, I can recognise my locker because it has my blood on it (from when I cut myself when I was rushing to get my things).</a:t>
            </a:r>
          </a:p>
          <a:p>
            <a:endParaRPr lang="en-AU" sz="2000" dirty="0">
              <a:latin typeface="Segoe Print" panose="02000600000000000000" pitchFamily="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p:pic>
      <p:sp>
        <p:nvSpPr>
          <p:cNvPr id="7" name="TextBox 6"/>
          <p:cNvSpPr txBox="1"/>
          <p:nvPr/>
        </p:nvSpPr>
        <p:spPr>
          <a:xfrm>
            <a:off x="5610987" y="5812972"/>
            <a:ext cx="5205711" cy="923330"/>
          </a:xfrm>
          <a:prstGeom prst="rect">
            <a:avLst/>
          </a:prstGeom>
          <a:noFill/>
        </p:spPr>
        <p:txBody>
          <a:bodyPr wrap="square" rtlCol="0">
            <a:spAutoFit/>
          </a:bodyPr>
          <a:lstStyle/>
          <a:p>
            <a:r>
              <a:rPr lang="en-AU" dirty="0" smtClean="0">
                <a:solidFill>
                  <a:schemeClr val="bg2"/>
                </a:solidFill>
              </a:rPr>
              <a:t>This is where we enter the school. This is not the main school entrance, it is just a quicker way to get to our lockers.</a:t>
            </a:r>
            <a:endParaRPr lang="en-AU" dirty="0">
              <a:solidFill>
                <a:schemeClr val="bg2"/>
              </a:solidFill>
            </a:endParaRPr>
          </a:p>
        </p:txBody>
      </p:sp>
    </p:spTree>
    <p:extLst>
      <p:ext uri="{BB962C8B-B14F-4D97-AF65-F5344CB8AC3E}">
        <p14:creationId xmlns:p14="http://schemas.microsoft.com/office/powerpoint/2010/main" val="33754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29769</TotalTime>
  <Words>2359</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Segoe Print</vt:lpstr>
      <vt:lpstr>Segoe Script</vt:lpstr>
      <vt:lpstr>Wingdings</vt:lpstr>
      <vt:lpstr>Educational subjects 16x9</vt:lpstr>
      <vt:lpstr>Storyboard</vt:lpstr>
      <vt:lpstr>This storyboard will show what I do in my everyday life. My life can be different to yours in many ways, however, it can also have similarities to yours. My storyboard will show what I do on Wednesday, Friday and Saturday. I hope you enjoy! </vt:lpstr>
      <vt:lpstr>Waking Up and Getting Ready (Extremely slowly, EVERY MORNING)</vt:lpstr>
      <vt:lpstr>PowerPoint Presentation</vt:lpstr>
      <vt:lpstr>PowerPoint Presentation</vt:lpstr>
      <vt:lpstr>Breakfast!</vt:lpstr>
      <vt:lpstr>PowerPoint Presentation</vt:lpstr>
      <vt:lpstr>Getting To School (Weekdays)</vt:lpstr>
      <vt:lpstr>Schooldays… (yup, this is going to be a boring slide…)</vt:lpstr>
      <vt:lpstr>PowerPoint Presentation</vt:lpstr>
      <vt:lpstr>PowerPoint Presentation</vt:lpstr>
      <vt:lpstr>PowerPoint Presentation</vt:lpstr>
      <vt:lpstr>PowerPoint Presentation</vt:lpstr>
      <vt:lpstr>PowerPoint Presentation</vt:lpstr>
      <vt:lpstr>PowerPoint Presentation</vt:lpstr>
      <vt:lpstr>Home Time! (and it’s about time!)</vt:lpstr>
      <vt:lpstr>PowerPoint Presentation</vt:lpstr>
      <vt:lpstr>Extra Activities (after school)</vt:lpstr>
      <vt:lpstr>Dinner!</vt:lpstr>
      <vt:lpstr>Sleep (and prepare to wake up early again)</vt:lpstr>
      <vt:lpstr>Saturdays (My least favourite day…)</vt:lpstr>
    </vt:vector>
  </TitlesOfParts>
  <Company>SASC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dc:title>
  <dc:creator>Sarah Vo</dc:creator>
  <cp:lastModifiedBy>Jilleen Donaldson</cp:lastModifiedBy>
  <cp:revision>66</cp:revision>
  <dcterms:created xsi:type="dcterms:W3CDTF">2017-09-19T01:50:56Z</dcterms:created>
  <dcterms:modified xsi:type="dcterms:W3CDTF">2017-10-22T22:21:38Z</dcterms:modified>
</cp:coreProperties>
</file>