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6" r:id="rId5"/>
    <p:sldId id="259" r:id="rId6"/>
    <p:sldId id="260" r:id="rId7"/>
    <p:sldId id="261" r:id="rId8"/>
    <p:sldId id="262" r:id="rId9"/>
    <p:sldId id="258"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62132-F3CD-3C43-A860-287998FCD33F}" v="83" dt="2021-10-19T06:28:11.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15"/>
    <p:restoredTop sz="94698"/>
  </p:normalViewPr>
  <p:slideViewPr>
    <p:cSldViewPr snapToGrid="0" snapToObjects="1">
      <p:cViewPr varScale="1">
        <p:scale>
          <a:sx n="63" d="100"/>
          <a:sy n="63" d="100"/>
        </p:scale>
        <p:origin x="9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A5C94-0024-45AC-AA30-4EBD398C12B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635F606-A2D5-48C0-9DAA-633D12AE7BB0}">
      <dgm:prSet/>
      <dgm:spPr/>
      <dgm:t>
        <a:bodyPr/>
        <a:lstStyle/>
        <a:p>
          <a:pPr>
            <a:lnSpc>
              <a:spcPct val="100000"/>
            </a:lnSpc>
          </a:pPr>
          <a:r>
            <a:rPr lang="en-AU"/>
            <a:t>Distinguish between short-sightedness and long-sightedness, and explain their correction by concave and convex lenses, respectively</a:t>
          </a:r>
          <a:endParaRPr lang="en-US"/>
        </a:p>
      </dgm:t>
    </dgm:pt>
    <dgm:pt modelId="{B8CF2258-DEDD-410E-84DC-9E3CC4126121}" type="parTrans" cxnId="{BB52DDFC-A9FE-4B64-979B-EFB908A8B08A}">
      <dgm:prSet/>
      <dgm:spPr/>
      <dgm:t>
        <a:bodyPr/>
        <a:lstStyle/>
        <a:p>
          <a:endParaRPr lang="en-US"/>
        </a:p>
      </dgm:t>
    </dgm:pt>
    <dgm:pt modelId="{0A007C5F-D289-4CB9-BFCC-BE72EE1D01AB}" type="sibTrans" cxnId="{BB52DDFC-A9FE-4B64-979B-EFB908A8B08A}">
      <dgm:prSet/>
      <dgm:spPr/>
      <dgm:t>
        <a:bodyPr/>
        <a:lstStyle/>
        <a:p>
          <a:endParaRPr lang="en-US"/>
        </a:p>
      </dgm:t>
    </dgm:pt>
    <dgm:pt modelId="{353BE56B-09CA-4097-8E94-0BE37CFA9270}">
      <dgm:prSet/>
      <dgm:spPr/>
      <dgm:t>
        <a:bodyPr/>
        <a:lstStyle/>
        <a:p>
          <a:pPr>
            <a:lnSpc>
              <a:spcPct val="100000"/>
            </a:lnSpc>
          </a:pPr>
          <a:r>
            <a:rPr lang="en-AU"/>
            <a:t>Investigate and explain the treatment of cataract blindness including the use of intraocular lenses </a:t>
          </a:r>
          <a:endParaRPr lang="en-US"/>
        </a:p>
      </dgm:t>
    </dgm:pt>
    <dgm:pt modelId="{DA625695-50BB-4083-9A9A-694035109700}" type="parTrans" cxnId="{8941345E-2EC0-46EF-B2C5-8570BD44AFB5}">
      <dgm:prSet/>
      <dgm:spPr/>
      <dgm:t>
        <a:bodyPr/>
        <a:lstStyle/>
        <a:p>
          <a:endParaRPr lang="en-US"/>
        </a:p>
      </dgm:t>
    </dgm:pt>
    <dgm:pt modelId="{51F728BE-0653-4F21-AE43-3529248C32EE}" type="sibTrans" cxnId="{8941345E-2EC0-46EF-B2C5-8570BD44AFB5}">
      <dgm:prSet/>
      <dgm:spPr/>
      <dgm:t>
        <a:bodyPr/>
        <a:lstStyle/>
        <a:p>
          <a:endParaRPr lang="en-US"/>
        </a:p>
      </dgm:t>
    </dgm:pt>
    <dgm:pt modelId="{C2A855F6-7727-445B-8959-9A1BB1B361E6}">
      <dgm:prSet/>
      <dgm:spPr/>
      <dgm:t>
        <a:bodyPr/>
        <a:lstStyle/>
        <a:p>
          <a:pPr>
            <a:lnSpc>
              <a:spcPct val="100000"/>
            </a:lnSpc>
          </a:pPr>
          <a:r>
            <a:rPr lang="en-AU"/>
            <a:t>Investigate the operation of the bionic eye</a:t>
          </a:r>
          <a:endParaRPr lang="en-US"/>
        </a:p>
      </dgm:t>
    </dgm:pt>
    <dgm:pt modelId="{15FD13F7-1E1E-4D4A-9676-D9AE2AD4EF74}" type="parTrans" cxnId="{3A6F0FDF-2C08-4242-BBC0-F110639BD251}">
      <dgm:prSet/>
      <dgm:spPr/>
      <dgm:t>
        <a:bodyPr/>
        <a:lstStyle/>
        <a:p>
          <a:endParaRPr lang="en-US"/>
        </a:p>
      </dgm:t>
    </dgm:pt>
    <dgm:pt modelId="{8FB12623-827B-4BA5-9E83-A6BE236139E5}" type="sibTrans" cxnId="{3A6F0FDF-2C08-4242-BBC0-F110639BD251}">
      <dgm:prSet/>
      <dgm:spPr/>
      <dgm:t>
        <a:bodyPr/>
        <a:lstStyle/>
        <a:p>
          <a:endParaRPr lang="en-US"/>
        </a:p>
      </dgm:t>
    </dgm:pt>
    <dgm:pt modelId="{3F2EB39C-F77C-436A-ACDF-B4758D4649C9}" type="pres">
      <dgm:prSet presAssocID="{D1DA5C94-0024-45AC-AA30-4EBD398C12BA}" presName="root" presStyleCnt="0">
        <dgm:presLayoutVars>
          <dgm:dir/>
          <dgm:resizeHandles val="exact"/>
        </dgm:presLayoutVars>
      </dgm:prSet>
      <dgm:spPr/>
    </dgm:pt>
    <dgm:pt modelId="{4B51174B-806D-4D3D-996B-84C4631D3AF5}" type="pres">
      <dgm:prSet presAssocID="{4635F606-A2D5-48C0-9DAA-633D12AE7BB0}" presName="compNode" presStyleCnt="0"/>
      <dgm:spPr/>
    </dgm:pt>
    <dgm:pt modelId="{E67ADDC9-0991-4D4C-858E-7E88576E0911}" type="pres">
      <dgm:prSet presAssocID="{4635F606-A2D5-48C0-9DAA-633D12AE7BB0}" presName="bgRect" presStyleLbl="bgShp" presStyleIdx="0" presStyleCnt="3"/>
      <dgm:spPr/>
    </dgm:pt>
    <dgm:pt modelId="{8B26B463-802E-4835-B06E-6B94FCE55471}" type="pres">
      <dgm:prSet presAssocID="{4635F606-A2D5-48C0-9DAA-633D12AE7B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ar system"/>
        </a:ext>
      </dgm:extLst>
    </dgm:pt>
    <dgm:pt modelId="{E40DE93E-5BE8-4E65-AFFA-21D31FB6FCC5}" type="pres">
      <dgm:prSet presAssocID="{4635F606-A2D5-48C0-9DAA-633D12AE7BB0}" presName="spaceRect" presStyleCnt="0"/>
      <dgm:spPr/>
    </dgm:pt>
    <dgm:pt modelId="{41804FDE-66CF-4F6C-95A0-E1490FA68434}" type="pres">
      <dgm:prSet presAssocID="{4635F606-A2D5-48C0-9DAA-633D12AE7BB0}" presName="parTx" presStyleLbl="revTx" presStyleIdx="0" presStyleCnt="3">
        <dgm:presLayoutVars>
          <dgm:chMax val="0"/>
          <dgm:chPref val="0"/>
        </dgm:presLayoutVars>
      </dgm:prSet>
      <dgm:spPr/>
    </dgm:pt>
    <dgm:pt modelId="{33579B9F-37C1-4580-A534-72D9F11BF6AB}" type="pres">
      <dgm:prSet presAssocID="{0A007C5F-D289-4CB9-BFCC-BE72EE1D01AB}" presName="sibTrans" presStyleCnt="0"/>
      <dgm:spPr/>
    </dgm:pt>
    <dgm:pt modelId="{B161C944-6731-4805-850C-84A9C92409AF}" type="pres">
      <dgm:prSet presAssocID="{353BE56B-09CA-4097-8E94-0BE37CFA9270}" presName="compNode" presStyleCnt="0"/>
      <dgm:spPr/>
    </dgm:pt>
    <dgm:pt modelId="{3E4A436E-2717-410E-947D-B9F69646E344}" type="pres">
      <dgm:prSet presAssocID="{353BE56B-09CA-4097-8E94-0BE37CFA9270}" presName="bgRect" presStyleLbl="bgShp" presStyleIdx="1" presStyleCnt="3"/>
      <dgm:spPr/>
    </dgm:pt>
    <dgm:pt modelId="{DDD17F8D-D71A-43BC-B391-8544DADF15DB}" type="pres">
      <dgm:prSet presAssocID="{353BE56B-09CA-4097-8E94-0BE37CFA92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asses"/>
        </a:ext>
      </dgm:extLst>
    </dgm:pt>
    <dgm:pt modelId="{BF81E10A-C222-44F9-8B82-6DFC96183F4E}" type="pres">
      <dgm:prSet presAssocID="{353BE56B-09CA-4097-8E94-0BE37CFA9270}" presName="spaceRect" presStyleCnt="0"/>
      <dgm:spPr/>
    </dgm:pt>
    <dgm:pt modelId="{1722F531-DF2D-4F64-8D88-71F8CE9A6C02}" type="pres">
      <dgm:prSet presAssocID="{353BE56B-09CA-4097-8E94-0BE37CFA9270}" presName="parTx" presStyleLbl="revTx" presStyleIdx="1" presStyleCnt="3">
        <dgm:presLayoutVars>
          <dgm:chMax val="0"/>
          <dgm:chPref val="0"/>
        </dgm:presLayoutVars>
      </dgm:prSet>
      <dgm:spPr/>
    </dgm:pt>
    <dgm:pt modelId="{BEF49C76-30BA-4ED0-A0A9-80A72FF0A8C1}" type="pres">
      <dgm:prSet presAssocID="{51F728BE-0653-4F21-AE43-3529248C32EE}" presName="sibTrans" presStyleCnt="0"/>
      <dgm:spPr/>
    </dgm:pt>
    <dgm:pt modelId="{317DFCB8-26C9-418F-B162-14428442F9F6}" type="pres">
      <dgm:prSet presAssocID="{C2A855F6-7727-445B-8959-9A1BB1B361E6}" presName="compNode" presStyleCnt="0"/>
      <dgm:spPr/>
    </dgm:pt>
    <dgm:pt modelId="{C0CB4DA3-5E68-43B8-B470-0921543C7D0B}" type="pres">
      <dgm:prSet presAssocID="{C2A855F6-7727-445B-8959-9A1BB1B361E6}" presName="bgRect" presStyleLbl="bgShp" presStyleIdx="2" presStyleCnt="3"/>
      <dgm:spPr/>
    </dgm:pt>
    <dgm:pt modelId="{EFB3E0A3-7126-48D0-AF67-0C79DF946F1A}" type="pres">
      <dgm:prSet presAssocID="{C2A855F6-7727-445B-8959-9A1BB1B361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A0040895-4612-4F61-AC83-E3084E9647F4}" type="pres">
      <dgm:prSet presAssocID="{C2A855F6-7727-445B-8959-9A1BB1B361E6}" presName="spaceRect" presStyleCnt="0"/>
      <dgm:spPr/>
    </dgm:pt>
    <dgm:pt modelId="{3C1B308C-4C6A-4890-942D-391AEC0E78C5}" type="pres">
      <dgm:prSet presAssocID="{C2A855F6-7727-445B-8959-9A1BB1B361E6}" presName="parTx" presStyleLbl="revTx" presStyleIdx="2" presStyleCnt="3">
        <dgm:presLayoutVars>
          <dgm:chMax val="0"/>
          <dgm:chPref val="0"/>
        </dgm:presLayoutVars>
      </dgm:prSet>
      <dgm:spPr/>
    </dgm:pt>
  </dgm:ptLst>
  <dgm:cxnLst>
    <dgm:cxn modelId="{54F8561F-14FA-48F6-82FA-6ECC96EB08E5}" type="presOf" srcId="{353BE56B-09CA-4097-8E94-0BE37CFA9270}" destId="{1722F531-DF2D-4F64-8D88-71F8CE9A6C02}" srcOrd="0" destOrd="0" presId="urn:microsoft.com/office/officeart/2018/2/layout/IconVerticalSolidList"/>
    <dgm:cxn modelId="{8941345E-2EC0-46EF-B2C5-8570BD44AFB5}" srcId="{D1DA5C94-0024-45AC-AA30-4EBD398C12BA}" destId="{353BE56B-09CA-4097-8E94-0BE37CFA9270}" srcOrd="1" destOrd="0" parTransId="{DA625695-50BB-4083-9A9A-694035109700}" sibTransId="{51F728BE-0653-4F21-AE43-3529248C32EE}"/>
    <dgm:cxn modelId="{3FC60C5A-0672-4D1A-B43A-8A154D0F4965}" type="presOf" srcId="{D1DA5C94-0024-45AC-AA30-4EBD398C12BA}" destId="{3F2EB39C-F77C-436A-ACDF-B4758D4649C9}" srcOrd="0" destOrd="0" presId="urn:microsoft.com/office/officeart/2018/2/layout/IconVerticalSolidList"/>
    <dgm:cxn modelId="{B562348E-D42C-4C58-BDB9-8AB8D3CA3B98}" type="presOf" srcId="{4635F606-A2D5-48C0-9DAA-633D12AE7BB0}" destId="{41804FDE-66CF-4F6C-95A0-E1490FA68434}" srcOrd="0" destOrd="0" presId="urn:microsoft.com/office/officeart/2018/2/layout/IconVerticalSolidList"/>
    <dgm:cxn modelId="{104A2FAA-105F-4EC3-80DF-5CECB782DF4D}" type="presOf" srcId="{C2A855F6-7727-445B-8959-9A1BB1B361E6}" destId="{3C1B308C-4C6A-4890-942D-391AEC0E78C5}" srcOrd="0" destOrd="0" presId="urn:microsoft.com/office/officeart/2018/2/layout/IconVerticalSolidList"/>
    <dgm:cxn modelId="{3A6F0FDF-2C08-4242-BBC0-F110639BD251}" srcId="{D1DA5C94-0024-45AC-AA30-4EBD398C12BA}" destId="{C2A855F6-7727-445B-8959-9A1BB1B361E6}" srcOrd="2" destOrd="0" parTransId="{15FD13F7-1E1E-4D4A-9676-D9AE2AD4EF74}" sibTransId="{8FB12623-827B-4BA5-9E83-A6BE236139E5}"/>
    <dgm:cxn modelId="{BB52DDFC-A9FE-4B64-979B-EFB908A8B08A}" srcId="{D1DA5C94-0024-45AC-AA30-4EBD398C12BA}" destId="{4635F606-A2D5-48C0-9DAA-633D12AE7BB0}" srcOrd="0" destOrd="0" parTransId="{B8CF2258-DEDD-410E-84DC-9E3CC4126121}" sibTransId="{0A007C5F-D289-4CB9-BFCC-BE72EE1D01AB}"/>
    <dgm:cxn modelId="{DB1E8784-0BE7-41DF-B376-B19105C4016E}" type="presParOf" srcId="{3F2EB39C-F77C-436A-ACDF-B4758D4649C9}" destId="{4B51174B-806D-4D3D-996B-84C4631D3AF5}" srcOrd="0" destOrd="0" presId="urn:microsoft.com/office/officeart/2018/2/layout/IconVerticalSolidList"/>
    <dgm:cxn modelId="{31A18ABF-8D1C-40D4-86B2-545BDA340E7B}" type="presParOf" srcId="{4B51174B-806D-4D3D-996B-84C4631D3AF5}" destId="{E67ADDC9-0991-4D4C-858E-7E88576E0911}" srcOrd="0" destOrd="0" presId="urn:microsoft.com/office/officeart/2018/2/layout/IconVerticalSolidList"/>
    <dgm:cxn modelId="{301A2C80-BB76-4C94-B0BD-7E2CF502BFFB}" type="presParOf" srcId="{4B51174B-806D-4D3D-996B-84C4631D3AF5}" destId="{8B26B463-802E-4835-B06E-6B94FCE55471}" srcOrd="1" destOrd="0" presId="urn:microsoft.com/office/officeart/2018/2/layout/IconVerticalSolidList"/>
    <dgm:cxn modelId="{94413CA8-D245-433D-B384-C57B559839AA}" type="presParOf" srcId="{4B51174B-806D-4D3D-996B-84C4631D3AF5}" destId="{E40DE93E-5BE8-4E65-AFFA-21D31FB6FCC5}" srcOrd="2" destOrd="0" presId="urn:microsoft.com/office/officeart/2018/2/layout/IconVerticalSolidList"/>
    <dgm:cxn modelId="{29C3D738-FBFE-4F14-AD49-2EF630FE4BAB}" type="presParOf" srcId="{4B51174B-806D-4D3D-996B-84C4631D3AF5}" destId="{41804FDE-66CF-4F6C-95A0-E1490FA68434}" srcOrd="3" destOrd="0" presId="urn:microsoft.com/office/officeart/2018/2/layout/IconVerticalSolidList"/>
    <dgm:cxn modelId="{08552E2D-5EBF-4939-8ED2-AE64A7FE723E}" type="presParOf" srcId="{3F2EB39C-F77C-436A-ACDF-B4758D4649C9}" destId="{33579B9F-37C1-4580-A534-72D9F11BF6AB}" srcOrd="1" destOrd="0" presId="urn:microsoft.com/office/officeart/2018/2/layout/IconVerticalSolidList"/>
    <dgm:cxn modelId="{C4E26FA4-B43A-4D31-93F7-56E3624A0096}" type="presParOf" srcId="{3F2EB39C-F77C-436A-ACDF-B4758D4649C9}" destId="{B161C944-6731-4805-850C-84A9C92409AF}" srcOrd="2" destOrd="0" presId="urn:microsoft.com/office/officeart/2018/2/layout/IconVerticalSolidList"/>
    <dgm:cxn modelId="{2D22DBBF-1461-4290-8F34-16A467C505CF}" type="presParOf" srcId="{B161C944-6731-4805-850C-84A9C92409AF}" destId="{3E4A436E-2717-410E-947D-B9F69646E344}" srcOrd="0" destOrd="0" presId="urn:microsoft.com/office/officeart/2018/2/layout/IconVerticalSolidList"/>
    <dgm:cxn modelId="{F192A34C-2697-4844-8BA7-27BB08D27AFA}" type="presParOf" srcId="{B161C944-6731-4805-850C-84A9C92409AF}" destId="{DDD17F8D-D71A-43BC-B391-8544DADF15DB}" srcOrd="1" destOrd="0" presId="urn:microsoft.com/office/officeart/2018/2/layout/IconVerticalSolidList"/>
    <dgm:cxn modelId="{3ECF6853-C19F-48AB-B4A0-AADD1E3172E3}" type="presParOf" srcId="{B161C944-6731-4805-850C-84A9C92409AF}" destId="{BF81E10A-C222-44F9-8B82-6DFC96183F4E}" srcOrd="2" destOrd="0" presId="urn:microsoft.com/office/officeart/2018/2/layout/IconVerticalSolidList"/>
    <dgm:cxn modelId="{5FC90897-3771-4440-8AB2-E38B909F22A3}" type="presParOf" srcId="{B161C944-6731-4805-850C-84A9C92409AF}" destId="{1722F531-DF2D-4F64-8D88-71F8CE9A6C02}" srcOrd="3" destOrd="0" presId="urn:microsoft.com/office/officeart/2018/2/layout/IconVerticalSolidList"/>
    <dgm:cxn modelId="{605736A4-72D7-48B4-B25B-C888AD6ED4F7}" type="presParOf" srcId="{3F2EB39C-F77C-436A-ACDF-B4758D4649C9}" destId="{BEF49C76-30BA-4ED0-A0A9-80A72FF0A8C1}" srcOrd="3" destOrd="0" presId="urn:microsoft.com/office/officeart/2018/2/layout/IconVerticalSolidList"/>
    <dgm:cxn modelId="{25F4233E-9D09-4A86-99D3-B02C16A9925B}" type="presParOf" srcId="{3F2EB39C-F77C-436A-ACDF-B4758D4649C9}" destId="{317DFCB8-26C9-418F-B162-14428442F9F6}" srcOrd="4" destOrd="0" presId="urn:microsoft.com/office/officeart/2018/2/layout/IconVerticalSolidList"/>
    <dgm:cxn modelId="{DFB09298-9AC7-4CC7-810C-E9E207DA24BC}" type="presParOf" srcId="{317DFCB8-26C9-418F-B162-14428442F9F6}" destId="{C0CB4DA3-5E68-43B8-B470-0921543C7D0B}" srcOrd="0" destOrd="0" presId="urn:microsoft.com/office/officeart/2018/2/layout/IconVerticalSolidList"/>
    <dgm:cxn modelId="{FB0639D8-9903-42B7-B477-22EDE8477DD9}" type="presParOf" srcId="{317DFCB8-26C9-418F-B162-14428442F9F6}" destId="{EFB3E0A3-7126-48D0-AF67-0C79DF946F1A}" srcOrd="1" destOrd="0" presId="urn:microsoft.com/office/officeart/2018/2/layout/IconVerticalSolidList"/>
    <dgm:cxn modelId="{C645BE64-BCC7-4750-AAB7-F73DCFEBEDC6}" type="presParOf" srcId="{317DFCB8-26C9-418F-B162-14428442F9F6}" destId="{A0040895-4612-4F61-AC83-E3084E9647F4}" srcOrd="2" destOrd="0" presId="urn:microsoft.com/office/officeart/2018/2/layout/IconVerticalSolidList"/>
    <dgm:cxn modelId="{53E55B67-D0B3-4F26-B03B-DE80AA6D7094}" type="presParOf" srcId="{317DFCB8-26C9-418F-B162-14428442F9F6}" destId="{3C1B308C-4C6A-4890-942D-391AEC0E78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ADDC9-0991-4D4C-858E-7E88576E0911}">
      <dsp:nvSpPr>
        <dsp:cNvPr id="0" name=""/>
        <dsp:cNvSpPr/>
      </dsp:nvSpPr>
      <dsp:spPr>
        <a:xfrm>
          <a:off x="0" y="443"/>
          <a:ext cx="10691265" cy="10386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6B463-802E-4835-B06E-6B94FCE55471}">
      <dsp:nvSpPr>
        <dsp:cNvPr id="0" name=""/>
        <dsp:cNvSpPr/>
      </dsp:nvSpPr>
      <dsp:spPr>
        <a:xfrm>
          <a:off x="314185" y="234135"/>
          <a:ext cx="571245" cy="5712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04FDE-66CF-4F6C-95A0-E1490FA68434}">
      <dsp:nvSpPr>
        <dsp:cNvPr id="0" name=""/>
        <dsp:cNvSpPr/>
      </dsp:nvSpPr>
      <dsp:spPr>
        <a:xfrm>
          <a:off x="1199616" y="443"/>
          <a:ext cx="9491648" cy="103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22" tIns="109922" rIns="109922" bIns="109922" numCol="1" spcCol="1270" anchor="ctr" anchorCtr="0">
          <a:noAutofit/>
        </a:bodyPr>
        <a:lstStyle/>
        <a:p>
          <a:pPr marL="0" lvl="0" indent="0" algn="l" defTabSz="1111250">
            <a:lnSpc>
              <a:spcPct val="100000"/>
            </a:lnSpc>
            <a:spcBef>
              <a:spcPct val="0"/>
            </a:spcBef>
            <a:spcAft>
              <a:spcPct val="35000"/>
            </a:spcAft>
            <a:buNone/>
          </a:pPr>
          <a:r>
            <a:rPr lang="en-AU" sz="2500" kern="1200"/>
            <a:t>Distinguish between short-sightedness and long-sightedness, and explain their correction by concave and convex lenses, respectively</a:t>
          </a:r>
          <a:endParaRPr lang="en-US" sz="2500" kern="1200"/>
        </a:p>
      </dsp:txBody>
      <dsp:txXfrm>
        <a:off x="1199616" y="443"/>
        <a:ext cx="9491648" cy="1038628"/>
      </dsp:txXfrm>
    </dsp:sp>
    <dsp:sp modelId="{3E4A436E-2717-410E-947D-B9F69646E344}">
      <dsp:nvSpPr>
        <dsp:cNvPr id="0" name=""/>
        <dsp:cNvSpPr/>
      </dsp:nvSpPr>
      <dsp:spPr>
        <a:xfrm>
          <a:off x="0" y="1298729"/>
          <a:ext cx="10691265" cy="10386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17F8D-D71A-43BC-B391-8544DADF15DB}">
      <dsp:nvSpPr>
        <dsp:cNvPr id="0" name=""/>
        <dsp:cNvSpPr/>
      </dsp:nvSpPr>
      <dsp:spPr>
        <a:xfrm>
          <a:off x="314185" y="1532421"/>
          <a:ext cx="571245" cy="571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22F531-DF2D-4F64-8D88-71F8CE9A6C02}">
      <dsp:nvSpPr>
        <dsp:cNvPr id="0" name=""/>
        <dsp:cNvSpPr/>
      </dsp:nvSpPr>
      <dsp:spPr>
        <a:xfrm>
          <a:off x="1199616" y="1298729"/>
          <a:ext cx="9491648" cy="103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22" tIns="109922" rIns="109922" bIns="109922" numCol="1" spcCol="1270" anchor="ctr" anchorCtr="0">
          <a:noAutofit/>
        </a:bodyPr>
        <a:lstStyle/>
        <a:p>
          <a:pPr marL="0" lvl="0" indent="0" algn="l" defTabSz="1111250">
            <a:lnSpc>
              <a:spcPct val="100000"/>
            </a:lnSpc>
            <a:spcBef>
              <a:spcPct val="0"/>
            </a:spcBef>
            <a:spcAft>
              <a:spcPct val="35000"/>
            </a:spcAft>
            <a:buNone/>
          </a:pPr>
          <a:r>
            <a:rPr lang="en-AU" sz="2500" kern="1200"/>
            <a:t>Investigate and explain the treatment of cataract blindness including the use of intraocular lenses </a:t>
          </a:r>
          <a:endParaRPr lang="en-US" sz="2500" kern="1200"/>
        </a:p>
      </dsp:txBody>
      <dsp:txXfrm>
        <a:off x="1199616" y="1298729"/>
        <a:ext cx="9491648" cy="1038628"/>
      </dsp:txXfrm>
    </dsp:sp>
    <dsp:sp modelId="{C0CB4DA3-5E68-43B8-B470-0921543C7D0B}">
      <dsp:nvSpPr>
        <dsp:cNvPr id="0" name=""/>
        <dsp:cNvSpPr/>
      </dsp:nvSpPr>
      <dsp:spPr>
        <a:xfrm>
          <a:off x="0" y="2597015"/>
          <a:ext cx="10691265" cy="10386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3E0A3-7126-48D0-AF67-0C79DF946F1A}">
      <dsp:nvSpPr>
        <dsp:cNvPr id="0" name=""/>
        <dsp:cNvSpPr/>
      </dsp:nvSpPr>
      <dsp:spPr>
        <a:xfrm>
          <a:off x="314185" y="2830706"/>
          <a:ext cx="571245" cy="5712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B308C-4C6A-4890-942D-391AEC0E78C5}">
      <dsp:nvSpPr>
        <dsp:cNvPr id="0" name=""/>
        <dsp:cNvSpPr/>
      </dsp:nvSpPr>
      <dsp:spPr>
        <a:xfrm>
          <a:off x="1199616" y="2597015"/>
          <a:ext cx="9491648" cy="103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22" tIns="109922" rIns="109922" bIns="109922" numCol="1" spcCol="1270" anchor="ctr" anchorCtr="0">
          <a:noAutofit/>
        </a:bodyPr>
        <a:lstStyle/>
        <a:p>
          <a:pPr marL="0" lvl="0" indent="0" algn="l" defTabSz="1111250">
            <a:lnSpc>
              <a:spcPct val="100000"/>
            </a:lnSpc>
            <a:spcBef>
              <a:spcPct val="0"/>
            </a:spcBef>
            <a:spcAft>
              <a:spcPct val="35000"/>
            </a:spcAft>
            <a:buNone/>
          </a:pPr>
          <a:r>
            <a:rPr lang="en-AU" sz="2500" kern="1200"/>
            <a:t>Investigate the operation of the bionic eye</a:t>
          </a:r>
          <a:endParaRPr lang="en-US" sz="2500" kern="1200"/>
        </a:p>
      </dsp:txBody>
      <dsp:txXfrm>
        <a:off x="1199616" y="2597015"/>
        <a:ext cx="9491648" cy="10386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1041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3135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3626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4712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602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7827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4367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7547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4231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282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10/19/2021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6542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10/19/2021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01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13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2229F-5300-C94E-886F-0A3FAEB65FCA}"/>
              </a:ext>
            </a:extLst>
          </p:cNvPr>
          <p:cNvSpPr>
            <a:spLocks noGrp="1"/>
          </p:cNvSpPr>
          <p:nvPr>
            <p:ph type="ctrTitle"/>
          </p:nvPr>
        </p:nvSpPr>
        <p:spPr>
          <a:xfrm>
            <a:off x="5604552" y="871758"/>
            <a:ext cx="5825448" cy="3871143"/>
          </a:xfrm>
        </p:spPr>
        <p:txBody>
          <a:bodyPr>
            <a:normAutofit/>
          </a:bodyPr>
          <a:lstStyle/>
          <a:p>
            <a:r>
              <a:rPr lang="en-AU"/>
              <a:t>How Can human vision be enhanced?</a:t>
            </a:r>
            <a:endParaRPr lang="en-AU" dirty="0"/>
          </a:p>
        </p:txBody>
      </p:sp>
      <p:sp>
        <p:nvSpPr>
          <p:cNvPr id="3" name="Subtitle 2">
            <a:extLst>
              <a:ext uri="{FF2B5EF4-FFF2-40B4-BE49-F238E27FC236}">
                <a16:creationId xmlns:a16="http://schemas.microsoft.com/office/drawing/2014/main" id="{CF6C01A8-41B8-1B4F-8764-A689D17719FB}"/>
              </a:ext>
            </a:extLst>
          </p:cNvPr>
          <p:cNvSpPr>
            <a:spLocks noGrp="1"/>
          </p:cNvSpPr>
          <p:nvPr>
            <p:ph type="subTitle" idx="1"/>
          </p:nvPr>
        </p:nvSpPr>
        <p:spPr>
          <a:xfrm>
            <a:off x="5619964" y="4785543"/>
            <a:ext cx="5322013" cy="1005657"/>
          </a:xfrm>
        </p:spPr>
        <p:txBody>
          <a:bodyPr>
            <a:normAutofit/>
          </a:bodyPr>
          <a:lstStyle/>
          <a:p>
            <a:r>
              <a:rPr lang="en-AU"/>
              <a:t>Gladys Mpakame </a:t>
            </a:r>
            <a:endParaRPr lang="en-AU" dirty="0"/>
          </a:p>
        </p:txBody>
      </p:sp>
      <p:pic>
        <p:nvPicPr>
          <p:cNvPr id="1026" name="Picture 2" descr="Bionic Eye Gives Hope to the Blind | IndustryWeek">
            <a:extLst>
              <a:ext uri="{FF2B5EF4-FFF2-40B4-BE49-F238E27FC236}">
                <a16:creationId xmlns:a16="http://schemas.microsoft.com/office/drawing/2014/main" id="{67D420FF-3474-4C46-968D-85359D3BF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4" r="55718"/>
          <a:stretch/>
        </p:blipFill>
        <p:spPr bwMode="auto">
          <a:xfrm>
            <a:off x="1" y="10"/>
            <a:ext cx="4876799" cy="6857989"/>
          </a:xfrm>
          <a:prstGeom prst="rect">
            <a:avLst/>
          </a:prstGeom>
          <a:noFill/>
          <a:extLst>
            <a:ext uri="{909E8E84-426E-40DD-AFC4-6F175D3DCCD1}">
              <a14:hiddenFill xmlns:a14="http://schemas.microsoft.com/office/drawing/2010/main">
                <a:solidFill>
                  <a:srgbClr val="FFFFFF"/>
                </a:solidFill>
              </a14:hiddenFill>
            </a:ext>
          </a:extLst>
        </p:spPr>
      </p:pic>
      <p:cxnSp>
        <p:nvCxnSpPr>
          <p:cNvPr id="2072" name="Straight Connector 14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3" name="Straight Connector 14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6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56997-14C4-8B4C-BF44-A0CD02DB9677}"/>
              </a:ext>
            </a:extLst>
          </p:cNvPr>
          <p:cNvSpPr>
            <a:spLocks noGrp="1"/>
          </p:cNvSpPr>
          <p:nvPr>
            <p:ph type="title"/>
          </p:nvPr>
        </p:nvSpPr>
        <p:spPr>
          <a:xfrm>
            <a:off x="700087" y="909638"/>
            <a:ext cx="10691813" cy="1155618"/>
          </a:xfrm>
        </p:spPr>
        <p:txBody>
          <a:bodyPr>
            <a:normAutofit/>
          </a:bodyPr>
          <a:lstStyle/>
          <a:p>
            <a:r>
              <a:rPr lang="en-AU"/>
              <a:t>Study Design dot points </a:t>
            </a:r>
            <a:endParaRPr lang="en-AU" dirty="0"/>
          </a:p>
        </p:txBody>
      </p:sp>
      <p:cxnSp>
        <p:nvCxnSpPr>
          <p:cNvPr id="14" name="Straight Connector 13">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C9A5DD70-53D7-428E-BA04-839290579B6A}"/>
              </a:ext>
            </a:extLst>
          </p:cNvPr>
          <p:cNvGraphicFramePr>
            <a:graphicFrameLocks noGrp="1"/>
          </p:cNvGraphicFramePr>
          <p:nvPr>
            <p:ph idx="1"/>
            <p:extLst>
              <p:ext uri="{D42A27DB-BD31-4B8C-83A1-F6EECF244321}">
                <p14:modId xmlns:p14="http://schemas.microsoft.com/office/powerpoint/2010/main" val="3352311680"/>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58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136">
            <a:extLst>
              <a:ext uri="{FF2B5EF4-FFF2-40B4-BE49-F238E27FC236}">
                <a16:creationId xmlns:a16="http://schemas.microsoft.com/office/drawing/2014/main" id="{578EB459-3385-4BF6-A9E1-154CBA251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A9967-5CD3-B843-9B71-E0C23676606A}"/>
              </a:ext>
            </a:extLst>
          </p:cNvPr>
          <p:cNvSpPr>
            <a:spLocks noGrp="1"/>
          </p:cNvSpPr>
          <p:nvPr>
            <p:ph type="title"/>
          </p:nvPr>
        </p:nvSpPr>
        <p:spPr>
          <a:xfrm>
            <a:off x="700087" y="909637"/>
            <a:ext cx="7415213" cy="1362073"/>
          </a:xfrm>
        </p:spPr>
        <p:txBody>
          <a:bodyPr>
            <a:normAutofit/>
          </a:bodyPr>
          <a:lstStyle/>
          <a:p>
            <a:r>
              <a:rPr lang="en-AU" dirty="0"/>
              <a:t>Short-sightedness</a:t>
            </a:r>
          </a:p>
        </p:txBody>
      </p:sp>
      <p:cxnSp>
        <p:nvCxnSpPr>
          <p:cNvPr id="3085" name="Straight Connector 138">
            <a:extLst>
              <a:ext uri="{FF2B5EF4-FFF2-40B4-BE49-F238E27FC236}">
                <a16:creationId xmlns:a16="http://schemas.microsoft.com/office/drawing/2014/main" id="{ED6096EE-B6F5-428C-8EBD-46045203F4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6FF154-6124-C44A-9D5B-AD4B2BB5A0CC}"/>
              </a:ext>
            </a:extLst>
          </p:cNvPr>
          <p:cNvSpPr>
            <a:spLocks noGrp="1"/>
          </p:cNvSpPr>
          <p:nvPr>
            <p:ph idx="1"/>
          </p:nvPr>
        </p:nvSpPr>
        <p:spPr>
          <a:xfrm>
            <a:off x="700088" y="2276474"/>
            <a:ext cx="7601230" cy="3553109"/>
          </a:xfrm>
        </p:spPr>
        <p:txBody>
          <a:bodyPr>
            <a:normAutofit lnSpcReduction="10000"/>
          </a:bodyPr>
          <a:lstStyle/>
          <a:p>
            <a:pPr marL="0" indent="0" algn="just">
              <a:lnSpc>
                <a:spcPct val="110000"/>
              </a:lnSpc>
              <a:buNone/>
            </a:pPr>
            <a:r>
              <a:rPr lang="en-AU" sz="1400" dirty="0"/>
              <a:t>Short-sightedness (myopia): inability to produce clear image of distant objects while closer objects appear clear due to a combination of genetic and environmental factors. </a:t>
            </a:r>
          </a:p>
          <a:p>
            <a:pPr algn="just">
              <a:lnSpc>
                <a:spcPct val="110000"/>
              </a:lnSpc>
            </a:pPr>
            <a:r>
              <a:rPr lang="en-AU" sz="1400" dirty="0"/>
              <a:t>Light doesn’t focus on the light sensitive tissue (retina) at the back of the eye correctly but instead light rays focus just in front of the retina causing distant items to appear blurred.</a:t>
            </a:r>
          </a:p>
          <a:p>
            <a:pPr algn="just">
              <a:lnSpc>
                <a:spcPct val="110000"/>
              </a:lnSpc>
            </a:pPr>
            <a:r>
              <a:rPr lang="en-AU" sz="1400" dirty="0"/>
              <a:t>Can happen due to to bulging cornea or elongated eyeball. Bulging corneas refract light more than usual thus images of distant objects form in front of the retina. If eyeball is elongated the retina is placed at a further distance and the image of distant objects form in front of the retina. When images form in front of the retina, they are not focused and nerve cells detect a blurry image.</a:t>
            </a:r>
          </a:p>
          <a:p>
            <a:pPr algn="just">
              <a:lnSpc>
                <a:spcPct val="110000"/>
              </a:lnSpc>
            </a:pPr>
            <a:r>
              <a:rPr lang="en-AU" sz="1400" dirty="0"/>
              <a:t>Concave (diverging) lenses are used to correct myopia. Rays of light that pass through the lens diverge. Lenses bend light that pass through them. Concave lenses are made with the outer edges curving inwards, so parallel light rays diverge so they appear to come from a point behind the lens – the focal point. Placing concave lenses in front of a short-sighted eye reduces the refraction of light and lengthens the focal length, so that the image is formed on the retina.</a:t>
            </a:r>
          </a:p>
        </p:txBody>
      </p:sp>
      <p:pic>
        <p:nvPicPr>
          <p:cNvPr id="3074" name="Picture 2" descr="Effective Myopia Control in Jannali, NSW | Southern Optical">
            <a:extLst>
              <a:ext uri="{FF2B5EF4-FFF2-40B4-BE49-F238E27FC236}">
                <a16:creationId xmlns:a16="http://schemas.microsoft.com/office/drawing/2014/main" id="{4514F98E-33EA-0742-9819-E08442B80C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26" r="-2" b="21124"/>
          <a:stretch/>
        </p:blipFill>
        <p:spPr bwMode="auto">
          <a:xfrm>
            <a:off x="8837230" y="780458"/>
            <a:ext cx="2938283" cy="16204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yopia Control Diagnosis &amp;amp; Treatment in Houston, TX">
            <a:extLst>
              <a:ext uri="{FF2B5EF4-FFF2-40B4-BE49-F238E27FC236}">
                <a16:creationId xmlns:a16="http://schemas.microsoft.com/office/drawing/2014/main" id="{431F1B08-20B0-CB4D-A1C9-BC99A9FD16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9" r="-2" b="-2"/>
          <a:stretch/>
        </p:blipFill>
        <p:spPr bwMode="auto">
          <a:xfrm>
            <a:off x="8679051" y="2738101"/>
            <a:ext cx="3254643" cy="1873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E8385469-F314-AD49-AB2B-790591679531}"/>
              </a:ext>
            </a:extLst>
          </p:cNvPr>
          <p:cNvPicPr>
            <a:picLocks noChangeAspect="1"/>
          </p:cNvPicPr>
          <p:nvPr/>
        </p:nvPicPr>
        <p:blipFill>
          <a:blip r:embed="rId4"/>
          <a:stretch>
            <a:fillRect/>
          </a:stretch>
        </p:blipFill>
        <p:spPr>
          <a:xfrm>
            <a:off x="8829400" y="4697838"/>
            <a:ext cx="3346352" cy="1288344"/>
          </a:xfrm>
          <a:prstGeom prst="rect">
            <a:avLst/>
          </a:prstGeom>
        </p:spPr>
      </p:pic>
      <p:cxnSp>
        <p:nvCxnSpPr>
          <p:cNvPr id="3086" name="Straight Connector 140">
            <a:extLst>
              <a:ext uri="{FF2B5EF4-FFF2-40B4-BE49-F238E27FC236}">
                <a16:creationId xmlns:a16="http://schemas.microsoft.com/office/drawing/2014/main" id="{D1B96C29-C58D-485E-91A8-02D01DD170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1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E8D9D-7FBF-8843-8114-9674D3F530EA}"/>
              </a:ext>
            </a:extLst>
          </p:cNvPr>
          <p:cNvSpPr>
            <a:spLocks noGrp="1"/>
          </p:cNvSpPr>
          <p:nvPr>
            <p:ph type="title"/>
          </p:nvPr>
        </p:nvSpPr>
        <p:spPr>
          <a:xfrm>
            <a:off x="700088" y="909637"/>
            <a:ext cx="5958216" cy="1362073"/>
          </a:xfrm>
        </p:spPr>
        <p:txBody>
          <a:bodyPr>
            <a:normAutofit/>
          </a:bodyPr>
          <a:lstStyle/>
          <a:p>
            <a:r>
              <a:rPr lang="en-AU" dirty="0"/>
              <a:t>Long-sightedness</a:t>
            </a:r>
          </a:p>
        </p:txBody>
      </p:sp>
      <p:cxnSp>
        <p:nvCxnSpPr>
          <p:cNvPr id="25" name="Straight Connector 24">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5271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68919C-3850-EF45-8617-A851C2A3BC90}"/>
              </a:ext>
            </a:extLst>
          </p:cNvPr>
          <p:cNvSpPr>
            <a:spLocks noGrp="1"/>
          </p:cNvSpPr>
          <p:nvPr>
            <p:ph idx="1"/>
          </p:nvPr>
        </p:nvSpPr>
        <p:spPr>
          <a:xfrm>
            <a:off x="700088" y="2011192"/>
            <a:ext cx="6000258" cy="3553109"/>
          </a:xfrm>
        </p:spPr>
        <p:txBody>
          <a:bodyPr>
            <a:noAutofit/>
          </a:bodyPr>
          <a:lstStyle/>
          <a:p>
            <a:pPr marL="0" indent="0" algn="just">
              <a:lnSpc>
                <a:spcPct val="110000"/>
              </a:lnSpc>
              <a:buNone/>
            </a:pPr>
            <a:r>
              <a:rPr lang="en-AU" sz="1400" dirty="0"/>
              <a:t>Long-sightedness (hypermetropia) affects the ability to see nearby objects whilst usually still being able to see distant objects. </a:t>
            </a:r>
          </a:p>
          <a:p>
            <a:pPr algn="just">
              <a:lnSpc>
                <a:spcPct val="110000"/>
              </a:lnSpc>
            </a:pPr>
            <a:r>
              <a:rPr lang="en-AU" sz="1400" dirty="0"/>
              <a:t>Occurs when light entering the eye focuses behind the retina instead of on the retina, blurring the image. This may be due to the eye not having enough power to focus properly or due to a shorter than normal eyeball.</a:t>
            </a:r>
          </a:p>
          <a:p>
            <a:pPr algn="just">
              <a:lnSpc>
                <a:spcPct val="110000"/>
              </a:lnSpc>
            </a:pPr>
            <a:r>
              <a:rPr lang="en-AU" sz="1400" dirty="0"/>
              <a:t>The eye lens naturally tries to accommodate by becoming more rounded in attempt to bring light into focus on the retina. People with hypermetropia cannot fully accommodate, causing blurred vision. The eyeball is too short, the cornea is too flat (so bends light rays less), or the lens cannot become round enough (lacks power).</a:t>
            </a:r>
          </a:p>
          <a:p>
            <a:pPr algn="just">
              <a:lnSpc>
                <a:spcPct val="110000"/>
              </a:lnSpc>
            </a:pPr>
            <a:r>
              <a:rPr lang="en-AU" sz="1400" dirty="0"/>
              <a:t>Placing a convex lens to correct hypermetropia in the light path before the eye lens, the focal point can be shifted so the light from the near object focuses on a retina to produce a clear image. Convex lenses bend light rays inwards to give additional focusing power to the eye. </a:t>
            </a:r>
          </a:p>
        </p:txBody>
      </p:sp>
      <p:pic>
        <p:nvPicPr>
          <p:cNvPr id="5" name="Picture 4" descr="Diagram, schematic&#10;&#10;Description automatically generated">
            <a:extLst>
              <a:ext uri="{FF2B5EF4-FFF2-40B4-BE49-F238E27FC236}">
                <a16:creationId xmlns:a16="http://schemas.microsoft.com/office/drawing/2014/main" id="{26BFC1C7-A6E2-674A-AC99-F5EEDAA484A0}"/>
              </a:ext>
            </a:extLst>
          </p:cNvPr>
          <p:cNvPicPr>
            <a:picLocks noChangeAspect="1"/>
          </p:cNvPicPr>
          <p:nvPr/>
        </p:nvPicPr>
        <p:blipFill>
          <a:blip r:embed="rId2"/>
          <a:stretch>
            <a:fillRect/>
          </a:stretch>
        </p:blipFill>
        <p:spPr>
          <a:xfrm>
            <a:off x="8113694" y="719455"/>
            <a:ext cx="2479711" cy="2596557"/>
          </a:xfrm>
          <a:prstGeom prst="rect">
            <a:avLst/>
          </a:prstGeom>
        </p:spPr>
      </p:pic>
      <p:cxnSp>
        <p:nvCxnSpPr>
          <p:cNvPr id="27" name="Straight Connector 26">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13EBB1B-647E-BD4A-94D7-CB189D8B6057}"/>
              </a:ext>
            </a:extLst>
          </p:cNvPr>
          <p:cNvPicPr>
            <a:picLocks noChangeAspect="1"/>
          </p:cNvPicPr>
          <p:nvPr/>
        </p:nvPicPr>
        <p:blipFill>
          <a:blip r:embed="rId3"/>
          <a:stretch>
            <a:fillRect/>
          </a:stretch>
        </p:blipFill>
        <p:spPr>
          <a:xfrm>
            <a:off x="7315200" y="3922788"/>
            <a:ext cx="4076700" cy="1895665"/>
          </a:xfrm>
          <a:prstGeom prst="rect">
            <a:avLst/>
          </a:prstGeom>
        </p:spPr>
      </p:pic>
      <p:sp>
        <p:nvSpPr>
          <p:cNvPr id="17" name="AutoShape 12">
            <a:extLst>
              <a:ext uri="{FF2B5EF4-FFF2-40B4-BE49-F238E27FC236}">
                <a16:creationId xmlns:a16="http://schemas.microsoft.com/office/drawing/2014/main" id="{FEBC9C2A-7714-F144-857E-0BE0C83664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90695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635A0-F37D-7247-9D4C-E0BE23997C26}"/>
              </a:ext>
            </a:extLst>
          </p:cNvPr>
          <p:cNvSpPr>
            <a:spLocks noGrp="1"/>
          </p:cNvSpPr>
          <p:nvPr>
            <p:ph type="title"/>
          </p:nvPr>
        </p:nvSpPr>
        <p:spPr>
          <a:xfrm>
            <a:off x="4740181" y="909637"/>
            <a:ext cx="6651719" cy="1362073"/>
          </a:xfrm>
        </p:spPr>
        <p:txBody>
          <a:bodyPr>
            <a:normAutofit/>
          </a:bodyPr>
          <a:lstStyle/>
          <a:p>
            <a:r>
              <a:rPr lang="en-AU" dirty="0"/>
              <a:t>Cataract blindness </a:t>
            </a:r>
          </a:p>
        </p:txBody>
      </p:sp>
      <p:pic>
        <p:nvPicPr>
          <p:cNvPr id="4100" name="Picture 4" descr="Types of Cataract Surgery - Knowing Your Options Better | IrisVision">
            <a:extLst>
              <a:ext uri="{FF2B5EF4-FFF2-40B4-BE49-F238E27FC236}">
                <a16:creationId xmlns:a16="http://schemas.microsoft.com/office/drawing/2014/main" id="{94FC6C9F-F837-B54E-BB24-7D0CCCEFE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14" r="2454" b="-2"/>
          <a:stretch/>
        </p:blipFill>
        <p:spPr bwMode="auto">
          <a:xfrm>
            <a:off x="20" y="10"/>
            <a:ext cx="4040074" cy="232574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76800" y="744818"/>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What are Cataracts? - Optometrists.org">
            <a:extLst>
              <a:ext uri="{FF2B5EF4-FFF2-40B4-BE49-F238E27FC236}">
                <a16:creationId xmlns:a16="http://schemas.microsoft.com/office/drawing/2014/main" id="{E6BB1C2C-B602-0B46-BE07-B0DE28A13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55"/>
          <a:stretch/>
        </p:blipFill>
        <p:spPr bwMode="auto">
          <a:xfrm>
            <a:off x="-2" y="2325755"/>
            <a:ext cx="4040094" cy="22280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raocular lens - Wikipedia">
            <a:extLst>
              <a:ext uri="{FF2B5EF4-FFF2-40B4-BE49-F238E27FC236}">
                <a16:creationId xmlns:a16="http://schemas.microsoft.com/office/drawing/2014/main" id="{6FC3EBC7-449D-A248-A4A8-79EDA2B88E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02" r="-2" b="5483"/>
          <a:stretch/>
        </p:blipFill>
        <p:spPr bwMode="auto">
          <a:xfrm>
            <a:off x="-2" y="4532244"/>
            <a:ext cx="4040094" cy="23257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5384DA-19B3-1B4E-BE52-A87608338CD4}"/>
              </a:ext>
            </a:extLst>
          </p:cNvPr>
          <p:cNvSpPr>
            <a:spLocks noGrp="1"/>
          </p:cNvSpPr>
          <p:nvPr>
            <p:ph idx="1"/>
          </p:nvPr>
        </p:nvSpPr>
        <p:spPr>
          <a:xfrm>
            <a:off x="4740181" y="1875581"/>
            <a:ext cx="6770501" cy="3553109"/>
          </a:xfrm>
        </p:spPr>
        <p:txBody>
          <a:bodyPr>
            <a:noAutofit/>
          </a:bodyPr>
          <a:lstStyle/>
          <a:p>
            <a:pPr marL="0" indent="0">
              <a:lnSpc>
                <a:spcPct val="110000"/>
              </a:lnSpc>
              <a:buNone/>
            </a:pPr>
            <a:r>
              <a:rPr lang="en-AU" sz="1400" dirty="0"/>
              <a:t>Cataract is a clouding of the clear lens in the eye causing vision impairment.</a:t>
            </a:r>
          </a:p>
          <a:p>
            <a:pPr>
              <a:lnSpc>
                <a:spcPct val="110000"/>
              </a:lnSpc>
            </a:pPr>
            <a:r>
              <a:rPr lang="en-AU" sz="1400" dirty="0"/>
              <a:t>Occurs when the proteins in the lens of the eye clump together, making the lens cloudy. Light is unable to pass through the clumps of proteins easily and over time gets bigger and thicker, making seeing more difficult.</a:t>
            </a:r>
          </a:p>
          <a:p>
            <a:pPr>
              <a:lnSpc>
                <a:spcPct val="110000"/>
              </a:lnSpc>
            </a:pPr>
            <a:r>
              <a:rPr lang="en-AU" sz="1400" dirty="0"/>
              <a:t>When cataracts interferes with daily activities, doctors may suggest cataract surgery. An intraocular lens is a tiny, artificial lens for the eye used to treat cataracts. During cataract surgery the eye’s natural lens is replaced with the intraocular lens. The lens refracts light rays that enter the eye, correcting vision. They are designed to fir perfectly inside the lens capsule for the best chance of correct focus and clear vision.</a:t>
            </a:r>
          </a:p>
          <a:p>
            <a:pPr>
              <a:lnSpc>
                <a:spcPct val="110000"/>
              </a:lnSpc>
            </a:pPr>
            <a:r>
              <a:rPr lang="en-AU" sz="1400" dirty="0"/>
              <a:t>There are different types of intraocular lenses: </a:t>
            </a:r>
          </a:p>
          <a:p>
            <a:pPr lvl="1">
              <a:lnSpc>
                <a:spcPct val="110000"/>
              </a:lnSpc>
              <a:buFont typeface="Wingdings" pitchFamily="2" charset="2"/>
              <a:buChar char="§"/>
            </a:pPr>
            <a:r>
              <a:rPr lang="en-AU" sz="1400" dirty="0"/>
              <a:t>Monofocal: provide clear vision at one set focal length, usually long distance. </a:t>
            </a:r>
          </a:p>
          <a:p>
            <a:pPr lvl="1">
              <a:lnSpc>
                <a:spcPct val="110000"/>
              </a:lnSpc>
              <a:buFont typeface="Wingdings" pitchFamily="2" charset="2"/>
              <a:buChar char="§"/>
            </a:pPr>
            <a:r>
              <a:rPr lang="en-AU" sz="1400" dirty="0"/>
              <a:t>Monovision: allows you to see up close with one eye while seeing clearly at a distance with the other eye.</a:t>
            </a:r>
          </a:p>
          <a:p>
            <a:pPr lvl="1">
              <a:lnSpc>
                <a:spcPct val="110000"/>
              </a:lnSpc>
              <a:buFont typeface="Wingdings" pitchFamily="2" charset="2"/>
              <a:buChar char="§"/>
            </a:pPr>
            <a:r>
              <a:rPr lang="en-AU" sz="1400" dirty="0" err="1"/>
              <a:t>Toric</a:t>
            </a:r>
            <a:r>
              <a:rPr lang="en-AU" sz="1400" dirty="0"/>
              <a:t>: for astigmatism (vision problem caused by error in shape of cornea). </a:t>
            </a:r>
          </a:p>
        </p:txBody>
      </p:sp>
      <p:cxnSp>
        <p:nvCxnSpPr>
          <p:cNvPr id="79" name="Straight Connector 78">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76800" y="6138866"/>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7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864F2-3062-ED48-995C-EA455E999F93}"/>
              </a:ext>
            </a:extLst>
          </p:cNvPr>
          <p:cNvSpPr>
            <a:spLocks noGrp="1"/>
          </p:cNvSpPr>
          <p:nvPr>
            <p:ph type="title"/>
          </p:nvPr>
        </p:nvSpPr>
        <p:spPr>
          <a:xfrm>
            <a:off x="695325" y="897753"/>
            <a:ext cx="3635046" cy="1575391"/>
          </a:xfrm>
        </p:spPr>
        <p:txBody>
          <a:bodyPr>
            <a:normAutofit/>
          </a:bodyPr>
          <a:lstStyle/>
          <a:p>
            <a:r>
              <a:rPr lang="en-AU" dirty="0"/>
              <a:t>The bionic eye </a:t>
            </a:r>
          </a:p>
        </p:txBody>
      </p:sp>
      <p:cxnSp>
        <p:nvCxnSpPr>
          <p:cNvPr id="5136"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0D102-F5DC-9B44-972F-4401DC029421}"/>
              </a:ext>
            </a:extLst>
          </p:cNvPr>
          <p:cNvSpPr>
            <a:spLocks noGrp="1"/>
          </p:cNvSpPr>
          <p:nvPr>
            <p:ph idx="1"/>
          </p:nvPr>
        </p:nvSpPr>
        <p:spPr>
          <a:xfrm>
            <a:off x="695325" y="1621655"/>
            <a:ext cx="4744580" cy="4588646"/>
          </a:xfrm>
        </p:spPr>
        <p:txBody>
          <a:bodyPr>
            <a:noAutofit/>
          </a:bodyPr>
          <a:lstStyle/>
          <a:p>
            <a:pPr>
              <a:lnSpc>
                <a:spcPct val="110000"/>
              </a:lnSpc>
            </a:pPr>
            <a:r>
              <a:rPr lang="en-AU" sz="1200" dirty="0"/>
              <a:t>A visual prosthesis –device that can use electrical or light energy to stimulate visual impulses to assist in restoring a sense of vision which are currently under development. They are unable to restore complete vision or give sight to the blind. To be used, the individual must have been able to see in the past for the bionic eye to work. </a:t>
            </a:r>
          </a:p>
          <a:p>
            <a:pPr>
              <a:lnSpc>
                <a:spcPct val="110000"/>
              </a:lnSpc>
            </a:pPr>
            <a:r>
              <a:rPr lang="en-AU" sz="1200" dirty="0"/>
              <a:t>The bionic eye consists of both implanted and body worn components. The patient wears glasses with a small video camera on the side. The live feed from the camera is processed and transmitted through an implanted microchip to an electrode array placed in a naturally occurring pocket behind the retina. The electrodes stimulate remaining cells in the retina, to produce a sense of vision like a normal functioning eye.</a:t>
            </a:r>
          </a:p>
          <a:p>
            <a:pPr>
              <a:lnSpc>
                <a:spcPct val="110000"/>
              </a:lnSpc>
            </a:pPr>
            <a:r>
              <a:rPr lang="en-AU" sz="1200" dirty="0"/>
              <a:t>Different bionic eye models aim at different target areas. The only approved and available bionic eyes currently are retinal implants. </a:t>
            </a:r>
          </a:p>
          <a:p>
            <a:pPr>
              <a:lnSpc>
                <a:spcPct val="110000"/>
              </a:lnSpc>
            </a:pPr>
            <a:r>
              <a:rPr lang="en-AU" sz="1200" dirty="0"/>
              <a:t>Limitations: bionic eyes do not restore sight. Current bionic impacts only have 60 electrodes and around a million electrodes are needed to see clearly. They provide enough sight to read large-print books and cross the street. The patients see little flashes of light that help detect edges, outlines and movement to aid in navigation and object identification. </a:t>
            </a:r>
          </a:p>
        </p:txBody>
      </p:sp>
      <p:pic>
        <p:nvPicPr>
          <p:cNvPr id="5122" name="Picture 2" descr="Bionic eye implant restoring a sense of vision | Australian Research Council">
            <a:extLst>
              <a:ext uri="{FF2B5EF4-FFF2-40B4-BE49-F238E27FC236}">
                <a16:creationId xmlns:a16="http://schemas.microsoft.com/office/drawing/2014/main" id="{6A013DCD-4FEB-9B40-B6F4-DFBA382C6A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5769" y="1352331"/>
            <a:ext cx="6515100" cy="440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28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49FB-7D32-9845-AB7B-2161BA08C087}"/>
              </a:ext>
            </a:extLst>
          </p:cNvPr>
          <p:cNvSpPr>
            <a:spLocks noGrp="1"/>
          </p:cNvSpPr>
          <p:nvPr>
            <p:ph type="title"/>
          </p:nvPr>
        </p:nvSpPr>
        <p:spPr>
          <a:xfrm>
            <a:off x="700635" y="922096"/>
            <a:ext cx="10691265" cy="813714"/>
          </a:xfrm>
        </p:spPr>
        <p:txBody>
          <a:bodyPr/>
          <a:lstStyle/>
          <a:p>
            <a:r>
              <a:rPr lang="en-AU" dirty="0"/>
              <a:t>Bibliography</a:t>
            </a:r>
          </a:p>
        </p:txBody>
      </p:sp>
      <p:sp>
        <p:nvSpPr>
          <p:cNvPr id="4" name="Rectangle 1">
            <a:extLst>
              <a:ext uri="{FF2B5EF4-FFF2-40B4-BE49-F238E27FC236}">
                <a16:creationId xmlns:a16="http://schemas.microsoft.com/office/drawing/2014/main" id="{BEACC5D7-71F4-B240-AF96-DFB5DF5AA918}"/>
              </a:ext>
            </a:extLst>
          </p:cNvPr>
          <p:cNvSpPr>
            <a:spLocks noGrp="1" noChangeArrowheads="1"/>
          </p:cNvSpPr>
          <p:nvPr>
            <p:ph idx="1"/>
          </p:nvPr>
        </p:nvSpPr>
        <p:spPr bwMode="auto">
          <a:xfrm>
            <a:off x="545652" y="1982546"/>
            <a:ext cx="5819927" cy="407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Bibliography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Australian College of Optometry, 2020.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 of a bionic eye.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www.aco.org.au</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/development-of-a-bionic-eye/</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Bionics Institute, 2021.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 eye.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www.bionicsinstitute.org</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/bionic-eye</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12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Carr</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J. &amp;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Stell</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 K., 2017.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science behind myopia.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www.ncbi.nlm.nih.gov</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/books/NBK470669/</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17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CERA, 2019.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future of Australia's bionic eye.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www.cera.org.au</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/the-future-of-</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australias</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-bionic-eye/</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13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Gould Vision, 2021.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concave lenses?.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gouldvision.com</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/blog/what-are-concave-lenses/</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18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34B218E-93BF-FD4E-B3D6-78DE49464CC5}"/>
              </a:ext>
            </a:extLst>
          </p:cNvPr>
          <p:cNvSpPr txBox="1"/>
          <p:nvPr/>
        </p:nvSpPr>
        <p:spPr>
          <a:xfrm>
            <a:off x="6096000" y="797510"/>
            <a:ext cx="6098582" cy="526297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Johns Hopkins Medicine, 2021. </a:t>
            </a:r>
            <a:r>
              <a:rPr kumimoji="0" lang="en-US" altLang="en-US" sz="14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Catarcts</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www.hopkinsmedicine.org</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/health/conditions-and-diseases/cataracts</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16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Preproom</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n.d.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Physics &gt; Short and Long sight.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www.preproom.org</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/info-library/printer-friendly.aspx?t1=1&amp;t2=11&amp;t3=0&amp;t4=0</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18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Skalicky</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 2019.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ate the different types of lens for cataract surgery?.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www.drsimonskalicky.com.au</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/blog/what-are-the-different-types-of-lens-for-cataract-surgery/</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16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University of Melbourne, 2021.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 eye design and vision.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biomedical.eng.unimelb.edu.au</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neuroengineering</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/bionic-eye</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UNSW Engineering, n.d.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Bionic eye implant.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www.unsw.edu.au</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/engineering/biomedical-engineering/research/research-areas/bionics/bionic-eye-implant</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October 2021].</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Vedantu</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2021. </a:t>
            </a:r>
            <a:r>
              <a:rPr kumimoji="0" lang="en-US"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Convex Lens.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Available at: </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kumimoji="0" lang="en-US" altLang="en-US" sz="1400" b="0"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www.vedantu.com</a:t>
            </a: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/physics/convex-lens</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[Accessed 17 October 2021].</a:t>
            </a:r>
            <a:endParaRPr kumimoji="0" lang="en-US"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2825869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DE6F4B32668468C62BF58740B2FC2" ma:contentTypeVersion="35" ma:contentTypeDescription="Create a new document." ma:contentTypeScope="" ma:versionID="be8feb311553ca651c50b8b3855d89a7">
  <xsd:schema xmlns:xsd="http://www.w3.org/2001/XMLSchema" xmlns:xs="http://www.w3.org/2001/XMLSchema" xmlns:p="http://schemas.microsoft.com/office/2006/metadata/properties" xmlns:ns3="9a431a6e-07c2-4f9e-a22d-526445787e26" xmlns:ns4="3eb6d40b-8abe-425b-87d3-85f9e2c80b78" targetNamespace="http://schemas.microsoft.com/office/2006/metadata/properties" ma:root="true" ma:fieldsID="ce5f4b3b470a07e2433cc17bc78892e2" ns3:_="" ns4:_="">
    <xsd:import namespace="9a431a6e-07c2-4f9e-a22d-526445787e26"/>
    <xsd:import namespace="3eb6d40b-8abe-425b-87d3-85f9e2c80b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Location"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31a6e-07c2-4f9e-a22d-526445787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6d40b-8abe-425b-87d3-85f9e2c80b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9a431a6e-07c2-4f9e-a22d-526445787e26" xsi:nil="true"/>
    <Teachers xmlns="9a431a6e-07c2-4f9e-a22d-526445787e26">
      <UserInfo>
        <DisplayName/>
        <AccountId xsi:nil="true"/>
        <AccountType/>
      </UserInfo>
    </Teachers>
    <Math_Settings xmlns="9a431a6e-07c2-4f9e-a22d-526445787e26" xsi:nil="true"/>
    <Self_Registration_Enabled xmlns="9a431a6e-07c2-4f9e-a22d-526445787e26" xsi:nil="true"/>
    <Teams_Channel_Section_Location xmlns="9a431a6e-07c2-4f9e-a22d-526445787e26" xsi:nil="true"/>
    <AppVersion xmlns="9a431a6e-07c2-4f9e-a22d-526445787e26" xsi:nil="true"/>
    <LMS_Mappings xmlns="9a431a6e-07c2-4f9e-a22d-526445787e26" xsi:nil="true"/>
    <IsNotebookLocked xmlns="9a431a6e-07c2-4f9e-a22d-526445787e26" xsi:nil="true"/>
    <NotebookType xmlns="9a431a6e-07c2-4f9e-a22d-526445787e26" xsi:nil="true"/>
    <FolderType xmlns="9a431a6e-07c2-4f9e-a22d-526445787e26" xsi:nil="true"/>
    <Templates xmlns="9a431a6e-07c2-4f9e-a22d-526445787e26" xsi:nil="true"/>
    <DefaultSectionNames xmlns="9a431a6e-07c2-4f9e-a22d-526445787e26" xsi:nil="true"/>
    <Owner xmlns="9a431a6e-07c2-4f9e-a22d-526445787e26">
      <UserInfo>
        <DisplayName/>
        <AccountId xsi:nil="true"/>
        <AccountType/>
      </UserInfo>
    </Owner>
    <Students xmlns="9a431a6e-07c2-4f9e-a22d-526445787e26">
      <UserInfo>
        <DisplayName/>
        <AccountId xsi:nil="true"/>
        <AccountType/>
      </UserInfo>
    </Students>
    <Student_Groups xmlns="9a431a6e-07c2-4f9e-a22d-526445787e26">
      <UserInfo>
        <DisplayName/>
        <AccountId xsi:nil="true"/>
        <AccountType/>
      </UserInfo>
    </Student_Groups>
    <Is_Collaboration_Space_Locked xmlns="9a431a6e-07c2-4f9e-a22d-526445787e26" xsi:nil="true"/>
    <Invited_Teachers xmlns="9a431a6e-07c2-4f9e-a22d-526445787e26" xsi:nil="true"/>
    <Distribution_Groups xmlns="9a431a6e-07c2-4f9e-a22d-526445787e26" xsi:nil="true"/>
    <Has_Teacher_Only_SectionGroup xmlns="9a431a6e-07c2-4f9e-a22d-526445787e26" xsi:nil="true"/>
    <Invited_Students xmlns="9a431a6e-07c2-4f9e-a22d-526445787e26" xsi:nil="true"/>
    <CultureName xmlns="9a431a6e-07c2-4f9e-a22d-526445787e26" xsi:nil="true"/>
  </documentManagement>
</p:properties>
</file>

<file path=customXml/itemProps1.xml><?xml version="1.0" encoding="utf-8"?>
<ds:datastoreItem xmlns:ds="http://schemas.openxmlformats.org/officeDocument/2006/customXml" ds:itemID="{0D99B574-0470-4CE9-8B1C-EF422305E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31a6e-07c2-4f9e-a22d-526445787e26"/>
    <ds:schemaRef ds:uri="3eb6d40b-8abe-425b-87d3-85f9e2c80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904F27-C89C-4696-8768-88A1DA62C6C8}">
  <ds:schemaRefs>
    <ds:schemaRef ds:uri="http://schemas.microsoft.com/sharepoint/v3/contenttype/forms"/>
  </ds:schemaRefs>
</ds:datastoreItem>
</file>

<file path=customXml/itemProps3.xml><?xml version="1.0" encoding="utf-8"?>
<ds:datastoreItem xmlns:ds="http://schemas.openxmlformats.org/officeDocument/2006/customXml" ds:itemID="{8DFA0C21-62FC-48E0-8FB6-0902DE51A072}">
  <ds:schemaRefs>
    <ds:schemaRef ds:uri="http://schemas.openxmlformats.org/package/2006/metadata/core-properties"/>
    <ds:schemaRef ds:uri="http://purl.org/dc/elements/1.1/"/>
    <ds:schemaRef ds:uri="3eb6d40b-8abe-425b-87d3-85f9e2c80b78"/>
    <ds:schemaRef ds:uri="9a431a6e-07c2-4f9e-a22d-526445787e26"/>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525</TotalTime>
  <Words>917</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Calisto MT</vt:lpstr>
      <vt:lpstr>Univers Condensed</vt:lpstr>
      <vt:lpstr>Wingdings</vt:lpstr>
      <vt:lpstr>ChronicleVTI</vt:lpstr>
      <vt:lpstr>How Can human vision be enhanced?</vt:lpstr>
      <vt:lpstr>Study Design dot points </vt:lpstr>
      <vt:lpstr>Short-sightedness</vt:lpstr>
      <vt:lpstr>Long-sightedness</vt:lpstr>
      <vt:lpstr>Cataract blindness </vt:lpstr>
      <vt:lpstr>The bionic eye </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radiation used to maintain human health?</dc:title>
  <dc:creator>Gladys Mpakame</dc:creator>
  <cp:lastModifiedBy>Jacinta Devlin</cp:lastModifiedBy>
  <cp:revision>2</cp:revision>
  <dcterms:created xsi:type="dcterms:W3CDTF">2021-10-18T04:19:35Z</dcterms:created>
  <dcterms:modified xsi:type="dcterms:W3CDTF">2021-10-19T07:14:56Z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0x010100280DE6F4B32668468C62BF58740B2FC2</vt:lpwstr>
  </property>
</Properties>
</file>