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Amatic SC" panose="020B0604020202020204" charset="-79"/>
      <p:regular r:id="rId34"/>
      <p:bold r:id="rId35"/>
    </p:embeddedFont>
    <p:embeddedFont>
      <p:font typeface="Nunito SemiBold" panose="020B0604020202020204" charset="0"/>
      <p:regular r:id="rId36"/>
      <p:bold r:id="rId37"/>
      <p:italic r:id="rId38"/>
      <p:boldItalic r:id="rId39"/>
    </p:embeddedFont>
    <p:embeddedFont>
      <p:font typeface="Raleway" panose="020B0604020202020204" charset="0"/>
      <p:regular r:id="rId40"/>
      <p:bold r:id="rId41"/>
      <p:italic r:id="rId42"/>
      <p:boldItalic r:id="rId43"/>
    </p:embeddedFont>
    <p:embeddedFont>
      <p:font typeface="Nunito"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c39cc7a9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c39cc7a9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39cc7a94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39cc7a94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c39cc7a94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c39cc7a94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39cc7a94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c39cc7a94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39cc7a94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c39cc7a94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9cc7a94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c39cc7a94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39cc7a94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39cc7a94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39cc7a94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39cc7a94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39cc7a946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c39cc7a946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5af2921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c5af2921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c39cc7a94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c39cc7a94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39cc7a94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39cc7a94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c39cc7a94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c39cc7a94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c39cc7a946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c39cc7a946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39cc7a946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39cc7a946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c39cc7a946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c39cc7a94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c2361932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c2361932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c39cc7a94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c39cc7a94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39cc7a94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c39cc7a94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Light" type="blank">
  <p:cSld name="BLANK">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11"/>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1"/>
          <p:cNvSpPr/>
          <p:nvPr/>
        </p:nvSpPr>
        <p:spPr>
          <a:xfrm rot="-5673298">
            <a:off x="2374092" y="4308014"/>
            <a:ext cx="113285" cy="95367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1"/>
          <p:cNvSpPr/>
          <p:nvPr/>
        </p:nvSpPr>
        <p:spPr>
          <a:xfrm rot="-5673298">
            <a:off x="2213926" y="4684679"/>
            <a:ext cx="80405" cy="39888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1"/>
          <p:cNvSpPr/>
          <p:nvPr/>
        </p:nvSpPr>
        <p:spPr>
          <a:xfrm>
            <a:off x="5590150" y="299125"/>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1"/>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1"/>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1"/>
          <p:cNvSpPr/>
          <p:nvPr/>
        </p:nvSpPr>
        <p:spPr>
          <a:xfrm>
            <a:off x="331162" y="1999469"/>
            <a:ext cx="211591" cy="2679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1"/>
          <p:cNvSpPr/>
          <p:nvPr/>
        </p:nvSpPr>
        <p:spPr>
          <a:xfrm>
            <a:off x="8564788" y="35845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1"/>
          <p:cNvSpPr/>
          <p:nvPr/>
        </p:nvSpPr>
        <p:spPr>
          <a:xfrm rot="5069525">
            <a:off x="7853134" y="3741816"/>
            <a:ext cx="814157" cy="1022353"/>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1"/>
          <p:cNvSpPr/>
          <p:nvPr/>
        </p:nvSpPr>
        <p:spPr>
          <a:xfrm rot="5400000">
            <a:off x="30541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 Dark">
  <p:cSld name="BLANK_1">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
        <p:nvSpPr>
          <p:cNvPr id="156" name="Google Shape;156;p12"/>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2"/>
          <p:cNvSpPr/>
          <p:nvPr/>
        </p:nvSpPr>
        <p:spPr>
          <a:xfrm rot="-5673298">
            <a:off x="2374092" y="4308014"/>
            <a:ext cx="113285" cy="95367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2"/>
          <p:cNvSpPr/>
          <p:nvPr/>
        </p:nvSpPr>
        <p:spPr>
          <a:xfrm rot="-5673298">
            <a:off x="2213926" y="4684679"/>
            <a:ext cx="80405" cy="39888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2"/>
          <p:cNvSpPr/>
          <p:nvPr/>
        </p:nvSpPr>
        <p:spPr>
          <a:xfrm>
            <a:off x="5590150" y="299125"/>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2"/>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2"/>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2"/>
          <p:cNvSpPr/>
          <p:nvPr/>
        </p:nvSpPr>
        <p:spPr>
          <a:xfrm>
            <a:off x="331162" y="1999469"/>
            <a:ext cx="211591" cy="2679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2"/>
          <p:cNvSpPr/>
          <p:nvPr/>
        </p:nvSpPr>
        <p:spPr>
          <a:xfrm>
            <a:off x="8564788" y="35845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2"/>
          <p:cNvSpPr/>
          <p:nvPr/>
        </p:nvSpPr>
        <p:spPr>
          <a:xfrm rot="5069525">
            <a:off x="7853134" y="3741816"/>
            <a:ext cx="814157" cy="1022353"/>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2"/>
          <p:cNvSpPr/>
          <p:nvPr/>
        </p:nvSpPr>
        <p:spPr>
          <a:xfrm rot="5400000">
            <a:off x="30541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Half">
  <p:cSld name="BLANK_1_1">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letely Blank">
  <p:cSld name="CUSTOM_4">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half">
  <p:cSld name="TITLE_AND_BODY_1">
    <p:spTree>
      <p:nvGrpSpPr>
        <p:cNvPr id="1" name="Shape 68"/>
        <p:cNvGrpSpPr/>
        <p:nvPr/>
      </p:nvGrpSpPr>
      <p:grpSpPr>
        <a:xfrm>
          <a:off x="0" y="0"/>
          <a:ext cx="0" cy="0"/>
          <a:chOff x="0" y="0"/>
          <a:chExt cx="0" cy="0"/>
        </a:xfrm>
      </p:grpSpPr>
      <p:sp>
        <p:nvSpPr>
          <p:cNvPr id="69" name="Google Shape;69;p6"/>
          <p:cNvSpPr/>
          <p:nvPr/>
        </p:nvSpPr>
        <p:spPr>
          <a:xfrm>
            <a:off x="0" y="0"/>
            <a:ext cx="9144000" cy="51435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rot="10800000">
            <a:off x="478120" y="499499"/>
            <a:ext cx="3891580" cy="438945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6"/>
          <p:cNvSpPr/>
          <p:nvPr/>
        </p:nvSpPr>
        <p:spPr>
          <a:xfrm>
            <a:off x="359638" y="371200"/>
            <a:ext cx="3869146" cy="4400299"/>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6"/>
          <p:cNvSpPr txBox="1">
            <a:spLocks noGrp="1"/>
          </p:cNvSpPr>
          <p:nvPr>
            <p:ph type="title"/>
          </p:nvPr>
        </p:nvSpPr>
        <p:spPr>
          <a:xfrm>
            <a:off x="883375" y="1004988"/>
            <a:ext cx="2879400" cy="9519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6"/>
          <p:cNvSpPr txBox="1">
            <a:spLocks noGrp="1"/>
          </p:cNvSpPr>
          <p:nvPr>
            <p:ph type="body" idx="1"/>
          </p:nvPr>
        </p:nvSpPr>
        <p:spPr>
          <a:xfrm>
            <a:off x="883525" y="2078413"/>
            <a:ext cx="2879400" cy="2060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74" name="Google Shape;74;p6"/>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6"/>
          <p:cNvSpPr/>
          <p:nvPr/>
        </p:nvSpPr>
        <p:spPr>
          <a:xfrm rot="5400000">
            <a:off x="3614542" y="2581686"/>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6"/>
          <p:cNvSpPr/>
          <p:nvPr/>
        </p:nvSpPr>
        <p:spPr>
          <a:xfrm rot="5400000">
            <a:off x="4155556" y="35228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6"/>
          <p:cNvSpPr/>
          <p:nvPr/>
        </p:nvSpPr>
        <p:spPr>
          <a:xfrm rot="10800000">
            <a:off x="542537" y="4490175"/>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6"/>
          <p:cNvSpPr/>
          <p:nvPr/>
        </p:nvSpPr>
        <p:spPr>
          <a:xfrm rot="5130764">
            <a:off x="247642" y="411835"/>
            <a:ext cx="745888" cy="775329"/>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6"/>
          <p:cNvSpPr/>
          <p:nvPr/>
        </p:nvSpPr>
        <p:spPr>
          <a:xfrm>
            <a:off x="2994774" y="30055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6"/>
          <p:cNvSpPr/>
          <p:nvPr/>
        </p:nvSpPr>
        <p:spPr>
          <a:xfrm>
            <a:off x="1495696" y="462807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6"/>
          <p:cNvSpPr/>
          <p:nvPr/>
        </p:nvSpPr>
        <p:spPr>
          <a:xfrm rot="10800000">
            <a:off x="545766" y="4680253"/>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2"/>
        <p:cNvGrpSpPr/>
        <p:nvPr/>
      </p:nvGrpSpPr>
      <p:grpSpPr>
        <a:xfrm>
          <a:off x="0" y="0"/>
          <a:ext cx="0" cy="0"/>
          <a:chOff x="0" y="0"/>
          <a:chExt cx="0" cy="0"/>
        </a:xfrm>
      </p:grpSpPr>
      <p:sp>
        <p:nvSpPr>
          <p:cNvPr id="83" name="Google Shape;83;p7"/>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7"/>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7"/>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7"/>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188175" y="1506350"/>
            <a:ext cx="3002700" cy="2762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88" name="Google Shape;88;p7"/>
          <p:cNvSpPr txBox="1">
            <a:spLocks noGrp="1"/>
          </p:cNvSpPr>
          <p:nvPr>
            <p:ph type="body" idx="2"/>
          </p:nvPr>
        </p:nvSpPr>
        <p:spPr>
          <a:xfrm>
            <a:off x="4611864" y="1506350"/>
            <a:ext cx="3002700" cy="2762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89" name="Google Shape;89;p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7"/>
          <p:cNvSpPr/>
          <p:nvPr/>
        </p:nvSpPr>
        <p:spPr>
          <a:xfrm>
            <a:off x="8138824" y="237026"/>
            <a:ext cx="739006" cy="92798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7"/>
          <p:cNvSpPr/>
          <p:nvPr/>
        </p:nvSpPr>
        <p:spPr>
          <a:xfrm>
            <a:off x="8547668" y="2847045"/>
            <a:ext cx="262123" cy="231108"/>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7"/>
          <p:cNvSpPr/>
          <p:nvPr/>
        </p:nvSpPr>
        <p:spPr>
          <a:xfrm>
            <a:off x="4426766" y="4724706"/>
            <a:ext cx="888148" cy="61490"/>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7"/>
          <p:cNvSpPr/>
          <p:nvPr/>
        </p:nvSpPr>
        <p:spPr>
          <a:xfrm>
            <a:off x="5368771" y="4755508"/>
            <a:ext cx="86890"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7"/>
          <p:cNvSpPr/>
          <p:nvPr/>
        </p:nvSpPr>
        <p:spPr>
          <a:xfrm>
            <a:off x="5538652" y="4755173"/>
            <a:ext cx="299728"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7"/>
          <p:cNvSpPr/>
          <p:nvPr/>
        </p:nvSpPr>
        <p:spPr>
          <a:xfrm>
            <a:off x="325536" y="1027644"/>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7"/>
          <p:cNvSpPr/>
          <p:nvPr/>
        </p:nvSpPr>
        <p:spPr>
          <a:xfrm>
            <a:off x="257001" y="1121076"/>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7"/>
        <p:cNvGrpSpPr/>
        <p:nvPr/>
      </p:nvGrpSpPr>
      <p:grpSpPr>
        <a:xfrm>
          <a:off x="0" y="0"/>
          <a:ext cx="0" cy="0"/>
          <a:chOff x="0" y="0"/>
          <a:chExt cx="0" cy="0"/>
        </a:xfrm>
      </p:grpSpPr>
      <p:sp>
        <p:nvSpPr>
          <p:cNvPr id="98" name="Google Shape;98;p8"/>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8"/>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8"/>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8"/>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2" name="Google Shape;102;p8"/>
          <p:cNvSpPr txBox="1">
            <a:spLocks noGrp="1"/>
          </p:cNvSpPr>
          <p:nvPr>
            <p:ph type="body" idx="1"/>
          </p:nvPr>
        </p:nvSpPr>
        <p:spPr>
          <a:xfrm>
            <a:off x="1188175"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03" name="Google Shape;103;p8"/>
          <p:cNvSpPr txBox="1">
            <a:spLocks noGrp="1"/>
          </p:cNvSpPr>
          <p:nvPr>
            <p:ph type="body" idx="2"/>
          </p:nvPr>
        </p:nvSpPr>
        <p:spPr>
          <a:xfrm>
            <a:off x="3400388"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04" name="Google Shape;104;p8"/>
          <p:cNvSpPr txBox="1">
            <a:spLocks noGrp="1"/>
          </p:cNvSpPr>
          <p:nvPr>
            <p:ph type="body" idx="3"/>
          </p:nvPr>
        </p:nvSpPr>
        <p:spPr>
          <a:xfrm>
            <a:off x="5612601"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05" name="Google Shape;105;p8"/>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8"/>
          <p:cNvSpPr/>
          <p:nvPr/>
        </p:nvSpPr>
        <p:spPr>
          <a:xfrm rot="10338673">
            <a:off x="8747978" y="1166276"/>
            <a:ext cx="113410" cy="95472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8"/>
          <p:cNvSpPr/>
          <p:nvPr/>
        </p:nvSpPr>
        <p:spPr>
          <a:xfrm rot="10338673">
            <a:off x="8873347" y="1615232"/>
            <a:ext cx="80494" cy="39932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8"/>
          <p:cNvSpPr/>
          <p:nvPr/>
        </p:nvSpPr>
        <p:spPr>
          <a:xfrm>
            <a:off x="3152266" y="381106"/>
            <a:ext cx="888148" cy="61490"/>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8"/>
          <p:cNvSpPr/>
          <p:nvPr/>
        </p:nvSpPr>
        <p:spPr>
          <a:xfrm>
            <a:off x="4094271" y="411908"/>
            <a:ext cx="86890"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8"/>
          <p:cNvSpPr/>
          <p:nvPr/>
        </p:nvSpPr>
        <p:spPr>
          <a:xfrm>
            <a:off x="4264152" y="411573"/>
            <a:ext cx="299728"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8"/>
          <p:cNvSpPr/>
          <p:nvPr/>
        </p:nvSpPr>
        <p:spPr>
          <a:xfrm rot="5534346">
            <a:off x="22341" y="3409311"/>
            <a:ext cx="681569" cy="214495"/>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8"/>
          <p:cNvSpPr/>
          <p:nvPr/>
        </p:nvSpPr>
        <p:spPr>
          <a:xfrm>
            <a:off x="6092030" y="4766054"/>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8"/>
          <p:cNvSpPr/>
          <p:nvPr/>
        </p:nvSpPr>
        <p:spPr>
          <a:xfrm>
            <a:off x="6467384" y="4872362"/>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9"/>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9"/>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9"/>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9"/>
          <p:cNvSpPr/>
          <p:nvPr/>
        </p:nvSpPr>
        <p:spPr>
          <a:xfrm>
            <a:off x="325536" y="1027644"/>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9"/>
          <p:cNvSpPr/>
          <p:nvPr/>
        </p:nvSpPr>
        <p:spPr>
          <a:xfrm>
            <a:off x="257001" y="1121076"/>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9"/>
          <p:cNvSpPr/>
          <p:nvPr/>
        </p:nvSpPr>
        <p:spPr>
          <a:xfrm>
            <a:off x="2910561" y="377935"/>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9"/>
          <p:cNvSpPr/>
          <p:nvPr/>
        </p:nvSpPr>
        <p:spPr>
          <a:xfrm>
            <a:off x="4390454" y="411302"/>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9"/>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9"/>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9"/>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9"/>
          <p:cNvSpPr/>
          <p:nvPr/>
        </p:nvSpPr>
        <p:spPr>
          <a:xfrm>
            <a:off x="8624662" y="175710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9"/>
          <p:cNvSpPr/>
          <p:nvPr/>
        </p:nvSpPr>
        <p:spPr>
          <a:xfrm>
            <a:off x="4654424" y="455549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9"/>
        <p:cNvGrpSpPr/>
        <p:nvPr/>
      </p:nvGrpSpPr>
      <p:grpSpPr>
        <a:xfrm>
          <a:off x="0" y="0"/>
          <a:ext cx="0" cy="0"/>
          <a:chOff x="0" y="0"/>
          <a:chExt cx="0" cy="0"/>
        </a:xfrm>
      </p:grpSpPr>
      <p:sp>
        <p:nvSpPr>
          <p:cNvPr id="130" name="Google Shape;130;p10"/>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0"/>
          <p:cNvSpPr/>
          <p:nvPr/>
        </p:nvSpPr>
        <p:spPr>
          <a:xfrm>
            <a:off x="642525" y="4216625"/>
            <a:ext cx="5890324" cy="56263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0"/>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0"/>
          <p:cNvSpPr txBox="1">
            <a:spLocks noGrp="1"/>
          </p:cNvSpPr>
          <p:nvPr>
            <p:ph type="body" idx="1"/>
          </p:nvPr>
        </p:nvSpPr>
        <p:spPr>
          <a:xfrm>
            <a:off x="823076" y="4261808"/>
            <a:ext cx="5522700" cy="391200"/>
          </a:xfrm>
          <a:prstGeom prst="rect">
            <a:avLst/>
          </a:prstGeom>
        </p:spPr>
        <p:txBody>
          <a:bodyPr spcFirstLastPara="1" wrap="square" lIns="0" tIns="0" rIns="0" bIns="0" anchor="ctr" anchorCtr="0">
            <a:noAutofit/>
          </a:bodyPr>
          <a:lstStyle>
            <a:lvl1pPr marL="457200" lvl="0" indent="-228600" rtl="0">
              <a:spcBef>
                <a:spcPts val="0"/>
              </a:spcBef>
              <a:spcAft>
                <a:spcPts val="0"/>
              </a:spcAft>
              <a:buSzPts val="1600"/>
              <a:buNone/>
              <a:defRPr sz="1600"/>
            </a:lvl1pPr>
          </a:lstStyle>
          <a:p>
            <a:endParaRPr/>
          </a:p>
        </p:txBody>
      </p:sp>
      <p:sp>
        <p:nvSpPr>
          <p:cNvPr id="134" name="Google Shape;134;p1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0"/>
          <p:cNvSpPr/>
          <p:nvPr/>
        </p:nvSpPr>
        <p:spPr>
          <a:xfrm rot="5400000">
            <a:off x="31216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0"/>
          <p:cNvSpPr/>
          <p:nvPr/>
        </p:nvSpPr>
        <p:spPr>
          <a:xfrm rot="-9525180">
            <a:off x="252849" y="4358394"/>
            <a:ext cx="290510" cy="231333"/>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0"/>
          <p:cNvSpPr/>
          <p:nvPr/>
        </p:nvSpPr>
        <p:spPr>
          <a:xfrm rot="-9525180">
            <a:off x="217769" y="4512917"/>
            <a:ext cx="132490" cy="91286"/>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0"/>
          <p:cNvSpPr/>
          <p:nvPr/>
        </p:nvSpPr>
        <p:spPr>
          <a:xfrm rot="-167066">
            <a:off x="4934240" y="363639"/>
            <a:ext cx="888144" cy="61489"/>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0"/>
          <p:cNvSpPr/>
          <p:nvPr/>
        </p:nvSpPr>
        <p:spPr>
          <a:xfrm rot="-167066">
            <a:off x="5876367" y="368207"/>
            <a:ext cx="86889"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0"/>
          <p:cNvSpPr/>
          <p:nvPr/>
        </p:nvSpPr>
        <p:spPr>
          <a:xfrm rot="-167066">
            <a:off x="6046138" y="354459"/>
            <a:ext cx="299726"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0"/>
          <p:cNvSpPr/>
          <p:nvPr/>
        </p:nvSpPr>
        <p:spPr>
          <a:xfrm rot="5400000">
            <a:off x="8280263" y="2495763"/>
            <a:ext cx="850640" cy="154977"/>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VXYwIcTThCmyqwAJ0uIvbBISpYbIqMND/view"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U8ftelepbQzW5_VQiIjQYmdIoIl1ubfG/view"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2800">
                <a:solidFill>
                  <a:srgbClr val="000000"/>
                </a:solidFill>
                <a:latin typeface="Raleway"/>
                <a:ea typeface="Raleway"/>
                <a:cs typeface="Raleway"/>
                <a:sym typeface="Raleway"/>
              </a:rPr>
              <a:t>Learner Profiles, Self Regulation &amp; Student Agency </a:t>
            </a:r>
            <a:endParaRPr sz="7400"/>
          </a:p>
        </p:txBody>
      </p:sp>
      <p:sp>
        <p:nvSpPr>
          <p:cNvPr id="184" name="Google Shape;184;p15"/>
          <p:cNvSpPr/>
          <p:nvPr/>
        </p:nvSpPr>
        <p:spPr>
          <a:xfrm>
            <a:off x="6667323" y="3656128"/>
            <a:ext cx="1424465" cy="1366506"/>
          </a:xfrm>
          <a:custGeom>
            <a:avLst/>
            <a:gdLst/>
            <a:ahLst/>
            <a:cxnLst/>
            <a:rect l="l" t="t" r="r" b="b"/>
            <a:pathLst>
              <a:path w="675102" h="647633" extrusionOk="0">
                <a:moveTo>
                  <a:pt x="468951" y="270023"/>
                </a:moveTo>
                <a:cubicBezTo>
                  <a:pt x="465180" y="243253"/>
                  <a:pt x="458669" y="222841"/>
                  <a:pt x="439134" y="210169"/>
                </a:cubicBezTo>
                <a:cubicBezTo>
                  <a:pt x="413175" y="193331"/>
                  <a:pt x="381823" y="189779"/>
                  <a:pt x="360206" y="189779"/>
                </a:cubicBezTo>
                <a:cubicBezTo>
                  <a:pt x="357553" y="189527"/>
                  <a:pt x="354944" y="190746"/>
                  <a:pt x="353453" y="192958"/>
                </a:cubicBezTo>
                <a:cubicBezTo>
                  <a:pt x="353080" y="193517"/>
                  <a:pt x="352488" y="193879"/>
                  <a:pt x="351831" y="193945"/>
                </a:cubicBezTo>
                <a:cubicBezTo>
                  <a:pt x="307609" y="197891"/>
                  <a:pt x="280861" y="218325"/>
                  <a:pt x="268517" y="259718"/>
                </a:cubicBezTo>
                <a:cubicBezTo>
                  <a:pt x="258191" y="296639"/>
                  <a:pt x="263606" y="360571"/>
                  <a:pt x="300637" y="384469"/>
                </a:cubicBezTo>
                <a:cubicBezTo>
                  <a:pt x="321597" y="397777"/>
                  <a:pt x="347402" y="399290"/>
                  <a:pt x="370795" y="399685"/>
                </a:cubicBezTo>
                <a:cubicBezTo>
                  <a:pt x="448825" y="402206"/>
                  <a:pt x="478664" y="335818"/>
                  <a:pt x="468951" y="270023"/>
                </a:cubicBezTo>
                <a:close/>
                <a:moveTo>
                  <a:pt x="371343" y="383373"/>
                </a:moveTo>
                <a:cubicBezTo>
                  <a:pt x="347687" y="383175"/>
                  <a:pt x="322495" y="381312"/>
                  <a:pt x="305965" y="367697"/>
                </a:cubicBezTo>
                <a:cubicBezTo>
                  <a:pt x="286627" y="351845"/>
                  <a:pt x="282462" y="321852"/>
                  <a:pt x="280992" y="300673"/>
                </a:cubicBezTo>
                <a:cubicBezTo>
                  <a:pt x="279633" y="280941"/>
                  <a:pt x="281826" y="253163"/>
                  <a:pt x="299935" y="232707"/>
                </a:cubicBezTo>
                <a:cubicBezTo>
                  <a:pt x="317036" y="213414"/>
                  <a:pt x="342293" y="210541"/>
                  <a:pt x="366674" y="209248"/>
                </a:cubicBezTo>
                <a:cubicBezTo>
                  <a:pt x="368515" y="209198"/>
                  <a:pt x="370269" y="208481"/>
                  <a:pt x="371607" y="207231"/>
                </a:cubicBezTo>
                <a:cubicBezTo>
                  <a:pt x="372045" y="206801"/>
                  <a:pt x="372659" y="206578"/>
                  <a:pt x="373273" y="206617"/>
                </a:cubicBezTo>
                <a:cubicBezTo>
                  <a:pt x="388730" y="207735"/>
                  <a:pt x="417385" y="212054"/>
                  <a:pt x="435560" y="228542"/>
                </a:cubicBezTo>
                <a:cubicBezTo>
                  <a:pt x="451675" y="243099"/>
                  <a:pt x="454152" y="271382"/>
                  <a:pt x="454525" y="294315"/>
                </a:cubicBezTo>
                <a:cubicBezTo>
                  <a:pt x="454832" y="347833"/>
                  <a:pt x="427339" y="384381"/>
                  <a:pt x="371343" y="383373"/>
                </a:cubicBezTo>
                <a:close/>
                <a:moveTo>
                  <a:pt x="96146" y="584224"/>
                </a:moveTo>
                <a:cubicBezTo>
                  <a:pt x="51486" y="546472"/>
                  <a:pt x="22787" y="493202"/>
                  <a:pt x="15815" y="435137"/>
                </a:cubicBezTo>
                <a:cubicBezTo>
                  <a:pt x="15859" y="431977"/>
                  <a:pt x="13316" y="429384"/>
                  <a:pt x="10158" y="429342"/>
                </a:cubicBezTo>
                <a:cubicBezTo>
                  <a:pt x="10049" y="429342"/>
                  <a:pt x="9939" y="429344"/>
                  <a:pt x="9830" y="429348"/>
                </a:cubicBezTo>
                <a:cubicBezTo>
                  <a:pt x="6935" y="429427"/>
                  <a:pt x="4195" y="430706"/>
                  <a:pt x="2266" y="432878"/>
                </a:cubicBezTo>
                <a:cubicBezTo>
                  <a:pt x="534" y="434784"/>
                  <a:pt x="-256" y="437347"/>
                  <a:pt x="73" y="439894"/>
                </a:cubicBezTo>
                <a:cubicBezTo>
                  <a:pt x="7221" y="500470"/>
                  <a:pt x="37038" y="556092"/>
                  <a:pt x="83540" y="595559"/>
                </a:cubicBezTo>
                <a:cubicBezTo>
                  <a:pt x="89964" y="601917"/>
                  <a:pt x="104171" y="591722"/>
                  <a:pt x="96146" y="584224"/>
                </a:cubicBezTo>
                <a:close/>
                <a:moveTo>
                  <a:pt x="381692" y="624367"/>
                </a:moveTo>
                <a:cubicBezTo>
                  <a:pt x="216381" y="661639"/>
                  <a:pt x="57208" y="537086"/>
                  <a:pt x="57603" y="366403"/>
                </a:cubicBezTo>
                <a:cubicBezTo>
                  <a:pt x="57844" y="362233"/>
                  <a:pt x="54643" y="358659"/>
                  <a:pt x="50478" y="358423"/>
                </a:cubicBezTo>
                <a:cubicBezTo>
                  <a:pt x="50192" y="358407"/>
                  <a:pt x="49908" y="358407"/>
                  <a:pt x="49622" y="358423"/>
                </a:cubicBezTo>
                <a:cubicBezTo>
                  <a:pt x="45391" y="358166"/>
                  <a:pt x="41752" y="361387"/>
                  <a:pt x="41488" y="365618"/>
                </a:cubicBezTo>
                <a:cubicBezTo>
                  <a:pt x="41488" y="365857"/>
                  <a:pt x="41488" y="366098"/>
                  <a:pt x="41488" y="366337"/>
                </a:cubicBezTo>
                <a:cubicBezTo>
                  <a:pt x="41291" y="546119"/>
                  <a:pt x="206975" y="680165"/>
                  <a:pt x="382788" y="640701"/>
                </a:cubicBezTo>
                <a:cubicBezTo>
                  <a:pt x="392106" y="638728"/>
                  <a:pt x="390549" y="624609"/>
                  <a:pt x="381692" y="624367"/>
                </a:cubicBezTo>
                <a:close/>
                <a:moveTo>
                  <a:pt x="664343" y="242639"/>
                </a:moveTo>
                <a:cubicBezTo>
                  <a:pt x="655135" y="238693"/>
                  <a:pt x="645313" y="240863"/>
                  <a:pt x="635841" y="240556"/>
                </a:cubicBezTo>
                <a:lnTo>
                  <a:pt x="602779" y="239920"/>
                </a:lnTo>
                <a:cubicBezTo>
                  <a:pt x="601573" y="239920"/>
                  <a:pt x="600587" y="238938"/>
                  <a:pt x="600587" y="237728"/>
                </a:cubicBezTo>
                <a:cubicBezTo>
                  <a:pt x="600477" y="215176"/>
                  <a:pt x="593943" y="193125"/>
                  <a:pt x="581753" y="174147"/>
                </a:cubicBezTo>
                <a:cubicBezTo>
                  <a:pt x="581249" y="173368"/>
                  <a:pt x="581293" y="172358"/>
                  <a:pt x="581863" y="171625"/>
                </a:cubicBezTo>
                <a:lnTo>
                  <a:pt x="598022" y="150841"/>
                </a:lnTo>
                <a:cubicBezTo>
                  <a:pt x="621196" y="125211"/>
                  <a:pt x="612207" y="113766"/>
                  <a:pt x="587059" y="93574"/>
                </a:cubicBezTo>
                <a:cubicBezTo>
                  <a:pt x="572414" y="81976"/>
                  <a:pt x="552923" y="63077"/>
                  <a:pt x="534615" y="62134"/>
                </a:cubicBezTo>
                <a:cubicBezTo>
                  <a:pt x="521220" y="62134"/>
                  <a:pt x="509950" y="79455"/>
                  <a:pt x="501728" y="92105"/>
                </a:cubicBezTo>
                <a:cubicBezTo>
                  <a:pt x="500435" y="93749"/>
                  <a:pt x="498967" y="98069"/>
                  <a:pt x="496269" y="95986"/>
                </a:cubicBezTo>
                <a:cubicBezTo>
                  <a:pt x="479717" y="82123"/>
                  <a:pt x="460225" y="72217"/>
                  <a:pt x="439265" y="67023"/>
                </a:cubicBezTo>
                <a:cubicBezTo>
                  <a:pt x="438257" y="66776"/>
                  <a:pt x="437578" y="65864"/>
                  <a:pt x="437599" y="64831"/>
                </a:cubicBezTo>
                <a:cubicBezTo>
                  <a:pt x="437599" y="62222"/>
                  <a:pt x="437599" y="59503"/>
                  <a:pt x="437599" y="56741"/>
                </a:cubicBezTo>
                <a:cubicBezTo>
                  <a:pt x="437599" y="41394"/>
                  <a:pt x="437819" y="24073"/>
                  <a:pt x="431373" y="11993"/>
                </a:cubicBezTo>
                <a:cubicBezTo>
                  <a:pt x="426988" y="3683"/>
                  <a:pt x="418788" y="0"/>
                  <a:pt x="404888" y="0"/>
                </a:cubicBezTo>
                <a:cubicBezTo>
                  <a:pt x="384257" y="1118"/>
                  <a:pt x="363231" y="2324"/>
                  <a:pt x="342929" y="3442"/>
                </a:cubicBezTo>
                <a:cubicBezTo>
                  <a:pt x="335913" y="3881"/>
                  <a:pt x="327078" y="3113"/>
                  <a:pt x="322101" y="7827"/>
                </a:cubicBezTo>
                <a:cubicBezTo>
                  <a:pt x="310064" y="18943"/>
                  <a:pt x="313923" y="51676"/>
                  <a:pt x="315195" y="62441"/>
                </a:cubicBezTo>
                <a:cubicBezTo>
                  <a:pt x="315326" y="63581"/>
                  <a:pt x="314559" y="64631"/>
                  <a:pt x="313441" y="64853"/>
                </a:cubicBezTo>
                <a:cubicBezTo>
                  <a:pt x="290836" y="69238"/>
                  <a:pt x="270885" y="81143"/>
                  <a:pt x="252710" y="93355"/>
                </a:cubicBezTo>
                <a:cubicBezTo>
                  <a:pt x="251854" y="93936"/>
                  <a:pt x="250692" y="93826"/>
                  <a:pt x="249947" y="93092"/>
                </a:cubicBezTo>
                <a:cubicBezTo>
                  <a:pt x="242975" y="85929"/>
                  <a:pt x="236507" y="78304"/>
                  <a:pt x="230566" y="70268"/>
                </a:cubicBezTo>
                <a:cubicBezTo>
                  <a:pt x="216205" y="47686"/>
                  <a:pt x="177245" y="71715"/>
                  <a:pt x="163696" y="84081"/>
                </a:cubicBezTo>
                <a:cubicBezTo>
                  <a:pt x="150147" y="96446"/>
                  <a:pt x="136093" y="114271"/>
                  <a:pt x="137540" y="128675"/>
                </a:cubicBezTo>
                <a:cubicBezTo>
                  <a:pt x="138439" y="137445"/>
                  <a:pt x="146178" y="145162"/>
                  <a:pt x="151572" y="152222"/>
                </a:cubicBezTo>
                <a:cubicBezTo>
                  <a:pt x="156066" y="158120"/>
                  <a:pt x="161131" y="164368"/>
                  <a:pt x="167094" y="171340"/>
                </a:cubicBezTo>
                <a:cubicBezTo>
                  <a:pt x="167862" y="172241"/>
                  <a:pt x="167774" y="173592"/>
                  <a:pt x="166897" y="174388"/>
                </a:cubicBezTo>
                <a:cubicBezTo>
                  <a:pt x="147844" y="191555"/>
                  <a:pt x="142451" y="216615"/>
                  <a:pt x="139886" y="236544"/>
                </a:cubicBezTo>
                <a:cubicBezTo>
                  <a:pt x="139733" y="237642"/>
                  <a:pt x="138812" y="238460"/>
                  <a:pt x="137694" y="238451"/>
                </a:cubicBezTo>
                <a:cubicBezTo>
                  <a:pt x="129077" y="238326"/>
                  <a:pt x="120461" y="238642"/>
                  <a:pt x="111866" y="239394"/>
                </a:cubicBezTo>
                <a:cubicBezTo>
                  <a:pt x="103359" y="239964"/>
                  <a:pt x="92748" y="240688"/>
                  <a:pt x="86631" y="245599"/>
                </a:cubicBezTo>
                <a:cubicBezTo>
                  <a:pt x="73147" y="256561"/>
                  <a:pt x="73213" y="284274"/>
                  <a:pt x="72863" y="301046"/>
                </a:cubicBezTo>
                <a:cubicBezTo>
                  <a:pt x="72555" y="316525"/>
                  <a:pt x="72073" y="339896"/>
                  <a:pt x="86631" y="348666"/>
                </a:cubicBezTo>
                <a:cubicBezTo>
                  <a:pt x="95555" y="354060"/>
                  <a:pt x="107525" y="356559"/>
                  <a:pt x="124341" y="356559"/>
                </a:cubicBezTo>
                <a:cubicBezTo>
                  <a:pt x="129801" y="356559"/>
                  <a:pt x="135304" y="356296"/>
                  <a:pt x="139338" y="356077"/>
                </a:cubicBezTo>
                <a:cubicBezTo>
                  <a:pt x="140500" y="356011"/>
                  <a:pt x="141509" y="356855"/>
                  <a:pt x="141640" y="358006"/>
                </a:cubicBezTo>
                <a:cubicBezTo>
                  <a:pt x="143898" y="378758"/>
                  <a:pt x="151659" y="398529"/>
                  <a:pt x="164134" y="415273"/>
                </a:cubicBezTo>
                <a:cubicBezTo>
                  <a:pt x="164814" y="416194"/>
                  <a:pt x="164682" y="417483"/>
                  <a:pt x="163806" y="418233"/>
                </a:cubicBezTo>
                <a:cubicBezTo>
                  <a:pt x="150497" y="429721"/>
                  <a:pt x="139382" y="446296"/>
                  <a:pt x="135457" y="460459"/>
                </a:cubicBezTo>
                <a:cubicBezTo>
                  <a:pt x="130327" y="478964"/>
                  <a:pt x="149160" y="495539"/>
                  <a:pt x="162907" y="507663"/>
                </a:cubicBezTo>
                <a:cubicBezTo>
                  <a:pt x="179109" y="522002"/>
                  <a:pt x="196824" y="536757"/>
                  <a:pt x="216973" y="533315"/>
                </a:cubicBezTo>
                <a:cubicBezTo>
                  <a:pt x="231377" y="530728"/>
                  <a:pt x="236441" y="520752"/>
                  <a:pt x="242318" y="509198"/>
                </a:cubicBezTo>
                <a:cubicBezTo>
                  <a:pt x="243545" y="506742"/>
                  <a:pt x="244817" y="504221"/>
                  <a:pt x="246220" y="501765"/>
                </a:cubicBezTo>
                <a:cubicBezTo>
                  <a:pt x="246812" y="500709"/>
                  <a:pt x="248149" y="500329"/>
                  <a:pt x="249202" y="500919"/>
                </a:cubicBezTo>
                <a:cubicBezTo>
                  <a:pt x="249311" y="500974"/>
                  <a:pt x="249399" y="501037"/>
                  <a:pt x="249487" y="501108"/>
                </a:cubicBezTo>
                <a:cubicBezTo>
                  <a:pt x="267903" y="515650"/>
                  <a:pt x="289017" y="526398"/>
                  <a:pt x="311621" y="532723"/>
                </a:cubicBezTo>
                <a:cubicBezTo>
                  <a:pt x="312608" y="532997"/>
                  <a:pt x="313265" y="533902"/>
                  <a:pt x="313221" y="534915"/>
                </a:cubicBezTo>
                <a:cubicBezTo>
                  <a:pt x="313375" y="548969"/>
                  <a:pt x="313857" y="559471"/>
                  <a:pt x="314866" y="570280"/>
                </a:cubicBezTo>
                <a:cubicBezTo>
                  <a:pt x="314581" y="597992"/>
                  <a:pt x="338786" y="600601"/>
                  <a:pt x="363911" y="600689"/>
                </a:cubicBezTo>
                <a:cubicBezTo>
                  <a:pt x="384498" y="600470"/>
                  <a:pt x="409119" y="602136"/>
                  <a:pt x="420345" y="584377"/>
                </a:cubicBezTo>
                <a:cubicBezTo>
                  <a:pt x="429729" y="570017"/>
                  <a:pt x="427580" y="551227"/>
                  <a:pt x="425870" y="536143"/>
                </a:cubicBezTo>
                <a:cubicBezTo>
                  <a:pt x="425716" y="534942"/>
                  <a:pt x="426572" y="533850"/>
                  <a:pt x="427777" y="533703"/>
                </a:cubicBezTo>
                <a:cubicBezTo>
                  <a:pt x="427887" y="533692"/>
                  <a:pt x="427975" y="533688"/>
                  <a:pt x="428062" y="533688"/>
                </a:cubicBezTo>
                <a:cubicBezTo>
                  <a:pt x="454130" y="533247"/>
                  <a:pt x="478905" y="522304"/>
                  <a:pt x="496774" y="503344"/>
                </a:cubicBezTo>
                <a:cubicBezTo>
                  <a:pt x="497607" y="502467"/>
                  <a:pt x="498988" y="502430"/>
                  <a:pt x="499865" y="503265"/>
                </a:cubicBezTo>
                <a:cubicBezTo>
                  <a:pt x="499909" y="503291"/>
                  <a:pt x="499931" y="503318"/>
                  <a:pt x="499953" y="503344"/>
                </a:cubicBezTo>
                <a:lnTo>
                  <a:pt x="501268" y="504703"/>
                </a:lnTo>
                <a:cubicBezTo>
                  <a:pt x="539395" y="546009"/>
                  <a:pt x="559324" y="545132"/>
                  <a:pt x="594952" y="502511"/>
                </a:cubicBezTo>
                <a:cubicBezTo>
                  <a:pt x="607010" y="488589"/>
                  <a:pt x="622160" y="472518"/>
                  <a:pt x="612491" y="454452"/>
                </a:cubicBezTo>
                <a:cubicBezTo>
                  <a:pt x="606594" y="443490"/>
                  <a:pt x="593856" y="433690"/>
                  <a:pt x="573553" y="424679"/>
                </a:cubicBezTo>
                <a:cubicBezTo>
                  <a:pt x="572435" y="424190"/>
                  <a:pt x="571953" y="422894"/>
                  <a:pt x="572435" y="421787"/>
                </a:cubicBezTo>
                <a:cubicBezTo>
                  <a:pt x="572523" y="421596"/>
                  <a:pt x="572633" y="421418"/>
                  <a:pt x="572764" y="421258"/>
                </a:cubicBezTo>
                <a:cubicBezTo>
                  <a:pt x="589054" y="402155"/>
                  <a:pt x="599140" y="378551"/>
                  <a:pt x="601705" y="353577"/>
                </a:cubicBezTo>
                <a:cubicBezTo>
                  <a:pt x="601814" y="352453"/>
                  <a:pt x="602757" y="351597"/>
                  <a:pt x="603897" y="351604"/>
                </a:cubicBezTo>
                <a:cubicBezTo>
                  <a:pt x="613785" y="351604"/>
                  <a:pt x="625230" y="351604"/>
                  <a:pt x="634197" y="351451"/>
                </a:cubicBezTo>
                <a:cubicBezTo>
                  <a:pt x="643669" y="351253"/>
                  <a:pt x="654609" y="352306"/>
                  <a:pt x="661625" y="345728"/>
                </a:cubicBezTo>
                <a:cubicBezTo>
                  <a:pt x="673858" y="333933"/>
                  <a:pt x="673551" y="307865"/>
                  <a:pt x="674275" y="290632"/>
                </a:cubicBezTo>
                <a:cubicBezTo>
                  <a:pt x="674998" y="275043"/>
                  <a:pt x="678178" y="249786"/>
                  <a:pt x="664343" y="242639"/>
                </a:cubicBezTo>
                <a:close/>
                <a:moveTo>
                  <a:pt x="658051" y="289711"/>
                </a:moveTo>
                <a:cubicBezTo>
                  <a:pt x="657722" y="299428"/>
                  <a:pt x="656692" y="309105"/>
                  <a:pt x="654960" y="318673"/>
                </a:cubicBezTo>
                <a:cubicBezTo>
                  <a:pt x="653797" y="326106"/>
                  <a:pt x="652767" y="332508"/>
                  <a:pt x="643011" y="334525"/>
                </a:cubicBezTo>
                <a:cubicBezTo>
                  <a:pt x="636674" y="335704"/>
                  <a:pt x="630229" y="336248"/>
                  <a:pt x="623783" y="336147"/>
                </a:cubicBezTo>
                <a:cubicBezTo>
                  <a:pt x="616394" y="336147"/>
                  <a:pt x="608940" y="335665"/>
                  <a:pt x="601617" y="335292"/>
                </a:cubicBezTo>
                <a:cubicBezTo>
                  <a:pt x="601135" y="335268"/>
                  <a:pt x="600674" y="335082"/>
                  <a:pt x="600302" y="334766"/>
                </a:cubicBezTo>
                <a:cubicBezTo>
                  <a:pt x="597298" y="332747"/>
                  <a:pt x="593373" y="332747"/>
                  <a:pt x="590370" y="334766"/>
                </a:cubicBezTo>
                <a:cubicBezTo>
                  <a:pt x="590085" y="334926"/>
                  <a:pt x="589778" y="335031"/>
                  <a:pt x="589471" y="335073"/>
                </a:cubicBezTo>
                <a:cubicBezTo>
                  <a:pt x="586950" y="335301"/>
                  <a:pt x="584779" y="336956"/>
                  <a:pt x="583902" y="339326"/>
                </a:cubicBezTo>
                <a:cubicBezTo>
                  <a:pt x="582718" y="342440"/>
                  <a:pt x="583244" y="345948"/>
                  <a:pt x="585283" y="348579"/>
                </a:cubicBezTo>
                <a:cubicBezTo>
                  <a:pt x="585612" y="375107"/>
                  <a:pt x="572128" y="400803"/>
                  <a:pt x="553756" y="418737"/>
                </a:cubicBezTo>
                <a:cubicBezTo>
                  <a:pt x="549590" y="420710"/>
                  <a:pt x="545841" y="426652"/>
                  <a:pt x="548384" y="431059"/>
                </a:cubicBezTo>
                <a:cubicBezTo>
                  <a:pt x="549480" y="434303"/>
                  <a:pt x="551958" y="436934"/>
                  <a:pt x="554721" y="436869"/>
                </a:cubicBezTo>
                <a:cubicBezTo>
                  <a:pt x="555948" y="437000"/>
                  <a:pt x="557242" y="435882"/>
                  <a:pt x="558491" y="436430"/>
                </a:cubicBezTo>
                <a:cubicBezTo>
                  <a:pt x="568204" y="440377"/>
                  <a:pt x="580614" y="445989"/>
                  <a:pt x="590304" y="454343"/>
                </a:cubicBezTo>
                <a:cubicBezTo>
                  <a:pt x="605849" y="466445"/>
                  <a:pt x="592957" y="481354"/>
                  <a:pt x="583157" y="491855"/>
                </a:cubicBezTo>
                <a:cubicBezTo>
                  <a:pt x="572589" y="502818"/>
                  <a:pt x="559434" y="522791"/>
                  <a:pt x="542289" y="516477"/>
                </a:cubicBezTo>
                <a:cubicBezTo>
                  <a:pt x="528433" y="510754"/>
                  <a:pt x="516265" y="495166"/>
                  <a:pt x="505193" y="484226"/>
                </a:cubicBezTo>
                <a:cubicBezTo>
                  <a:pt x="503768" y="482851"/>
                  <a:pt x="501860" y="482068"/>
                  <a:pt x="499887" y="482033"/>
                </a:cubicBezTo>
                <a:cubicBezTo>
                  <a:pt x="496861" y="480865"/>
                  <a:pt x="493441" y="482005"/>
                  <a:pt x="491709" y="484752"/>
                </a:cubicBezTo>
                <a:cubicBezTo>
                  <a:pt x="476647" y="505021"/>
                  <a:pt x="452946" y="517025"/>
                  <a:pt x="427690" y="517156"/>
                </a:cubicBezTo>
                <a:cubicBezTo>
                  <a:pt x="423853" y="517376"/>
                  <a:pt x="419841" y="516148"/>
                  <a:pt x="416114" y="517310"/>
                </a:cubicBezTo>
                <a:cubicBezTo>
                  <a:pt x="405524" y="518647"/>
                  <a:pt x="408681" y="528272"/>
                  <a:pt x="409536" y="536275"/>
                </a:cubicBezTo>
                <a:cubicBezTo>
                  <a:pt x="410895" y="546667"/>
                  <a:pt x="412321" y="557454"/>
                  <a:pt x="410281" y="567276"/>
                </a:cubicBezTo>
                <a:cubicBezTo>
                  <a:pt x="404844" y="588367"/>
                  <a:pt x="380925" y="583697"/>
                  <a:pt x="368625" y="583851"/>
                </a:cubicBezTo>
                <a:cubicBezTo>
                  <a:pt x="360907" y="583680"/>
                  <a:pt x="353190" y="582948"/>
                  <a:pt x="345582" y="581658"/>
                </a:cubicBezTo>
                <a:cubicBezTo>
                  <a:pt x="337799" y="580409"/>
                  <a:pt x="333501" y="579707"/>
                  <a:pt x="331331" y="569556"/>
                </a:cubicBezTo>
                <a:cubicBezTo>
                  <a:pt x="328371" y="555722"/>
                  <a:pt x="329512" y="540046"/>
                  <a:pt x="329512" y="525707"/>
                </a:cubicBezTo>
                <a:cubicBezTo>
                  <a:pt x="329512" y="525707"/>
                  <a:pt x="329512" y="524896"/>
                  <a:pt x="329512" y="524896"/>
                </a:cubicBezTo>
                <a:cubicBezTo>
                  <a:pt x="329512" y="522328"/>
                  <a:pt x="327911" y="520035"/>
                  <a:pt x="325499" y="519152"/>
                </a:cubicBezTo>
                <a:cubicBezTo>
                  <a:pt x="298970" y="512986"/>
                  <a:pt x="274371" y="500389"/>
                  <a:pt x="253850" y="482472"/>
                </a:cubicBezTo>
                <a:cubicBezTo>
                  <a:pt x="252184" y="480895"/>
                  <a:pt x="249859" y="480255"/>
                  <a:pt x="247623" y="480762"/>
                </a:cubicBezTo>
                <a:cubicBezTo>
                  <a:pt x="244247" y="480301"/>
                  <a:pt x="241638" y="480367"/>
                  <a:pt x="239270" y="483700"/>
                </a:cubicBezTo>
                <a:cubicBezTo>
                  <a:pt x="233109" y="492097"/>
                  <a:pt x="230500" y="504901"/>
                  <a:pt x="223134" y="512355"/>
                </a:cubicBezTo>
                <a:cubicBezTo>
                  <a:pt x="210220" y="525093"/>
                  <a:pt x="191672" y="509790"/>
                  <a:pt x="181477" y="501020"/>
                </a:cubicBezTo>
                <a:cubicBezTo>
                  <a:pt x="169725" y="491044"/>
                  <a:pt x="149577" y="476903"/>
                  <a:pt x="152427" y="460898"/>
                </a:cubicBezTo>
                <a:cubicBezTo>
                  <a:pt x="154838" y="448905"/>
                  <a:pt x="168103" y="434457"/>
                  <a:pt x="176741" y="428011"/>
                </a:cubicBezTo>
                <a:cubicBezTo>
                  <a:pt x="178714" y="426628"/>
                  <a:pt x="180008" y="424464"/>
                  <a:pt x="180271" y="422070"/>
                </a:cubicBezTo>
                <a:cubicBezTo>
                  <a:pt x="180337" y="421506"/>
                  <a:pt x="180600" y="420989"/>
                  <a:pt x="181039" y="420623"/>
                </a:cubicBezTo>
                <a:cubicBezTo>
                  <a:pt x="183713" y="418430"/>
                  <a:pt x="185423" y="414637"/>
                  <a:pt x="182376" y="410910"/>
                </a:cubicBezTo>
                <a:cubicBezTo>
                  <a:pt x="168103" y="394144"/>
                  <a:pt x="159465" y="373325"/>
                  <a:pt x="157645" y="351385"/>
                </a:cubicBezTo>
                <a:cubicBezTo>
                  <a:pt x="159837" y="345487"/>
                  <a:pt x="157645" y="338384"/>
                  <a:pt x="150366" y="338844"/>
                </a:cubicBezTo>
                <a:cubicBezTo>
                  <a:pt x="136071" y="339743"/>
                  <a:pt x="118005" y="340466"/>
                  <a:pt x="105026" y="337222"/>
                </a:cubicBezTo>
                <a:cubicBezTo>
                  <a:pt x="88144" y="333341"/>
                  <a:pt x="88758" y="314727"/>
                  <a:pt x="89196" y="301134"/>
                </a:cubicBezTo>
                <a:cubicBezTo>
                  <a:pt x="89722" y="288483"/>
                  <a:pt x="88560" y="266054"/>
                  <a:pt x="98142" y="257877"/>
                </a:cubicBezTo>
                <a:cubicBezTo>
                  <a:pt x="101562" y="255268"/>
                  <a:pt x="109104" y="255048"/>
                  <a:pt x="117698" y="255026"/>
                </a:cubicBezTo>
                <a:cubicBezTo>
                  <a:pt x="128310" y="254763"/>
                  <a:pt x="137781" y="254325"/>
                  <a:pt x="148590" y="255026"/>
                </a:cubicBezTo>
                <a:cubicBezTo>
                  <a:pt x="156417" y="255640"/>
                  <a:pt x="161613" y="244919"/>
                  <a:pt x="156724" y="240205"/>
                </a:cubicBezTo>
                <a:cubicBezTo>
                  <a:pt x="156154" y="239727"/>
                  <a:pt x="155869" y="238993"/>
                  <a:pt x="155956" y="238254"/>
                </a:cubicBezTo>
                <a:cubicBezTo>
                  <a:pt x="158566" y="216965"/>
                  <a:pt x="163477" y="195479"/>
                  <a:pt x="181740" y="182610"/>
                </a:cubicBezTo>
                <a:cubicBezTo>
                  <a:pt x="186125" y="178729"/>
                  <a:pt x="190313" y="172261"/>
                  <a:pt x="185489" y="166539"/>
                </a:cubicBezTo>
                <a:cubicBezTo>
                  <a:pt x="177881" y="158186"/>
                  <a:pt x="172466" y="150731"/>
                  <a:pt x="165494" y="142751"/>
                </a:cubicBezTo>
                <a:cubicBezTo>
                  <a:pt x="161394" y="138190"/>
                  <a:pt x="156724" y="133016"/>
                  <a:pt x="155518" y="128324"/>
                </a:cubicBezTo>
                <a:cubicBezTo>
                  <a:pt x="151133" y="111618"/>
                  <a:pt x="179635" y="91272"/>
                  <a:pt x="180907" y="90417"/>
                </a:cubicBezTo>
                <a:cubicBezTo>
                  <a:pt x="191145" y="83686"/>
                  <a:pt x="206449" y="73272"/>
                  <a:pt x="217674" y="81143"/>
                </a:cubicBezTo>
                <a:cubicBezTo>
                  <a:pt x="222300" y="84826"/>
                  <a:pt x="225764" y="91732"/>
                  <a:pt x="229667" y="96205"/>
                </a:cubicBezTo>
                <a:cubicBezTo>
                  <a:pt x="234359" y="101480"/>
                  <a:pt x="239336" y="106488"/>
                  <a:pt x="244576" y="111201"/>
                </a:cubicBezTo>
                <a:cubicBezTo>
                  <a:pt x="247119" y="113655"/>
                  <a:pt x="251109" y="113815"/>
                  <a:pt x="253850" y="111574"/>
                </a:cubicBezTo>
                <a:cubicBezTo>
                  <a:pt x="274108" y="98003"/>
                  <a:pt x="296603" y="82239"/>
                  <a:pt x="324008" y="79718"/>
                </a:cubicBezTo>
                <a:cubicBezTo>
                  <a:pt x="330213" y="78885"/>
                  <a:pt x="332230" y="73820"/>
                  <a:pt x="331309" y="68755"/>
                </a:cubicBezTo>
                <a:cubicBezTo>
                  <a:pt x="331178" y="66979"/>
                  <a:pt x="332383" y="65423"/>
                  <a:pt x="331923" y="63493"/>
                </a:cubicBezTo>
                <a:cubicBezTo>
                  <a:pt x="330235" y="49813"/>
                  <a:pt x="328788" y="34137"/>
                  <a:pt x="332844" y="21420"/>
                </a:cubicBezTo>
                <a:cubicBezTo>
                  <a:pt x="333085" y="20668"/>
                  <a:pt x="333699" y="20098"/>
                  <a:pt x="334467" y="19929"/>
                </a:cubicBezTo>
                <a:cubicBezTo>
                  <a:pt x="342425" y="18307"/>
                  <a:pt x="350077" y="19009"/>
                  <a:pt x="357838" y="18987"/>
                </a:cubicBezTo>
                <a:cubicBezTo>
                  <a:pt x="370883" y="18548"/>
                  <a:pt x="383928" y="17737"/>
                  <a:pt x="397083" y="17408"/>
                </a:cubicBezTo>
                <a:cubicBezTo>
                  <a:pt x="404625" y="17255"/>
                  <a:pt x="411948" y="14470"/>
                  <a:pt x="417758" y="22889"/>
                </a:cubicBezTo>
                <a:cubicBezTo>
                  <a:pt x="419950" y="26529"/>
                  <a:pt x="419358" y="33501"/>
                  <a:pt x="419533" y="38236"/>
                </a:cubicBezTo>
                <a:cubicBezTo>
                  <a:pt x="420257" y="49966"/>
                  <a:pt x="420849" y="62923"/>
                  <a:pt x="421529" y="74719"/>
                </a:cubicBezTo>
                <a:cubicBezTo>
                  <a:pt x="422099" y="81669"/>
                  <a:pt x="427229" y="81472"/>
                  <a:pt x="429443" y="81801"/>
                </a:cubicBezTo>
                <a:cubicBezTo>
                  <a:pt x="452771" y="86738"/>
                  <a:pt x="474279" y="98055"/>
                  <a:pt x="491556" y="114490"/>
                </a:cubicBezTo>
                <a:cubicBezTo>
                  <a:pt x="492784" y="115748"/>
                  <a:pt x="494472" y="116474"/>
                  <a:pt x="496226" y="116507"/>
                </a:cubicBezTo>
                <a:cubicBezTo>
                  <a:pt x="497761" y="116682"/>
                  <a:pt x="499229" y="115542"/>
                  <a:pt x="500786" y="115301"/>
                </a:cubicBezTo>
                <a:cubicBezTo>
                  <a:pt x="506727" y="115674"/>
                  <a:pt x="508350" y="110061"/>
                  <a:pt x="511748" y="105128"/>
                </a:cubicBezTo>
                <a:cubicBezTo>
                  <a:pt x="518326" y="94648"/>
                  <a:pt x="527337" y="80332"/>
                  <a:pt x="536216" y="80003"/>
                </a:cubicBezTo>
                <a:cubicBezTo>
                  <a:pt x="540601" y="79564"/>
                  <a:pt x="550884" y="87545"/>
                  <a:pt x="557439" y="92368"/>
                </a:cubicBezTo>
                <a:cubicBezTo>
                  <a:pt x="568182" y="99774"/>
                  <a:pt x="578267" y="108117"/>
                  <a:pt x="587542" y="117296"/>
                </a:cubicBezTo>
                <a:cubicBezTo>
                  <a:pt x="594119" y="123589"/>
                  <a:pt x="595983" y="126242"/>
                  <a:pt x="589953" y="135581"/>
                </a:cubicBezTo>
                <a:cubicBezTo>
                  <a:pt x="584406" y="143803"/>
                  <a:pt x="578399" y="151700"/>
                  <a:pt x="571953" y="159238"/>
                </a:cubicBezTo>
                <a:cubicBezTo>
                  <a:pt x="568884" y="162943"/>
                  <a:pt x="565727" y="166780"/>
                  <a:pt x="562789" y="170551"/>
                </a:cubicBezTo>
                <a:cubicBezTo>
                  <a:pt x="558404" y="176361"/>
                  <a:pt x="561714" y="182237"/>
                  <a:pt x="567174" y="184035"/>
                </a:cubicBezTo>
                <a:cubicBezTo>
                  <a:pt x="567722" y="184175"/>
                  <a:pt x="568182" y="184521"/>
                  <a:pt x="568489" y="184999"/>
                </a:cubicBezTo>
                <a:cubicBezTo>
                  <a:pt x="579956" y="203341"/>
                  <a:pt x="585415" y="224797"/>
                  <a:pt x="584143" y="246388"/>
                </a:cubicBezTo>
                <a:cubicBezTo>
                  <a:pt x="583551" y="249407"/>
                  <a:pt x="585525" y="252332"/>
                  <a:pt x="588550" y="252919"/>
                </a:cubicBezTo>
                <a:cubicBezTo>
                  <a:pt x="588638" y="252937"/>
                  <a:pt x="588726" y="252952"/>
                  <a:pt x="588813" y="252965"/>
                </a:cubicBezTo>
                <a:cubicBezTo>
                  <a:pt x="589296" y="253064"/>
                  <a:pt x="589734" y="253318"/>
                  <a:pt x="590041" y="253689"/>
                </a:cubicBezTo>
                <a:cubicBezTo>
                  <a:pt x="591598" y="255414"/>
                  <a:pt x="593834" y="256381"/>
                  <a:pt x="596158" y="256342"/>
                </a:cubicBezTo>
                <a:lnTo>
                  <a:pt x="611505" y="256627"/>
                </a:lnTo>
                <a:cubicBezTo>
                  <a:pt x="621919" y="256818"/>
                  <a:pt x="632333" y="257028"/>
                  <a:pt x="642747" y="257263"/>
                </a:cubicBezTo>
                <a:cubicBezTo>
                  <a:pt x="645817" y="257548"/>
                  <a:pt x="657262" y="254917"/>
                  <a:pt x="656122" y="260222"/>
                </a:cubicBezTo>
                <a:cubicBezTo>
                  <a:pt x="656626" y="261632"/>
                  <a:pt x="656933" y="263110"/>
                  <a:pt x="657020" y="264607"/>
                </a:cubicBezTo>
                <a:cubicBezTo>
                  <a:pt x="657744" y="272676"/>
                  <a:pt x="658292" y="281182"/>
                  <a:pt x="658051" y="289711"/>
                </a:cubicBezTo>
                <a:close/>
                <a:moveTo>
                  <a:pt x="434968" y="405231"/>
                </a:moveTo>
                <a:cubicBezTo>
                  <a:pt x="424488" y="405451"/>
                  <a:pt x="425344" y="421763"/>
                  <a:pt x="435824" y="421631"/>
                </a:cubicBezTo>
                <a:cubicBezTo>
                  <a:pt x="446304" y="421499"/>
                  <a:pt x="445448" y="405122"/>
                  <a:pt x="434968" y="405231"/>
                </a:cubicBezTo>
                <a:close/>
                <a:moveTo>
                  <a:pt x="485198" y="192081"/>
                </a:moveTo>
                <a:cubicBezTo>
                  <a:pt x="458187" y="157002"/>
                  <a:pt x="410961" y="154963"/>
                  <a:pt x="373010" y="153340"/>
                </a:cubicBezTo>
                <a:lnTo>
                  <a:pt x="372615" y="153340"/>
                </a:lnTo>
                <a:cubicBezTo>
                  <a:pt x="363845" y="152814"/>
                  <a:pt x="357772" y="168819"/>
                  <a:pt x="368778" y="169586"/>
                </a:cubicBezTo>
                <a:cubicBezTo>
                  <a:pt x="403858" y="171099"/>
                  <a:pt x="447707" y="171428"/>
                  <a:pt x="471078" y="201465"/>
                </a:cubicBezTo>
                <a:cubicBezTo>
                  <a:pt x="497059" y="235623"/>
                  <a:pt x="503812" y="267085"/>
                  <a:pt x="497804" y="308084"/>
                </a:cubicBezTo>
                <a:cubicBezTo>
                  <a:pt x="497147" y="312565"/>
                  <a:pt x="500238" y="316731"/>
                  <a:pt x="504732" y="317389"/>
                </a:cubicBezTo>
                <a:cubicBezTo>
                  <a:pt x="505259" y="317468"/>
                  <a:pt x="505785" y="317494"/>
                  <a:pt x="506311" y="317468"/>
                </a:cubicBezTo>
                <a:cubicBezTo>
                  <a:pt x="510170" y="317667"/>
                  <a:pt x="513458" y="314736"/>
                  <a:pt x="513700" y="310890"/>
                </a:cubicBezTo>
                <a:cubicBezTo>
                  <a:pt x="520628" y="264454"/>
                  <a:pt x="513480" y="229572"/>
                  <a:pt x="485198" y="192081"/>
                </a:cubicBezTo>
                <a:close/>
                <a:moveTo>
                  <a:pt x="490109" y="341168"/>
                </a:moveTo>
                <a:cubicBezTo>
                  <a:pt x="486031" y="341006"/>
                  <a:pt x="482391" y="343764"/>
                  <a:pt x="481448" y="347745"/>
                </a:cubicBezTo>
                <a:cubicBezTo>
                  <a:pt x="478445" y="359740"/>
                  <a:pt x="471889" y="370545"/>
                  <a:pt x="462615" y="378725"/>
                </a:cubicBezTo>
                <a:cubicBezTo>
                  <a:pt x="459524" y="381378"/>
                  <a:pt x="460247" y="387692"/>
                  <a:pt x="463207" y="390169"/>
                </a:cubicBezTo>
                <a:cubicBezTo>
                  <a:pt x="466825" y="393348"/>
                  <a:pt x="471276" y="391945"/>
                  <a:pt x="474915" y="388722"/>
                </a:cubicBezTo>
                <a:cubicBezTo>
                  <a:pt x="486053" y="378433"/>
                  <a:pt x="493902" y="365064"/>
                  <a:pt x="497431" y="350311"/>
                </a:cubicBezTo>
                <a:cubicBezTo>
                  <a:pt x="498857" y="344983"/>
                  <a:pt x="495261" y="341278"/>
                  <a:pt x="490109" y="341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4"/>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900">
                <a:solidFill>
                  <a:srgbClr val="000000"/>
                </a:solidFill>
              </a:rPr>
              <a:t>What might Learner Profiles look like at BBPS?</a:t>
            </a:r>
            <a:endParaRPr sz="4500"/>
          </a:p>
        </p:txBody>
      </p:sp>
      <p:sp>
        <p:nvSpPr>
          <p:cNvPr id="253" name="Google Shape;253;p2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54" name="Google Shape;254;p24"/>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5" name="Google Shape;255;p24"/>
          <p:cNvPicPr preferRelativeResize="0"/>
          <p:nvPr/>
        </p:nvPicPr>
        <p:blipFill>
          <a:blip r:embed="rId3">
            <a:alphaModFix/>
          </a:blip>
          <a:stretch>
            <a:fillRect/>
          </a:stretch>
        </p:blipFill>
        <p:spPr>
          <a:xfrm>
            <a:off x="2173850" y="1249275"/>
            <a:ext cx="6151052" cy="1776325"/>
          </a:xfrm>
          <a:prstGeom prst="rect">
            <a:avLst/>
          </a:prstGeom>
          <a:noFill/>
          <a:ln>
            <a:noFill/>
          </a:ln>
        </p:spPr>
      </p:pic>
      <p:pic>
        <p:nvPicPr>
          <p:cNvPr id="256" name="Google Shape;256;p24"/>
          <p:cNvPicPr preferRelativeResize="0"/>
          <p:nvPr/>
        </p:nvPicPr>
        <p:blipFill>
          <a:blip r:embed="rId4">
            <a:alphaModFix/>
          </a:blip>
          <a:stretch>
            <a:fillRect/>
          </a:stretch>
        </p:blipFill>
        <p:spPr>
          <a:xfrm>
            <a:off x="1034525" y="3101324"/>
            <a:ext cx="6510650" cy="1418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900">
                <a:solidFill>
                  <a:srgbClr val="000000"/>
                </a:solidFill>
              </a:rPr>
              <a:t>What might Learner Profiles look like at BBPS?</a:t>
            </a:r>
            <a:endParaRPr sz="4500"/>
          </a:p>
        </p:txBody>
      </p:sp>
      <p:sp>
        <p:nvSpPr>
          <p:cNvPr id="262" name="Google Shape;262;p2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63" name="Google Shape;263;p25"/>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25"/>
          <p:cNvSpPr txBox="1"/>
          <p:nvPr/>
        </p:nvSpPr>
        <p:spPr>
          <a:xfrm>
            <a:off x="993575" y="1456650"/>
            <a:ext cx="6882600" cy="282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200">
                <a:solidFill>
                  <a:srgbClr val="595959"/>
                </a:solidFill>
                <a:latin typeface="Amatic SC"/>
                <a:ea typeface="Amatic SC"/>
                <a:cs typeface="Amatic SC"/>
                <a:sym typeface="Amatic SC"/>
              </a:rPr>
              <a:t>Learner Profiles at BBPS enrich our understandings of the diversity of learning and learners.</a:t>
            </a:r>
            <a:endParaRPr sz="3200">
              <a:solidFill>
                <a:srgbClr val="595959"/>
              </a:solidFill>
              <a:latin typeface="Amatic SC"/>
              <a:ea typeface="Amatic SC"/>
              <a:cs typeface="Amatic SC"/>
              <a:sym typeface="Amatic SC"/>
            </a:endParaRPr>
          </a:p>
          <a:p>
            <a:pPr marL="0" lvl="0" indent="0" algn="l" rtl="0">
              <a:lnSpc>
                <a:spcPct val="115000"/>
              </a:lnSpc>
              <a:spcBef>
                <a:spcPts val="1200"/>
              </a:spcBef>
              <a:spcAft>
                <a:spcPts val="0"/>
              </a:spcAft>
              <a:buNone/>
            </a:pPr>
            <a:endParaRPr sz="800">
              <a:solidFill>
                <a:srgbClr val="595959"/>
              </a:solidFill>
              <a:latin typeface="Amatic SC"/>
              <a:ea typeface="Amatic SC"/>
              <a:cs typeface="Amatic SC"/>
              <a:sym typeface="Amatic SC"/>
            </a:endParaRPr>
          </a:p>
          <a:p>
            <a:pPr marL="0" lvl="0" indent="0" algn="l" rtl="0">
              <a:lnSpc>
                <a:spcPct val="115000"/>
              </a:lnSpc>
              <a:spcBef>
                <a:spcPts val="1200"/>
              </a:spcBef>
              <a:spcAft>
                <a:spcPts val="1200"/>
              </a:spcAft>
              <a:buNone/>
            </a:pPr>
            <a:r>
              <a:rPr lang="en" sz="3200">
                <a:solidFill>
                  <a:srgbClr val="595959"/>
                </a:solidFill>
                <a:latin typeface="Amatic SC"/>
                <a:ea typeface="Amatic SC"/>
                <a:cs typeface="Amatic SC"/>
                <a:sym typeface="Amatic SC"/>
              </a:rPr>
              <a:t>Learner Profiles empower our students to understand different ways of approaching learning.</a:t>
            </a:r>
            <a:endParaRPr sz="2800">
              <a:latin typeface="Amatic SC"/>
              <a:ea typeface="Amatic SC"/>
              <a:cs typeface="Amatic SC"/>
              <a:sym typeface="Amatic S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4620">
                <a:solidFill>
                  <a:srgbClr val="000000"/>
                </a:solidFill>
                <a:latin typeface="Raleway"/>
                <a:ea typeface="Raleway"/>
                <a:cs typeface="Raleway"/>
                <a:sym typeface="Raleway"/>
              </a:rPr>
              <a:t>Self regulation</a:t>
            </a:r>
            <a:r>
              <a:rPr lang="en" sz="4000">
                <a:solidFill>
                  <a:srgbClr val="000000"/>
                </a:solidFill>
                <a:latin typeface="Raleway"/>
                <a:ea typeface="Raleway"/>
                <a:cs typeface="Raleway"/>
                <a:sym typeface="Raleway"/>
              </a:rPr>
              <a:t> </a:t>
            </a:r>
            <a:endParaRPr sz="8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7"/>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4400">
                <a:solidFill>
                  <a:srgbClr val="000000"/>
                </a:solidFill>
              </a:rPr>
              <a:t>What does the research say?</a:t>
            </a:r>
            <a:endParaRPr sz="6100"/>
          </a:p>
        </p:txBody>
      </p:sp>
      <p:sp>
        <p:nvSpPr>
          <p:cNvPr id="275" name="Google Shape;275;p2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76" name="Google Shape;276;p27"/>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27"/>
          <p:cNvSpPr txBox="1"/>
          <p:nvPr/>
        </p:nvSpPr>
        <p:spPr>
          <a:xfrm>
            <a:off x="664725" y="1392475"/>
            <a:ext cx="7409700" cy="272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595959"/>
                </a:solidFill>
                <a:latin typeface="Raleway"/>
                <a:ea typeface="Raleway"/>
                <a:cs typeface="Raleway"/>
                <a:sym typeface="Raleway"/>
              </a:rPr>
              <a:t>There is a consensus that self-regulation is an important component of:</a:t>
            </a:r>
            <a:endParaRPr sz="1600">
              <a:solidFill>
                <a:srgbClr val="595959"/>
              </a:solidFill>
              <a:latin typeface="Raleway"/>
              <a:ea typeface="Raleway"/>
              <a:cs typeface="Raleway"/>
              <a:sym typeface="Raleway"/>
            </a:endParaRPr>
          </a:p>
          <a:p>
            <a:pPr marL="457200" lvl="0" indent="-330200" algn="l" rtl="0">
              <a:lnSpc>
                <a:spcPct val="115000"/>
              </a:lnSpc>
              <a:spcBef>
                <a:spcPts val="1200"/>
              </a:spcBef>
              <a:spcAft>
                <a:spcPts val="0"/>
              </a:spcAft>
              <a:buClr>
                <a:srgbClr val="595959"/>
              </a:buClr>
              <a:buSzPts val="1600"/>
              <a:buFont typeface="Raleway"/>
              <a:buChar char="-"/>
            </a:pPr>
            <a:r>
              <a:rPr lang="en" sz="1600">
                <a:solidFill>
                  <a:srgbClr val="595959"/>
                </a:solidFill>
                <a:latin typeface="Raleway"/>
                <a:ea typeface="Raleway"/>
                <a:cs typeface="Raleway"/>
                <a:sym typeface="Raleway"/>
              </a:rPr>
              <a:t>Motivation </a:t>
            </a:r>
            <a:endParaRPr sz="1600">
              <a:solidFill>
                <a:srgbClr val="595959"/>
              </a:solidFill>
              <a:latin typeface="Raleway"/>
              <a:ea typeface="Raleway"/>
              <a:cs typeface="Raleway"/>
              <a:sym typeface="Raleway"/>
            </a:endParaRPr>
          </a:p>
          <a:p>
            <a:pPr marL="457200" lvl="0" indent="-330200" algn="l" rtl="0">
              <a:lnSpc>
                <a:spcPct val="115000"/>
              </a:lnSpc>
              <a:spcBef>
                <a:spcPts val="0"/>
              </a:spcBef>
              <a:spcAft>
                <a:spcPts val="0"/>
              </a:spcAft>
              <a:buClr>
                <a:srgbClr val="595959"/>
              </a:buClr>
              <a:buSzPts val="1600"/>
              <a:buFont typeface="Raleway"/>
              <a:buChar char="-"/>
            </a:pPr>
            <a:r>
              <a:rPr lang="en" sz="1600">
                <a:solidFill>
                  <a:srgbClr val="595959"/>
                </a:solidFill>
                <a:latin typeface="Raleway"/>
                <a:ea typeface="Raleway"/>
                <a:cs typeface="Raleway"/>
                <a:sym typeface="Raleway"/>
              </a:rPr>
              <a:t>Academic achievement </a:t>
            </a:r>
            <a:endParaRPr sz="1600">
              <a:solidFill>
                <a:srgbClr val="595959"/>
              </a:solidFill>
              <a:latin typeface="Raleway"/>
              <a:ea typeface="Raleway"/>
              <a:cs typeface="Raleway"/>
              <a:sym typeface="Raleway"/>
            </a:endParaRPr>
          </a:p>
          <a:p>
            <a:pPr marL="457200" lvl="0" indent="-330200" algn="l" rtl="0">
              <a:lnSpc>
                <a:spcPct val="115000"/>
              </a:lnSpc>
              <a:spcBef>
                <a:spcPts val="0"/>
              </a:spcBef>
              <a:spcAft>
                <a:spcPts val="0"/>
              </a:spcAft>
              <a:buClr>
                <a:srgbClr val="595959"/>
              </a:buClr>
              <a:buSzPts val="1600"/>
              <a:buFont typeface="Raleway"/>
              <a:buChar char="-"/>
            </a:pPr>
            <a:r>
              <a:rPr lang="en" sz="1600">
                <a:solidFill>
                  <a:srgbClr val="595959"/>
                </a:solidFill>
                <a:latin typeface="Raleway"/>
                <a:ea typeface="Raleway"/>
                <a:cs typeface="Raleway"/>
                <a:sym typeface="Raleway"/>
              </a:rPr>
              <a:t>Development of lifelong learners </a:t>
            </a:r>
            <a:endParaRPr sz="1600">
              <a:solidFill>
                <a:srgbClr val="595959"/>
              </a:solidFill>
              <a:latin typeface="Raleway"/>
              <a:ea typeface="Raleway"/>
              <a:cs typeface="Raleway"/>
              <a:sym typeface="Raleway"/>
            </a:endParaRPr>
          </a:p>
          <a:p>
            <a:pPr marL="0" lvl="0" indent="0" algn="l" rtl="0">
              <a:lnSpc>
                <a:spcPct val="115000"/>
              </a:lnSpc>
              <a:spcBef>
                <a:spcPts val="1200"/>
              </a:spcBef>
              <a:spcAft>
                <a:spcPts val="1200"/>
              </a:spcAft>
              <a:buNone/>
            </a:pPr>
            <a:r>
              <a:rPr lang="en" sz="1600">
                <a:solidFill>
                  <a:srgbClr val="595959"/>
                </a:solidFill>
                <a:latin typeface="Raleway"/>
                <a:ea typeface="Raleway"/>
                <a:cs typeface="Raleway"/>
                <a:sym typeface="Raleway"/>
              </a:rPr>
              <a:t>Importantly, </a:t>
            </a:r>
            <a:r>
              <a:rPr lang="en" sz="1600" b="1">
                <a:solidFill>
                  <a:srgbClr val="595959"/>
                </a:solidFill>
                <a:latin typeface="Raleway"/>
                <a:ea typeface="Raleway"/>
                <a:cs typeface="Raleway"/>
                <a:sym typeface="Raleway"/>
              </a:rPr>
              <a:t>providing students with knowledge and skills about how to self-regulate</a:t>
            </a:r>
            <a:r>
              <a:rPr lang="en" sz="1600">
                <a:solidFill>
                  <a:srgbClr val="595959"/>
                </a:solidFill>
                <a:latin typeface="Raleway"/>
                <a:ea typeface="Raleway"/>
                <a:cs typeface="Raleway"/>
                <a:sym typeface="Raleway"/>
              </a:rPr>
              <a:t> their learning helps them to self-initiate motivational, behavioural, and metacognitive activities in order to take ownership of their learning (Zimmerman, 1998).</a:t>
            </a:r>
            <a:endParaRPr sz="1200">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8"/>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4200">
                <a:solidFill>
                  <a:srgbClr val="000000"/>
                </a:solidFill>
              </a:rPr>
              <a:t>What might the purpose be for our students?</a:t>
            </a:r>
            <a:endParaRPr sz="5900"/>
          </a:p>
        </p:txBody>
      </p:sp>
      <p:sp>
        <p:nvSpPr>
          <p:cNvPr id="283" name="Google Shape;283;p28"/>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84" name="Google Shape;284;p28"/>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28"/>
          <p:cNvSpPr txBox="1"/>
          <p:nvPr/>
        </p:nvSpPr>
        <p:spPr>
          <a:xfrm>
            <a:off x="669450" y="1401925"/>
            <a:ext cx="7924800" cy="273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666666"/>
                </a:solidFill>
                <a:latin typeface="Raleway"/>
                <a:ea typeface="Raleway"/>
                <a:cs typeface="Raleway"/>
                <a:sym typeface="Raleway"/>
              </a:rPr>
              <a:t>Self-regulation shifts this emphasis onto the learner, requiring them to be active participants in their learning. </a:t>
            </a:r>
            <a:endParaRPr b="1">
              <a:solidFill>
                <a:srgbClr val="666666"/>
              </a:solidFill>
              <a:latin typeface="Raleway"/>
              <a:ea typeface="Raleway"/>
              <a:cs typeface="Raleway"/>
              <a:sym typeface="Raleway"/>
            </a:endParaRPr>
          </a:p>
          <a:p>
            <a:pPr marL="0" lvl="0" indent="0" algn="l" rtl="0">
              <a:lnSpc>
                <a:spcPct val="115000"/>
              </a:lnSpc>
              <a:spcBef>
                <a:spcPts val="0"/>
              </a:spcBef>
              <a:spcAft>
                <a:spcPts val="0"/>
              </a:spcAft>
              <a:buNone/>
            </a:pPr>
            <a:endParaRPr>
              <a:solidFill>
                <a:srgbClr val="666666"/>
              </a:solidFill>
              <a:latin typeface="Raleway"/>
              <a:ea typeface="Raleway"/>
              <a:cs typeface="Raleway"/>
              <a:sym typeface="Raleway"/>
            </a:endParaRPr>
          </a:p>
          <a:p>
            <a:pPr marL="0" lvl="0" indent="0" algn="l" rtl="0">
              <a:lnSpc>
                <a:spcPct val="115000"/>
              </a:lnSpc>
              <a:spcBef>
                <a:spcPts val="0"/>
              </a:spcBef>
              <a:spcAft>
                <a:spcPts val="0"/>
              </a:spcAft>
              <a:buNone/>
            </a:pPr>
            <a:r>
              <a:rPr lang="en">
                <a:solidFill>
                  <a:srgbClr val="666666"/>
                </a:solidFill>
                <a:latin typeface="Raleway"/>
                <a:ea typeface="Raleway"/>
                <a:cs typeface="Raleway"/>
                <a:sym typeface="Raleway"/>
              </a:rPr>
              <a:t>When students become more active and responsible for their learning, they set goals for themselves, complete expected asks and review their completed work to determine what they have learned. </a:t>
            </a:r>
            <a:endParaRPr>
              <a:solidFill>
                <a:srgbClr val="666666"/>
              </a:solidFill>
              <a:latin typeface="Raleway"/>
              <a:ea typeface="Raleway"/>
              <a:cs typeface="Raleway"/>
              <a:sym typeface="Raleway"/>
            </a:endParaRPr>
          </a:p>
          <a:p>
            <a:pPr marL="0" lvl="0" indent="0" algn="l" rtl="0">
              <a:lnSpc>
                <a:spcPct val="115000"/>
              </a:lnSpc>
              <a:spcBef>
                <a:spcPts val="0"/>
              </a:spcBef>
              <a:spcAft>
                <a:spcPts val="0"/>
              </a:spcAft>
              <a:buNone/>
            </a:pPr>
            <a:endParaRPr>
              <a:solidFill>
                <a:srgbClr val="666666"/>
              </a:solidFill>
              <a:latin typeface="Raleway"/>
              <a:ea typeface="Raleway"/>
              <a:cs typeface="Raleway"/>
              <a:sym typeface="Raleway"/>
            </a:endParaRPr>
          </a:p>
          <a:p>
            <a:pPr marL="0" lvl="0" indent="0" algn="l" rtl="0">
              <a:lnSpc>
                <a:spcPct val="115000"/>
              </a:lnSpc>
              <a:spcBef>
                <a:spcPts val="0"/>
              </a:spcBef>
              <a:spcAft>
                <a:spcPts val="0"/>
              </a:spcAft>
              <a:buNone/>
            </a:pPr>
            <a:r>
              <a:rPr lang="en">
                <a:solidFill>
                  <a:srgbClr val="434343"/>
                </a:solidFill>
                <a:latin typeface="Raleway"/>
                <a:ea typeface="Raleway"/>
                <a:cs typeface="Raleway"/>
                <a:sym typeface="Raleway"/>
              </a:rPr>
              <a:t>At BBPS we are want to</a:t>
            </a:r>
            <a:r>
              <a:rPr lang="en" b="1">
                <a:solidFill>
                  <a:srgbClr val="434343"/>
                </a:solidFill>
                <a:latin typeface="Raleway"/>
                <a:ea typeface="Raleway"/>
                <a:cs typeface="Raleway"/>
                <a:sym typeface="Raleway"/>
              </a:rPr>
              <a:t> work in a partnership </a:t>
            </a:r>
            <a:r>
              <a:rPr lang="en">
                <a:solidFill>
                  <a:srgbClr val="434343"/>
                </a:solidFill>
                <a:latin typeface="Raleway"/>
                <a:ea typeface="Raleway"/>
                <a:cs typeface="Raleway"/>
                <a:sym typeface="Raleway"/>
              </a:rPr>
              <a:t>with our students, by </a:t>
            </a:r>
            <a:r>
              <a:rPr lang="en" b="1">
                <a:solidFill>
                  <a:srgbClr val="434343"/>
                </a:solidFill>
                <a:latin typeface="Raleway"/>
                <a:ea typeface="Raleway"/>
                <a:cs typeface="Raleway"/>
                <a:sym typeface="Raleway"/>
              </a:rPr>
              <a:t>enabling them</a:t>
            </a:r>
            <a:r>
              <a:rPr lang="en">
                <a:solidFill>
                  <a:srgbClr val="434343"/>
                </a:solidFill>
                <a:latin typeface="Raleway"/>
                <a:ea typeface="Raleway"/>
                <a:cs typeface="Raleway"/>
                <a:sym typeface="Raleway"/>
              </a:rPr>
              <a:t> to take control and responsibility of their learning, become more </a:t>
            </a:r>
            <a:r>
              <a:rPr lang="en" b="1">
                <a:solidFill>
                  <a:srgbClr val="434343"/>
                </a:solidFill>
                <a:latin typeface="Raleway"/>
                <a:ea typeface="Raleway"/>
                <a:cs typeface="Raleway"/>
                <a:sym typeface="Raleway"/>
              </a:rPr>
              <a:t>independent</a:t>
            </a:r>
            <a:r>
              <a:rPr lang="en">
                <a:solidFill>
                  <a:srgbClr val="434343"/>
                </a:solidFill>
                <a:latin typeface="Raleway"/>
                <a:ea typeface="Raleway"/>
                <a:cs typeface="Raleway"/>
                <a:sym typeface="Raleway"/>
              </a:rPr>
              <a:t> and </a:t>
            </a:r>
            <a:r>
              <a:rPr lang="en" b="1">
                <a:solidFill>
                  <a:srgbClr val="434343"/>
                </a:solidFill>
                <a:latin typeface="Raleway"/>
                <a:ea typeface="Raleway"/>
                <a:cs typeface="Raleway"/>
                <a:sym typeface="Raleway"/>
              </a:rPr>
              <a:t>engaged</a:t>
            </a:r>
            <a:r>
              <a:rPr lang="en">
                <a:solidFill>
                  <a:srgbClr val="434343"/>
                </a:solidFill>
                <a:latin typeface="Raleway"/>
                <a:ea typeface="Raleway"/>
                <a:cs typeface="Raleway"/>
                <a:sym typeface="Raleway"/>
              </a:rPr>
              <a:t>. </a:t>
            </a:r>
            <a:endParaRPr>
              <a:solidFill>
                <a:srgbClr val="434343"/>
              </a:solidFill>
              <a:latin typeface="Raleway"/>
              <a:ea typeface="Raleway"/>
              <a:cs typeface="Raleway"/>
              <a:sym typeface="Raleway"/>
            </a:endParaRPr>
          </a:p>
          <a:p>
            <a:pPr marL="0" lvl="0" indent="0" algn="l" rtl="0">
              <a:lnSpc>
                <a:spcPct val="115000"/>
              </a:lnSpc>
              <a:spcBef>
                <a:spcPts val="1200"/>
              </a:spcBef>
              <a:spcAft>
                <a:spcPts val="0"/>
              </a:spcAft>
              <a:buNone/>
            </a:pPr>
            <a:endParaRPr sz="1100">
              <a:solidFill>
                <a:srgbClr val="666666"/>
              </a:solidFill>
              <a:latin typeface="Raleway"/>
              <a:ea typeface="Raleway"/>
              <a:cs typeface="Raleway"/>
              <a:sym typeface="Raleway"/>
            </a:endParaRPr>
          </a:p>
        </p:txBody>
      </p:sp>
      <p:sp>
        <p:nvSpPr>
          <p:cNvPr id="286" name="Google Shape;286;p28"/>
          <p:cNvSpPr txBox="1"/>
          <p:nvPr/>
        </p:nvSpPr>
        <p:spPr>
          <a:xfrm>
            <a:off x="759250" y="3793075"/>
            <a:ext cx="7023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9"/>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900">
                <a:solidFill>
                  <a:srgbClr val="000000"/>
                </a:solidFill>
              </a:rPr>
              <a:t>What might self regulation look like at BBPS?</a:t>
            </a:r>
            <a:endParaRPr sz="4500"/>
          </a:p>
        </p:txBody>
      </p:sp>
      <p:sp>
        <p:nvSpPr>
          <p:cNvPr id="292" name="Google Shape;292;p2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93" name="Google Shape;293;p29"/>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29"/>
          <p:cNvPicPr preferRelativeResize="0"/>
          <p:nvPr/>
        </p:nvPicPr>
        <p:blipFill>
          <a:blip r:embed="rId3">
            <a:alphaModFix/>
          </a:blip>
          <a:stretch>
            <a:fillRect/>
          </a:stretch>
        </p:blipFill>
        <p:spPr>
          <a:xfrm>
            <a:off x="583225" y="1816752"/>
            <a:ext cx="2861201" cy="1754575"/>
          </a:xfrm>
          <a:prstGeom prst="rect">
            <a:avLst/>
          </a:prstGeom>
          <a:noFill/>
          <a:ln>
            <a:noFill/>
          </a:ln>
        </p:spPr>
      </p:pic>
      <p:pic>
        <p:nvPicPr>
          <p:cNvPr id="295" name="Google Shape;295;p29"/>
          <p:cNvPicPr preferRelativeResize="0"/>
          <p:nvPr/>
        </p:nvPicPr>
        <p:blipFill>
          <a:blip r:embed="rId4">
            <a:alphaModFix/>
          </a:blip>
          <a:stretch>
            <a:fillRect/>
          </a:stretch>
        </p:blipFill>
        <p:spPr>
          <a:xfrm>
            <a:off x="3401502" y="1557875"/>
            <a:ext cx="2733702" cy="1517274"/>
          </a:xfrm>
          <a:prstGeom prst="rect">
            <a:avLst/>
          </a:prstGeom>
          <a:noFill/>
          <a:ln>
            <a:noFill/>
          </a:ln>
        </p:spPr>
      </p:pic>
      <p:pic>
        <p:nvPicPr>
          <p:cNvPr id="296" name="Google Shape;296;p29"/>
          <p:cNvPicPr preferRelativeResize="0"/>
          <p:nvPr/>
        </p:nvPicPr>
        <p:blipFill>
          <a:blip r:embed="rId5">
            <a:alphaModFix/>
          </a:blip>
          <a:stretch>
            <a:fillRect/>
          </a:stretch>
        </p:blipFill>
        <p:spPr>
          <a:xfrm>
            <a:off x="6135194" y="1873449"/>
            <a:ext cx="2507481" cy="17545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0"/>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900">
                <a:solidFill>
                  <a:srgbClr val="000000"/>
                </a:solidFill>
              </a:rPr>
              <a:t>What might self regulation look like at BBPS?</a:t>
            </a:r>
            <a:endParaRPr sz="4500"/>
          </a:p>
        </p:txBody>
      </p:sp>
      <p:sp>
        <p:nvSpPr>
          <p:cNvPr id="302" name="Google Shape;302;p3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03" name="Google Shape;303;p30"/>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4" name="Google Shape;304;p30"/>
          <p:cNvPicPr preferRelativeResize="0"/>
          <p:nvPr/>
        </p:nvPicPr>
        <p:blipFill>
          <a:blip r:embed="rId3">
            <a:alphaModFix/>
          </a:blip>
          <a:stretch>
            <a:fillRect/>
          </a:stretch>
        </p:blipFill>
        <p:spPr>
          <a:xfrm>
            <a:off x="676800" y="1523500"/>
            <a:ext cx="3870858" cy="1983875"/>
          </a:xfrm>
          <a:prstGeom prst="rect">
            <a:avLst/>
          </a:prstGeom>
          <a:noFill/>
          <a:ln>
            <a:noFill/>
          </a:ln>
        </p:spPr>
      </p:pic>
      <p:pic>
        <p:nvPicPr>
          <p:cNvPr id="305" name="Google Shape;305;p30"/>
          <p:cNvPicPr preferRelativeResize="0"/>
          <p:nvPr/>
        </p:nvPicPr>
        <p:blipFill>
          <a:blip r:embed="rId4">
            <a:alphaModFix/>
          </a:blip>
          <a:stretch>
            <a:fillRect/>
          </a:stretch>
        </p:blipFill>
        <p:spPr>
          <a:xfrm>
            <a:off x="4547650" y="1615025"/>
            <a:ext cx="3403923" cy="2181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1"/>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4620">
                <a:solidFill>
                  <a:srgbClr val="000000"/>
                </a:solidFill>
                <a:latin typeface="Raleway"/>
                <a:ea typeface="Raleway"/>
                <a:cs typeface="Raleway"/>
                <a:sym typeface="Raleway"/>
              </a:rPr>
              <a:t>Student Agency </a:t>
            </a:r>
            <a:r>
              <a:rPr lang="en" sz="4000">
                <a:solidFill>
                  <a:srgbClr val="000000"/>
                </a:solidFill>
                <a:latin typeface="Raleway"/>
                <a:ea typeface="Raleway"/>
                <a:cs typeface="Raleway"/>
                <a:sym typeface="Raleway"/>
              </a:rPr>
              <a:t> </a:t>
            </a:r>
            <a:endParaRPr sz="8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2"/>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4400">
                <a:solidFill>
                  <a:srgbClr val="000000"/>
                </a:solidFill>
              </a:rPr>
              <a:t>What does the research say?</a:t>
            </a:r>
            <a:endParaRPr sz="6100"/>
          </a:p>
        </p:txBody>
      </p:sp>
      <p:sp>
        <p:nvSpPr>
          <p:cNvPr id="316" name="Google Shape;316;p32"/>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317" name="Google Shape;317;p32"/>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32"/>
          <p:cNvSpPr txBox="1"/>
          <p:nvPr/>
        </p:nvSpPr>
        <p:spPr>
          <a:xfrm>
            <a:off x="664725" y="1392475"/>
            <a:ext cx="7249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a:latin typeface="Amatic SC"/>
              <a:ea typeface="Amatic SC"/>
              <a:cs typeface="Amatic SC"/>
              <a:sym typeface="Amatic SC"/>
            </a:endParaRPr>
          </a:p>
        </p:txBody>
      </p:sp>
      <p:pic>
        <p:nvPicPr>
          <p:cNvPr id="319" name="Google Shape;319;p32" title="Russ Quaglia - Student Voice.mp4">
            <a:hlinkClick r:id="rId3"/>
          </p:cNvPr>
          <p:cNvPicPr preferRelativeResize="0"/>
          <p:nvPr/>
        </p:nvPicPr>
        <p:blipFill>
          <a:blip r:embed="rId4">
            <a:alphaModFix/>
          </a:blip>
          <a:stretch>
            <a:fillRect/>
          </a:stretch>
        </p:blipFill>
        <p:spPr>
          <a:xfrm>
            <a:off x="1943400" y="1415800"/>
            <a:ext cx="5415155" cy="3046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3"/>
          <p:cNvSpPr txBox="1">
            <a:spLocks noGrp="1"/>
          </p:cNvSpPr>
          <p:nvPr>
            <p:ph type="title"/>
          </p:nvPr>
        </p:nvSpPr>
        <p:spPr>
          <a:xfrm>
            <a:off x="883375" y="683600"/>
            <a:ext cx="69927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4200">
                <a:solidFill>
                  <a:srgbClr val="000000"/>
                </a:solidFill>
              </a:rPr>
              <a:t>What might the purpose be for our students?</a:t>
            </a:r>
            <a:endParaRPr sz="5900"/>
          </a:p>
        </p:txBody>
      </p:sp>
      <p:sp>
        <p:nvSpPr>
          <p:cNvPr id="325" name="Google Shape;325;p3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326" name="Google Shape;326;p33"/>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33"/>
          <p:cNvSpPr txBox="1"/>
          <p:nvPr/>
        </p:nvSpPr>
        <p:spPr>
          <a:xfrm>
            <a:off x="669450" y="1401925"/>
            <a:ext cx="79248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300">
              <a:latin typeface="Amatic SC"/>
              <a:ea typeface="Amatic SC"/>
              <a:cs typeface="Amatic SC"/>
              <a:sym typeface="Amatic SC"/>
            </a:endParaRPr>
          </a:p>
        </p:txBody>
      </p:sp>
      <p:sp>
        <p:nvSpPr>
          <p:cNvPr id="328" name="Google Shape;328;p33"/>
          <p:cNvSpPr txBox="1"/>
          <p:nvPr/>
        </p:nvSpPr>
        <p:spPr>
          <a:xfrm>
            <a:off x="759250" y="3793075"/>
            <a:ext cx="7023300" cy="90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000">
              <a:solidFill>
                <a:srgbClr val="434343"/>
              </a:solidFill>
              <a:latin typeface="Amatic SC"/>
              <a:ea typeface="Amatic SC"/>
              <a:cs typeface="Amatic SC"/>
              <a:sym typeface="Amatic SC"/>
            </a:endParaRPr>
          </a:p>
          <a:p>
            <a:pPr marL="0" lvl="0" indent="0" algn="l" rtl="0">
              <a:lnSpc>
                <a:spcPct val="115000"/>
              </a:lnSpc>
              <a:spcBef>
                <a:spcPts val="1200"/>
              </a:spcBef>
              <a:spcAft>
                <a:spcPts val="1200"/>
              </a:spcAft>
              <a:buNone/>
            </a:pPr>
            <a:endParaRPr>
              <a:latin typeface="Nunito"/>
              <a:ea typeface="Nunito"/>
              <a:cs typeface="Nunito"/>
              <a:sym typeface="Nunito"/>
            </a:endParaRPr>
          </a:p>
        </p:txBody>
      </p:sp>
      <p:sp>
        <p:nvSpPr>
          <p:cNvPr id="329" name="Google Shape;329;p33"/>
          <p:cNvSpPr txBox="1"/>
          <p:nvPr/>
        </p:nvSpPr>
        <p:spPr>
          <a:xfrm>
            <a:off x="729175" y="1354650"/>
            <a:ext cx="7301100" cy="38469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Clr>
                <a:srgbClr val="000000"/>
              </a:buClr>
              <a:buSzPts val="1018"/>
              <a:buFont typeface="Arial"/>
              <a:buNone/>
            </a:pPr>
            <a:r>
              <a:rPr lang="en" sz="1210">
                <a:solidFill>
                  <a:srgbClr val="595959"/>
                </a:solidFill>
                <a:latin typeface="Raleway"/>
                <a:ea typeface="Raleway"/>
                <a:cs typeface="Raleway"/>
                <a:sym typeface="Raleway"/>
              </a:rPr>
              <a:t>A sense of personal integrity implies a respect and appreciation for the unique attributes of the individual. It follows that embracing the value of individual uniqueness inevitably requires an appreciation for diversity in individuality within a classroom and is of central significance in every learning context. Secondly, a strong sense of efficacy is vital to a sense of agency. Simply put, a student with efficacy can act and will act with effect. Students have efficacy when they are empowered to take strategic steps to accomplish their goals (Johnston 2004)</a:t>
            </a:r>
            <a:endParaRPr sz="1210">
              <a:solidFill>
                <a:srgbClr val="595959"/>
              </a:solidFill>
              <a:latin typeface="Raleway"/>
              <a:ea typeface="Raleway"/>
              <a:cs typeface="Raleway"/>
              <a:sym typeface="Raleway"/>
            </a:endParaRPr>
          </a:p>
          <a:p>
            <a:pPr marL="0" lvl="0" indent="0" algn="l" rtl="0">
              <a:lnSpc>
                <a:spcPct val="95000"/>
              </a:lnSpc>
              <a:spcBef>
                <a:spcPts val="1200"/>
              </a:spcBef>
              <a:spcAft>
                <a:spcPts val="0"/>
              </a:spcAft>
              <a:buClr>
                <a:srgbClr val="000000"/>
              </a:buClr>
              <a:buSzPts val="1018"/>
              <a:buFont typeface="Arial"/>
              <a:buNone/>
            </a:pPr>
            <a:r>
              <a:rPr lang="en" sz="1210">
                <a:solidFill>
                  <a:srgbClr val="595959"/>
                </a:solidFill>
                <a:latin typeface="Raleway"/>
                <a:ea typeface="Raleway"/>
                <a:cs typeface="Raleway"/>
                <a:sym typeface="Raleway"/>
              </a:rPr>
              <a:t>A sense of agency allows room for, as Carol Dweck wrote in 2006, the sense of “not-yetness,” the sense that expertise and mastery are attributes that are built over time through persistence in the face of failure, and through drawing on the expertise and knowledge of those around us to compile the knowledge, understandings, and skills needed to achieve the successes we strive for as individuals.</a:t>
            </a:r>
            <a:endParaRPr sz="1210">
              <a:solidFill>
                <a:srgbClr val="595959"/>
              </a:solidFill>
              <a:latin typeface="Raleway"/>
              <a:ea typeface="Raleway"/>
              <a:cs typeface="Raleway"/>
              <a:sym typeface="Raleway"/>
            </a:endParaRPr>
          </a:p>
          <a:p>
            <a:pPr marL="0" lvl="0" indent="0" algn="l" rtl="0">
              <a:lnSpc>
                <a:spcPct val="95000"/>
              </a:lnSpc>
              <a:spcBef>
                <a:spcPts val="1200"/>
              </a:spcBef>
              <a:spcAft>
                <a:spcPts val="0"/>
              </a:spcAft>
              <a:buClr>
                <a:srgbClr val="000000"/>
              </a:buClr>
              <a:buSzPts val="1018"/>
              <a:buFont typeface="Arial"/>
              <a:buNone/>
            </a:pPr>
            <a:r>
              <a:rPr lang="en" sz="1210">
                <a:solidFill>
                  <a:srgbClr val="595959"/>
                </a:solidFill>
                <a:latin typeface="Raleway"/>
                <a:ea typeface="Raleway"/>
                <a:cs typeface="Raleway"/>
                <a:sym typeface="Raleway"/>
              </a:rPr>
              <a:t>An educational strategy that actively seeks and values student choice and voice fans the embers of student agency through building a sense of efficacy. The choices we open to students must be authentic choices through which students can see that their opinions and—most importantly—their actions can have a real impact on themselves and the world around them.</a:t>
            </a:r>
            <a:endParaRPr sz="1210">
              <a:solidFill>
                <a:srgbClr val="595959"/>
              </a:solidFill>
              <a:latin typeface="Raleway"/>
              <a:ea typeface="Raleway"/>
              <a:cs typeface="Raleway"/>
              <a:sym typeface="Raleway"/>
            </a:endParaRPr>
          </a:p>
          <a:p>
            <a:pPr marL="0" lvl="0" indent="0" algn="l" rtl="0">
              <a:lnSpc>
                <a:spcPct val="95000"/>
              </a:lnSpc>
              <a:spcBef>
                <a:spcPts val="1200"/>
              </a:spcBef>
              <a:spcAft>
                <a:spcPts val="0"/>
              </a:spcAft>
              <a:buClr>
                <a:srgbClr val="000000"/>
              </a:buClr>
              <a:buSzPts val="1018"/>
              <a:buFont typeface="Arial"/>
              <a:buNone/>
            </a:pPr>
            <a:endParaRPr sz="1210">
              <a:solidFill>
                <a:srgbClr val="595959"/>
              </a:solidFill>
              <a:latin typeface="Raleway"/>
              <a:ea typeface="Raleway"/>
              <a:cs typeface="Raleway"/>
              <a:sym typeface="Raleway"/>
            </a:endParaRPr>
          </a:p>
          <a:p>
            <a:pPr marL="0" lvl="0" indent="0" algn="l" rtl="0">
              <a:spcBef>
                <a:spcPts val="1200"/>
              </a:spcBef>
              <a:spcAft>
                <a:spcPts val="0"/>
              </a:spcAft>
              <a:buNone/>
            </a:pPr>
            <a:endParaRPr>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body" idx="1"/>
          </p:nvPr>
        </p:nvSpPr>
        <p:spPr>
          <a:xfrm>
            <a:off x="823076" y="4261808"/>
            <a:ext cx="5522700" cy="391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Article from the Age, 23 February, 2021</a:t>
            </a:r>
            <a:endParaRPr/>
          </a:p>
        </p:txBody>
      </p:sp>
      <p:sp>
        <p:nvSpPr>
          <p:cNvPr id="190" name="Google Shape;190;p16"/>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91" name="Google Shape;191;p16"/>
          <p:cNvPicPr preferRelativeResize="0"/>
          <p:nvPr/>
        </p:nvPicPr>
        <p:blipFill>
          <a:blip r:embed="rId3">
            <a:alphaModFix/>
          </a:blip>
          <a:stretch>
            <a:fillRect/>
          </a:stretch>
        </p:blipFill>
        <p:spPr>
          <a:xfrm rot="-5400000">
            <a:off x="1543600" y="-113801"/>
            <a:ext cx="3655076" cy="5096126"/>
          </a:xfrm>
          <a:prstGeom prst="rect">
            <a:avLst/>
          </a:prstGeom>
          <a:noFill/>
          <a:ln>
            <a:noFill/>
          </a:ln>
        </p:spPr>
      </p:pic>
      <p:sp>
        <p:nvSpPr>
          <p:cNvPr id="192" name="Google Shape;192;p16"/>
          <p:cNvSpPr txBox="1"/>
          <p:nvPr/>
        </p:nvSpPr>
        <p:spPr>
          <a:xfrm>
            <a:off x="6067000" y="656850"/>
            <a:ext cx="2252400" cy="5541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‘Children… need to be creative in their thinking.’</a:t>
            </a:r>
            <a:endParaRPr sz="1200"/>
          </a:p>
        </p:txBody>
      </p:sp>
      <p:sp>
        <p:nvSpPr>
          <p:cNvPr id="193" name="Google Shape;193;p16"/>
          <p:cNvSpPr txBox="1"/>
          <p:nvPr/>
        </p:nvSpPr>
        <p:spPr>
          <a:xfrm>
            <a:off x="6151975" y="1599525"/>
            <a:ext cx="2252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“Children need to be able to collaborate, they need to be creative in their thinking and critical in their analysis”</a:t>
            </a:r>
            <a:endParaRPr sz="1200"/>
          </a:p>
        </p:txBody>
      </p:sp>
      <p:sp>
        <p:nvSpPr>
          <p:cNvPr id="194" name="Google Shape;194;p16"/>
          <p:cNvSpPr txBox="1"/>
          <p:nvPr/>
        </p:nvSpPr>
        <p:spPr>
          <a:xfrm>
            <a:off x="6067000" y="2911500"/>
            <a:ext cx="2461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 Capp said “Partner with students on a lifetime journey of learning and discovery, so they may participate with purpose in a world they are already helping to shape”.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4"/>
          <p:cNvSpPr txBox="1">
            <a:spLocks noGrp="1"/>
          </p:cNvSpPr>
          <p:nvPr>
            <p:ph type="title"/>
          </p:nvPr>
        </p:nvSpPr>
        <p:spPr>
          <a:xfrm>
            <a:off x="883375" y="683600"/>
            <a:ext cx="75210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200">
                <a:solidFill>
                  <a:srgbClr val="000000"/>
                </a:solidFill>
              </a:rPr>
              <a:t>What might student voice and agency look like at BBPS?</a:t>
            </a:r>
            <a:endParaRPr sz="3800"/>
          </a:p>
        </p:txBody>
      </p:sp>
      <p:sp>
        <p:nvSpPr>
          <p:cNvPr id="335" name="Google Shape;335;p3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336" name="Google Shape;336;p34"/>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7" name="Google Shape;337;p34"/>
          <p:cNvPicPr preferRelativeResize="0"/>
          <p:nvPr/>
        </p:nvPicPr>
        <p:blipFill>
          <a:blip r:embed="rId3">
            <a:alphaModFix/>
          </a:blip>
          <a:stretch>
            <a:fillRect/>
          </a:stretch>
        </p:blipFill>
        <p:spPr>
          <a:xfrm>
            <a:off x="4664775" y="1435000"/>
            <a:ext cx="3056199" cy="2962952"/>
          </a:xfrm>
          <a:prstGeom prst="rect">
            <a:avLst/>
          </a:prstGeom>
          <a:noFill/>
          <a:ln>
            <a:noFill/>
          </a:ln>
        </p:spPr>
      </p:pic>
      <p:sp>
        <p:nvSpPr>
          <p:cNvPr id="338" name="Google Shape;338;p34"/>
          <p:cNvSpPr txBox="1"/>
          <p:nvPr/>
        </p:nvSpPr>
        <p:spPr>
          <a:xfrm>
            <a:off x="872650" y="1553150"/>
            <a:ext cx="3393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b="1">
                <a:solidFill>
                  <a:srgbClr val="595959"/>
                </a:solidFill>
              </a:rPr>
              <a:t>Grade 6 Leadership program</a:t>
            </a:r>
            <a:endParaRPr>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5"/>
          <p:cNvSpPr txBox="1">
            <a:spLocks noGrp="1"/>
          </p:cNvSpPr>
          <p:nvPr>
            <p:ph type="title"/>
          </p:nvPr>
        </p:nvSpPr>
        <p:spPr>
          <a:xfrm>
            <a:off x="883375" y="683600"/>
            <a:ext cx="75210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200">
                <a:solidFill>
                  <a:srgbClr val="000000"/>
                </a:solidFill>
              </a:rPr>
              <a:t>What might student voice and agency look like at BBPS?</a:t>
            </a:r>
            <a:endParaRPr sz="3800"/>
          </a:p>
        </p:txBody>
      </p:sp>
      <p:sp>
        <p:nvSpPr>
          <p:cNvPr id="344" name="Google Shape;344;p3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345" name="Google Shape;345;p35"/>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35"/>
          <p:cNvSpPr txBox="1"/>
          <p:nvPr/>
        </p:nvSpPr>
        <p:spPr>
          <a:xfrm>
            <a:off x="872650" y="1553150"/>
            <a:ext cx="3463800" cy="158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595959"/>
                </a:solidFill>
              </a:rPr>
              <a:t>Grade 6 Leadership program </a:t>
            </a:r>
            <a:endParaRPr>
              <a:solidFill>
                <a:srgbClr val="595959"/>
              </a:solidFill>
            </a:endParaRPr>
          </a:p>
          <a:p>
            <a:pPr marL="0" lvl="0" indent="0" algn="l" rtl="0">
              <a:lnSpc>
                <a:spcPct val="115000"/>
              </a:lnSpc>
              <a:spcBef>
                <a:spcPts val="1200"/>
              </a:spcBef>
              <a:spcAft>
                <a:spcPts val="0"/>
              </a:spcAft>
              <a:buNone/>
            </a:pPr>
            <a:r>
              <a:rPr lang="en" b="1">
                <a:solidFill>
                  <a:srgbClr val="595959"/>
                </a:solidFill>
              </a:rPr>
              <a:t>Whole School Friendship lunches/events </a:t>
            </a:r>
            <a:r>
              <a:rPr lang="en" sz="1800" b="1">
                <a:solidFill>
                  <a:srgbClr val="595959"/>
                </a:solidFill>
              </a:rPr>
              <a:t> </a:t>
            </a:r>
            <a:endParaRPr sz="1800" b="1">
              <a:solidFill>
                <a:srgbClr val="595959"/>
              </a:solidFill>
            </a:endParaRPr>
          </a:p>
          <a:p>
            <a:pPr marL="0" lvl="0" indent="0" algn="l" rtl="0">
              <a:lnSpc>
                <a:spcPct val="115000"/>
              </a:lnSpc>
              <a:spcBef>
                <a:spcPts val="1200"/>
              </a:spcBef>
              <a:spcAft>
                <a:spcPts val="1200"/>
              </a:spcAft>
              <a:buNone/>
            </a:pPr>
            <a:endParaRPr sz="1800" b="1">
              <a:solidFill>
                <a:srgbClr val="595959"/>
              </a:solidFill>
            </a:endParaRPr>
          </a:p>
        </p:txBody>
      </p:sp>
      <p:pic>
        <p:nvPicPr>
          <p:cNvPr id="347" name="Google Shape;347;p35"/>
          <p:cNvPicPr preferRelativeResize="0"/>
          <p:nvPr/>
        </p:nvPicPr>
        <p:blipFill>
          <a:blip r:embed="rId3">
            <a:alphaModFix/>
          </a:blip>
          <a:stretch>
            <a:fillRect/>
          </a:stretch>
        </p:blipFill>
        <p:spPr>
          <a:xfrm>
            <a:off x="4553350" y="1420800"/>
            <a:ext cx="3952977" cy="24494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6"/>
          <p:cNvSpPr txBox="1">
            <a:spLocks noGrp="1"/>
          </p:cNvSpPr>
          <p:nvPr>
            <p:ph type="title"/>
          </p:nvPr>
        </p:nvSpPr>
        <p:spPr>
          <a:xfrm>
            <a:off x="883375" y="683600"/>
            <a:ext cx="75210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200">
                <a:solidFill>
                  <a:srgbClr val="000000"/>
                </a:solidFill>
              </a:rPr>
              <a:t>What might student voice and agency look like at BBPS?</a:t>
            </a:r>
            <a:endParaRPr sz="3800"/>
          </a:p>
        </p:txBody>
      </p:sp>
      <p:sp>
        <p:nvSpPr>
          <p:cNvPr id="353" name="Google Shape;353;p36"/>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354" name="Google Shape;354;p36"/>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36"/>
          <p:cNvSpPr txBox="1"/>
          <p:nvPr/>
        </p:nvSpPr>
        <p:spPr>
          <a:xfrm>
            <a:off x="872650" y="1553150"/>
            <a:ext cx="3393000" cy="120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595959"/>
                </a:solidFill>
              </a:rPr>
              <a:t>Grade 6 Leadership program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Whole School Friendship lunches </a:t>
            </a:r>
            <a:endParaRPr>
              <a:solidFill>
                <a:srgbClr val="595959"/>
              </a:solidFill>
            </a:endParaRPr>
          </a:p>
          <a:p>
            <a:pPr marL="0" lvl="0" indent="0" algn="l" rtl="0">
              <a:lnSpc>
                <a:spcPct val="115000"/>
              </a:lnSpc>
              <a:spcBef>
                <a:spcPts val="1200"/>
              </a:spcBef>
              <a:spcAft>
                <a:spcPts val="1200"/>
              </a:spcAft>
              <a:buNone/>
            </a:pPr>
            <a:r>
              <a:rPr lang="en" b="1">
                <a:solidFill>
                  <a:srgbClr val="595959"/>
                </a:solidFill>
              </a:rPr>
              <a:t>Student Led Sessions </a:t>
            </a:r>
            <a:endParaRPr b="1">
              <a:solidFill>
                <a:srgbClr val="595959"/>
              </a:solidFill>
            </a:endParaRPr>
          </a:p>
        </p:txBody>
      </p:sp>
      <p:pic>
        <p:nvPicPr>
          <p:cNvPr id="356" name="Google Shape;356;p36"/>
          <p:cNvPicPr preferRelativeResize="0"/>
          <p:nvPr/>
        </p:nvPicPr>
        <p:blipFill rotWithShape="1">
          <a:blip r:embed="rId3">
            <a:alphaModFix/>
          </a:blip>
          <a:srcRect/>
          <a:stretch/>
        </p:blipFill>
        <p:spPr>
          <a:xfrm>
            <a:off x="4908126" y="1400725"/>
            <a:ext cx="3316973" cy="1865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7"/>
          <p:cNvSpPr txBox="1">
            <a:spLocks noGrp="1"/>
          </p:cNvSpPr>
          <p:nvPr>
            <p:ph type="title"/>
          </p:nvPr>
        </p:nvSpPr>
        <p:spPr>
          <a:xfrm>
            <a:off x="883375" y="683600"/>
            <a:ext cx="75210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200">
                <a:solidFill>
                  <a:srgbClr val="000000"/>
                </a:solidFill>
              </a:rPr>
              <a:t>What might student voice and agency look like at BBPS?</a:t>
            </a:r>
            <a:endParaRPr sz="3800"/>
          </a:p>
        </p:txBody>
      </p:sp>
      <p:sp>
        <p:nvSpPr>
          <p:cNvPr id="362" name="Google Shape;362;p3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363" name="Google Shape;363;p37"/>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37"/>
          <p:cNvSpPr txBox="1"/>
          <p:nvPr/>
        </p:nvSpPr>
        <p:spPr>
          <a:xfrm>
            <a:off x="872650" y="1553150"/>
            <a:ext cx="3393000" cy="200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595959"/>
                </a:solidFill>
              </a:rPr>
              <a:t>Grade 6 Leadership program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Whole School Friendship lunches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Student Led Sessions </a:t>
            </a:r>
            <a:endParaRPr>
              <a:solidFill>
                <a:srgbClr val="595959"/>
              </a:solidFill>
            </a:endParaRPr>
          </a:p>
          <a:p>
            <a:pPr marL="0" lvl="0" indent="0" algn="l" rtl="0">
              <a:lnSpc>
                <a:spcPct val="115000"/>
              </a:lnSpc>
              <a:spcBef>
                <a:spcPts val="1200"/>
              </a:spcBef>
              <a:spcAft>
                <a:spcPts val="0"/>
              </a:spcAft>
              <a:buNone/>
            </a:pPr>
            <a:r>
              <a:rPr lang="en" b="1">
                <a:solidFill>
                  <a:srgbClr val="595959"/>
                </a:solidFill>
              </a:rPr>
              <a:t>SRC</a:t>
            </a:r>
            <a:endParaRPr b="1">
              <a:solidFill>
                <a:srgbClr val="595959"/>
              </a:solidFill>
            </a:endParaRPr>
          </a:p>
          <a:p>
            <a:pPr marL="0" lvl="0" indent="0" algn="l" rtl="0">
              <a:lnSpc>
                <a:spcPct val="115000"/>
              </a:lnSpc>
              <a:spcBef>
                <a:spcPts val="1200"/>
              </a:spcBef>
              <a:spcAft>
                <a:spcPts val="1200"/>
              </a:spcAft>
              <a:buNone/>
            </a:pPr>
            <a:endParaRPr b="1">
              <a:solidFill>
                <a:srgbClr val="595959"/>
              </a:solidFill>
            </a:endParaRPr>
          </a:p>
        </p:txBody>
      </p:sp>
      <p:pic>
        <p:nvPicPr>
          <p:cNvPr id="365" name="Google Shape;365;p37"/>
          <p:cNvPicPr preferRelativeResize="0"/>
          <p:nvPr/>
        </p:nvPicPr>
        <p:blipFill>
          <a:blip r:embed="rId3">
            <a:alphaModFix/>
          </a:blip>
          <a:stretch>
            <a:fillRect/>
          </a:stretch>
        </p:blipFill>
        <p:spPr>
          <a:xfrm>
            <a:off x="4291823" y="1690074"/>
            <a:ext cx="1749099" cy="2712274"/>
          </a:xfrm>
          <a:prstGeom prst="rect">
            <a:avLst/>
          </a:prstGeom>
          <a:noFill/>
          <a:ln>
            <a:noFill/>
          </a:ln>
        </p:spPr>
      </p:pic>
      <p:pic>
        <p:nvPicPr>
          <p:cNvPr id="366" name="Google Shape;366;p37"/>
          <p:cNvPicPr preferRelativeResize="0"/>
          <p:nvPr/>
        </p:nvPicPr>
        <p:blipFill>
          <a:blip r:embed="rId4">
            <a:alphaModFix/>
          </a:blip>
          <a:stretch>
            <a:fillRect/>
          </a:stretch>
        </p:blipFill>
        <p:spPr>
          <a:xfrm>
            <a:off x="6319425" y="1449200"/>
            <a:ext cx="1845675" cy="1748350"/>
          </a:xfrm>
          <a:prstGeom prst="rect">
            <a:avLst/>
          </a:prstGeom>
          <a:noFill/>
          <a:ln>
            <a:noFill/>
          </a:ln>
        </p:spPr>
      </p:pic>
      <p:pic>
        <p:nvPicPr>
          <p:cNvPr id="367" name="Google Shape;367;p37"/>
          <p:cNvPicPr preferRelativeResize="0"/>
          <p:nvPr/>
        </p:nvPicPr>
        <p:blipFill>
          <a:blip r:embed="rId5">
            <a:alphaModFix/>
          </a:blip>
          <a:stretch>
            <a:fillRect/>
          </a:stretch>
        </p:blipFill>
        <p:spPr>
          <a:xfrm>
            <a:off x="6399424" y="3318275"/>
            <a:ext cx="1078593" cy="1084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8"/>
          <p:cNvSpPr txBox="1">
            <a:spLocks noGrp="1"/>
          </p:cNvSpPr>
          <p:nvPr>
            <p:ph type="title"/>
          </p:nvPr>
        </p:nvSpPr>
        <p:spPr>
          <a:xfrm>
            <a:off x="883375" y="683600"/>
            <a:ext cx="75210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200">
                <a:solidFill>
                  <a:srgbClr val="000000"/>
                </a:solidFill>
              </a:rPr>
              <a:t>What might student voice and agency look like at BBPS?</a:t>
            </a:r>
            <a:endParaRPr sz="3800"/>
          </a:p>
        </p:txBody>
      </p:sp>
      <p:sp>
        <p:nvSpPr>
          <p:cNvPr id="373" name="Google Shape;373;p38"/>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374" name="Google Shape;374;p38"/>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38"/>
          <p:cNvSpPr txBox="1"/>
          <p:nvPr/>
        </p:nvSpPr>
        <p:spPr>
          <a:xfrm>
            <a:off x="872650" y="1553150"/>
            <a:ext cx="3393000" cy="200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595959"/>
                </a:solidFill>
              </a:rPr>
              <a:t>Grade 6 Leadership program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Whole School Friendship lunches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Student Led Sessions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SRC</a:t>
            </a:r>
            <a:endParaRPr>
              <a:solidFill>
                <a:srgbClr val="595959"/>
              </a:solidFill>
            </a:endParaRPr>
          </a:p>
          <a:p>
            <a:pPr marL="0" lvl="0" indent="0" algn="l" rtl="0">
              <a:lnSpc>
                <a:spcPct val="115000"/>
              </a:lnSpc>
              <a:spcBef>
                <a:spcPts val="1200"/>
              </a:spcBef>
              <a:spcAft>
                <a:spcPts val="1200"/>
              </a:spcAft>
              <a:buNone/>
            </a:pPr>
            <a:r>
              <a:rPr lang="en" b="1">
                <a:solidFill>
                  <a:srgbClr val="595959"/>
                </a:solidFill>
              </a:rPr>
              <a:t>Passion Projects </a:t>
            </a:r>
            <a:endParaRPr b="1">
              <a:solidFill>
                <a:srgbClr val="595959"/>
              </a:solidFill>
            </a:endParaRPr>
          </a:p>
        </p:txBody>
      </p:sp>
      <p:pic>
        <p:nvPicPr>
          <p:cNvPr id="376" name="Google Shape;376;p38"/>
          <p:cNvPicPr preferRelativeResize="0"/>
          <p:nvPr/>
        </p:nvPicPr>
        <p:blipFill>
          <a:blip r:embed="rId3">
            <a:alphaModFix/>
          </a:blip>
          <a:stretch>
            <a:fillRect/>
          </a:stretch>
        </p:blipFill>
        <p:spPr>
          <a:xfrm>
            <a:off x="3965300" y="2512425"/>
            <a:ext cx="2132475" cy="1617725"/>
          </a:xfrm>
          <a:prstGeom prst="rect">
            <a:avLst/>
          </a:prstGeom>
          <a:noFill/>
          <a:ln>
            <a:noFill/>
          </a:ln>
        </p:spPr>
      </p:pic>
      <p:pic>
        <p:nvPicPr>
          <p:cNvPr id="377" name="Google Shape;377;p38"/>
          <p:cNvPicPr preferRelativeResize="0"/>
          <p:nvPr/>
        </p:nvPicPr>
        <p:blipFill>
          <a:blip r:embed="rId4">
            <a:alphaModFix/>
          </a:blip>
          <a:stretch>
            <a:fillRect/>
          </a:stretch>
        </p:blipFill>
        <p:spPr>
          <a:xfrm>
            <a:off x="6196601" y="1416100"/>
            <a:ext cx="2111626" cy="2072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9"/>
          <p:cNvSpPr txBox="1">
            <a:spLocks noGrp="1"/>
          </p:cNvSpPr>
          <p:nvPr>
            <p:ph type="title"/>
          </p:nvPr>
        </p:nvSpPr>
        <p:spPr>
          <a:xfrm>
            <a:off x="883375" y="683600"/>
            <a:ext cx="75210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200">
                <a:solidFill>
                  <a:srgbClr val="000000"/>
                </a:solidFill>
              </a:rPr>
              <a:t>What might student voice and agency look like at BBPS?</a:t>
            </a:r>
            <a:endParaRPr sz="3800"/>
          </a:p>
        </p:txBody>
      </p:sp>
      <p:sp>
        <p:nvSpPr>
          <p:cNvPr id="383" name="Google Shape;383;p3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384" name="Google Shape;384;p39"/>
          <p:cNvSpPr/>
          <p:nvPr/>
        </p:nvSpPr>
        <p:spPr>
          <a:xfrm rot="864908">
            <a:off x="7894513" y="3753336"/>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39"/>
          <p:cNvSpPr txBox="1"/>
          <p:nvPr/>
        </p:nvSpPr>
        <p:spPr>
          <a:xfrm>
            <a:off x="872650" y="1553150"/>
            <a:ext cx="3393000" cy="247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595959"/>
                </a:solidFill>
              </a:rPr>
              <a:t>Grade 6 Leadership program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Whole School Friendship lunches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Student Led Sessions </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SRC</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Passion Projects </a:t>
            </a:r>
            <a:endParaRPr>
              <a:solidFill>
                <a:srgbClr val="595959"/>
              </a:solidFill>
            </a:endParaRPr>
          </a:p>
          <a:p>
            <a:pPr marL="0" lvl="0" indent="0" algn="l" rtl="0">
              <a:lnSpc>
                <a:spcPct val="115000"/>
              </a:lnSpc>
              <a:spcBef>
                <a:spcPts val="1200"/>
              </a:spcBef>
              <a:spcAft>
                <a:spcPts val="1200"/>
              </a:spcAft>
              <a:buNone/>
            </a:pPr>
            <a:r>
              <a:rPr lang="en" b="1">
                <a:solidFill>
                  <a:srgbClr val="595959"/>
                </a:solidFill>
              </a:rPr>
              <a:t>Student focus group surveys</a:t>
            </a:r>
            <a:r>
              <a:rPr lang="en" sz="1800" b="1">
                <a:solidFill>
                  <a:srgbClr val="595959"/>
                </a:solidFill>
              </a:rPr>
              <a:t> </a:t>
            </a:r>
            <a:endParaRPr>
              <a:solidFill>
                <a:srgbClr val="595959"/>
              </a:solidFill>
            </a:endParaRPr>
          </a:p>
        </p:txBody>
      </p:sp>
      <p:sp>
        <p:nvSpPr>
          <p:cNvPr id="386" name="Google Shape;386;p39"/>
          <p:cNvSpPr txBox="1"/>
          <p:nvPr/>
        </p:nvSpPr>
        <p:spPr>
          <a:xfrm>
            <a:off x="4044450" y="1553300"/>
            <a:ext cx="385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What did you learn about yourself?</a:t>
            </a:r>
            <a:endParaRPr>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ctrTitle"/>
          </p:nvPr>
        </p:nvSpPr>
        <p:spPr>
          <a:xfrm>
            <a:off x="2127925" y="900400"/>
            <a:ext cx="5597100" cy="671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So what?</a:t>
            </a:r>
            <a:endParaRPr/>
          </a:p>
        </p:txBody>
      </p:sp>
      <p:sp>
        <p:nvSpPr>
          <p:cNvPr id="392" name="Google Shape;392;p40"/>
          <p:cNvSpPr txBox="1">
            <a:spLocks noGrp="1"/>
          </p:cNvSpPr>
          <p:nvPr>
            <p:ph type="subTitle" idx="1"/>
          </p:nvPr>
        </p:nvSpPr>
        <p:spPr>
          <a:xfrm>
            <a:off x="1264875" y="2258025"/>
            <a:ext cx="6724500" cy="3864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000">
                <a:solidFill>
                  <a:srgbClr val="595959"/>
                </a:solidFill>
                <a:latin typeface="Raleway"/>
                <a:ea typeface="Raleway"/>
                <a:cs typeface="Raleway"/>
                <a:sym typeface="Raleway"/>
              </a:rPr>
              <a:t>Ultimately, through using learner profiles as a tool in our toolbelt we are able to help our learners  better understand themselves as learners and give them a sense of empowerment over how they can best learn. This is the first step in understanding that they have agency over their learning and other aspects of their schooling life.</a:t>
            </a:r>
            <a:endParaRPr sz="1000">
              <a:solidFill>
                <a:srgbClr val="595959"/>
              </a:solidFill>
              <a:latin typeface="Raleway"/>
              <a:ea typeface="Raleway"/>
              <a:cs typeface="Raleway"/>
              <a:sym typeface="Raleway"/>
            </a:endParaRPr>
          </a:p>
          <a:p>
            <a:pPr marL="0" lvl="0" indent="0" algn="l" rtl="0">
              <a:lnSpc>
                <a:spcPct val="115000"/>
              </a:lnSpc>
              <a:spcBef>
                <a:spcPts val="1200"/>
              </a:spcBef>
              <a:spcAft>
                <a:spcPts val="0"/>
              </a:spcAft>
              <a:buNone/>
            </a:pPr>
            <a:r>
              <a:rPr lang="en" sz="1000">
                <a:solidFill>
                  <a:srgbClr val="595959"/>
                </a:solidFill>
                <a:latin typeface="Raleway"/>
                <a:ea typeface="Raleway"/>
                <a:cs typeface="Raleway"/>
                <a:sym typeface="Raleway"/>
              </a:rPr>
              <a:t>Through our program of student agency we embed a stance of reflection and evaluation, constantly reflecting on our learner profiles and our roles within our school community to refine and adjust our individual learning goals with our students. </a:t>
            </a:r>
            <a:endParaRPr sz="1000">
              <a:solidFill>
                <a:srgbClr val="595959"/>
              </a:solidFill>
              <a:latin typeface="Raleway"/>
              <a:ea typeface="Raleway"/>
              <a:cs typeface="Raleway"/>
              <a:sym typeface="Raleway"/>
            </a:endParaRPr>
          </a:p>
          <a:p>
            <a:pPr marL="0" lvl="0" indent="0" algn="l" rtl="0">
              <a:lnSpc>
                <a:spcPct val="115000"/>
              </a:lnSpc>
              <a:spcBef>
                <a:spcPts val="1200"/>
              </a:spcBef>
              <a:spcAft>
                <a:spcPts val="1200"/>
              </a:spcAft>
              <a:buNone/>
            </a:pPr>
            <a:r>
              <a:rPr lang="en" sz="1000">
                <a:solidFill>
                  <a:srgbClr val="595959"/>
                </a:solidFill>
                <a:latin typeface="Raleway"/>
                <a:ea typeface="Raleway"/>
                <a:cs typeface="Raleway"/>
                <a:sym typeface="Raleway"/>
              </a:rPr>
              <a:t>At BBPS we aspire to equip our learners with the knowledge that learning is a journey and some things may change over time but our goal of understanding ourselves as learners and how we can best position ourselves as lifelong learners as a part of a global learning community.</a:t>
            </a:r>
            <a:endParaRPr sz="2000"/>
          </a:p>
        </p:txBody>
      </p:sp>
      <p:sp>
        <p:nvSpPr>
          <p:cNvPr id="393" name="Google Shape;393;p40"/>
          <p:cNvSpPr txBox="1"/>
          <p:nvPr/>
        </p:nvSpPr>
        <p:spPr>
          <a:xfrm>
            <a:off x="241900" y="165750"/>
            <a:ext cx="1493700" cy="1488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7200" b="1">
              <a:solidFill>
                <a:schemeClr val="dk1"/>
              </a:solidFill>
              <a:latin typeface="Amatic SC"/>
              <a:ea typeface="Amatic SC"/>
              <a:cs typeface="Amatic SC"/>
              <a:sym typeface="Amatic S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1"/>
          <p:cNvSpPr txBox="1">
            <a:spLocks noGrp="1"/>
          </p:cNvSpPr>
          <p:nvPr>
            <p:ph type="ctrTitle"/>
          </p:nvPr>
        </p:nvSpPr>
        <p:spPr>
          <a:xfrm>
            <a:off x="1867900" y="1731475"/>
            <a:ext cx="5408100" cy="2070900"/>
          </a:xfrm>
          <a:prstGeom prst="rect">
            <a:avLst/>
          </a:prstGeom>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3600" b="0">
                <a:solidFill>
                  <a:srgbClr val="000000"/>
                </a:solidFill>
                <a:latin typeface="Raleway"/>
                <a:ea typeface="Raleway"/>
                <a:cs typeface="Raleway"/>
                <a:sym typeface="Raleway"/>
              </a:rPr>
              <a:t>Any questions…</a:t>
            </a:r>
            <a:endParaRPr sz="3600" b="0">
              <a:solidFill>
                <a:srgbClr val="000000"/>
              </a:solidFill>
              <a:latin typeface="Raleway"/>
              <a:ea typeface="Raleway"/>
              <a:cs typeface="Raleway"/>
              <a:sym typeface="Raleway"/>
            </a:endParaRPr>
          </a:p>
          <a:p>
            <a:pPr marL="0" lvl="0" indent="0" algn="ctr" rtl="0">
              <a:lnSpc>
                <a:spcPct val="100000"/>
              </a:lnSpc>
              <a:spcBef>
                <a:spcPts val="0"/>
              </a:spcBef>
              <a:spcAft>
                <a:spcPts val="0"/>
              </a:spcAft>
              <a:buNone/>
            </a:pPr>
            <a:endParaRPr sz="3600" b="0">
              <a:solidFill>
                <a:srgbClr val="000000"/>
              </a:solidFill>
              <a:latin typeface="Raleway"/>
              <a:ea typeface="Raleway"/>
              <a:cs typeface="Raleway"/>
              <a:sym typeface="Raleway"/>
            </a:endParaRPr>
          </a:p>
          <a:p>
            <a:pPr marL="0" lvl="0" indent="0" algn="ctr" rtl="0">
              <a:lnSpc>
                <a:spcPct val="100000"/>
              </a:lnSpc>
              <a:spcBef>
                <a:spcPts val="0"/>
              </a:spcBef>
              <a:spcAft>
                <a:spcPts val="0"/>
              </a:spcAft>
              <a:buNone/>
            </a:pPr>
            <a:endParaRPr sz="4000">
              <a:solidFill>
                <a:srgbClr val="000000"/>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7"/>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BBPS</a:t>
            </a:r>
            <a:endParaRPr/>
          </a:p>
        </p:txBody>
      </p:sp>
      <p:sp>
        <p:nvSpPr>
          <p:cNvPr id="200" name="Google Shape;200;p17"/>
          <p:cNvSpPr txBox="1">
            <a:spLocks noGrp="1"/>
          </p:cNvSpPr>
          <p:nvPr>
            <p:ph type="body" idx="2"/>
          </p:nvPr>
        </p:nvSpPr>
        <p:spPr>
          <a:xfrm>
            <a:off x="4611870" y="1506350"/>
            <a:ext cx="3002700" cy="2094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200"/>
          </a:p>
          <a:p>
            <a:pPr marL="0" lvl="0" indent="0" algn="l" rtl="0">
              <a:spcBef>
                <a:spcPts val="1000"/>
              </a:spcBef>
              <a:spcAft>
                <a:spcPts val="1000"/>
              </a:spcAft>
              <a:buClr>
                <a:schemeClr val="dk1"/>
              </a:buClr>
              <a:buSzPts val="1100"/>
              <a:buFont typeface="Arial"/>
              <a:buNone/>
            </a:pPr>
            <a:endParaRPr sz="1200" b="1"/>
          </a:p>
        </p:txBody>
      </p:sp>
      <p:sp>
        <p:nvSpPr>
          <p:cNvPr id="201" name="Google Shape;201;p17"/>
          <p:cNvSpPr txBox="1">
            <a:spLocks noGrp="1"/>
          </p:cNvSpPr>
          <p:nvPr>
            <p:ph type="body" idx="1"/>
          </p:nvPr>
        </p:nvSpPr>
        <p:spPr>
          <a:xfrm>
            <a:off x="687225" y="1506350"/>
            <a:ext cx="7717200" cy="2094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200" b="1">
                <a:solidFill>
                  <a:srgbClr val="000000"/>
                </a:solidFill>
                <a:latin typeface="Raleway"/>
                <a:ea typeface="Raleway"/>
                <a:cs typeface="Raleway"/>
                <a:sym typeface="Raleway"/>
              </a:rPr>
              <a:t>Learner Profiles, Self Regulation &amp; Student Agency: </a:t>
            </a:r>
            <a:endParaRPr sz="2200" b="1">
              <a:solidFill>
                <a:srgbClr val="000000"/>
              </a:solidFill>
              <a:latin typeface="Raleway"/>
              <a:ea typeface="Raleway"/>
              <a:cs typeface="Raleway"/>
              <a:sym typeface="Raleway"/>
            </a:endParaRPr>
          </a:p>
          <a:p>
            <a:pPr marL="0" lvl="0" indent="0" algn="l" rtl="0">
              <a:spcBef>
                <a:spcPts val="0"/>
              </a:spcBef>
              <a:spcAft>
                <a:spcPts val="0"/>
              </a:spcAft>
              <a:buNone/>
            </a:pPr>
            <a:endParaRPr sz="2200">
              <a:solidFill>
                <a:srgbClr val="000000"/>
              </a:solidFill>
              <a:latin typeface="Raleway"/>
              <a:ea typeface="Raleway"/>
              <a:cs typeface="Raleway"/>
              <a:sym typeface="Raleway"/>
            </a:endParaRPr>
          </a:p>
          <a:p>
            <a:pPr marL="0" lvl="0" indent="0" algn="l" rtl="0">
              <a:spcBef>
                <a:spcPts val="0"/>
              </a:spcBef>
              <a:spcAft>
                <a:spcPts val="0"/>
              </a:spcAft>
              <a:buNone/>
            </a:pPr>
            <a:r>
              <a:rPr lang="en" sz="2200">
                <a:solidFill>
                  <a:srgbClr val="000000"/>
                </a:solidFill>
                <a:latin typeface="Raleway"/>
                <a:ea typeface="Raleway"/>
                <a:cs typeface="Raleway"/>
                <a:sym typeface="Raleway"/>
              </a:rPr>
              <a:t>What’s all this talk about learner profiles in grades 3-6? In this session, our teachers will share with you the research behind our focus on self-regulation and how we use this knowledge to plan learning and teaching in the classroom.</a:t>
            </a:r>
            <a:endParaRPr sz="1600"/>
          </a:p>
        </p:txBody>
      </p:sp>
      <p:sp>
        <p:nvSpPr>
          <p:cNvPr id="202" name="Google Shape;202;p17"/>
          <p:cNvSpPr txBox="1">
            <a:spLocks noGrp="1"/>
          </p:cNvSpPr>
          <p:nvPr>
            <p:ph type="body" idx="2"/>
          </p:nvPr>
        </p:nvSpPr>
        <p:spPr>
          <a:xfrm>
            <a:off x="1188175" y="3816375"/>
            <a:ext cx="6426300" cy="5949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endParaRPr sz="1100">
              <a:solidFill>
                <a:schemeClr val="dk2"/>
              </a:solidFill>
            </a:endParaRPr>
          </a:p>
          <a:p>
            <a:pPr marL="0" lvl="0" indent="0" algn="l" rtl="0">
              <a:spcBef>
                <a:spcPts val="0"/>
              </a:spcBef>
              <a:spcAft>
                <a:spcPts val="0"/>
              </a:spcAft>
              <a:buClr>
                <a:schemeClr val="dk1"/>
              </a:buClr>
              <a:buSzPts val="1100"/>
              <a:buFont typeface="Arial"/>
              <a:buNone/>
            </a:pPr>
            <a:endParaRPr sz="1100">
              <a:solidFill>
                <a:schemeClr val="dk2"/>
              </a:solidFill>
            </a:endParaRPr>
          </a:p>
          <a:p>
            <a:pPr marL="0" lvl="0" indent="0" algn="l" rtl="0">
              <a:spcBef>
                <a:spcPts val="0"/>
              </a:spcBef>
              <a:spcAft>
                <a:spcPts val="0"/>
              </a:spcAft>
              <a:buNone/>
            </a:pPr>
            <a:endParaRPr sz="1100">
              <a:solidFill>
                <a:schemeClr val="dk2"/>
              </a:solidFill>
            </a:endParaRPr>
          </a:p>
        </p:txBody>
      </p:sp>
      <p:sp>
        <p:nvSpPr>
          <p:cNvPr id="203" name="Google Shape;203;p1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04" name="Google Shape;204;p17"/>
          <p:cNvSpPr/>
          <p:nvPr/>
        </p:nvSpPr>
        <p:spPr>
          <a:xfrm>
            <a:off x="7742111" y="3713990"/>
            <a:ext cx="1020301" cy="979373"/>
          </a:xfrm>
          <a:custGeom>
            <a:avLst/>
            <a:gdLst/>
            <a:ahLst/>
            <a:cxnLst/>
            <a:rect l="l" t="t" r="r" b="b"/>
            <a:pathLst>
              <a:path w="483555" h="464158" extrusionOk="0">
                <a:moveTo>
                  <a:pt x="14370" y="311041"/>
                </a:moveTo>
                <a:cubicBezTo>
                  <a:pt x="13208" y="301350"/>
                  <a:pt x="-977" y="305669"/>
                  <a:pt x="54" y="314812"/>
                </a:cubicBezTo>
                <a:cubicBezTo>
                  <a:pt x="5227" y="358303"/>
                  <a:pt x="26648" y="398237"/>
                  <a:pt x="59995" y="426627"/>
                </a:cubicBezTo>
                <a:cubicBezTo>
                  <a:pt x="67120" y="432700"/>
                  <a:pt x="77995" y="422132"/>
                  <a:pt x="70957" y="416191"/>
                </a:cubicBezTo>
                <a:cubicBezTo>
                  <a:pt x="39408" y="389609"/>
                  <a:pt x="19172" y="352011"/>
                  <a:pt x="14370" y="311041"/>
                </a:cubicBezTo>
                <a:close/>
                <a:moveTo>
                  <a:pt x="336880" y="193437"/>
                </a:moveTo>
                <a:cubicBezTo>
                  <a:pt x="334468" y="176358"/>
                  <a:pt x="330303" y="159652"/>
                  <a:pt x="314956" y="149764"/>
                </a:cubicBezTo>
                <a:cubicBezTo>
                  <a:pt x="298096" y="138801"/>
                  <a:pt x="277136" y="134943"/>
                  <a:pt x="257360" y="135008"/>
                </a:cubicBezTo>
                <a:cubicBezTo>
                  <a:pt x="255101" y="134929"/>
                  <a:pt x="252953" y="136054"/>
                  <a:pt x="251747" y="137968"/>
                </a:cubicBezTo>
                <a:cubicBezTo>
                  <a:pt x="221513" y="140051"/>
                  <a:pt x="199128" y="156275"/>
                  <a:pt x="191038" y="185961"/>
                </a:cubicBezTo>
                <a:cubicBezTo>
                  <a:pt x="183255" y="213827"/>
                  <a:pt x="188122" y="259386"/>
                  <a:pt x="214563" y="276487"/>
                </a:cubicBezTo>
                <a:cubicBezTo>
                  <a:pt x="227893" y="285104"/>
                  <a:pt x="244534" y="286924"/>
                  <a:pt x="260056" y="287450"/>
                </a:cubicBezTo>
                <a:cubicBezTo>
                  <a:pt x="318003" y="291681"/>
                  <a:pt x="344510" y="246232"/>
                  <a:pt x="336880" y="193437"/>
                </a:cubicBezTo>
                <a:close/>
                <a:moveTo>
                  <a:pt x="264069" y="272760"/>
                </a:moveTo>
                <a:cubicBezTo>
                  <a:pt x="249708" y="272541"/>
                  <a:pt x="231906" y="271489"/>
                  <a:pt x="220220" y="261973"/>
                </a:cubicBezTo>
                <a:cubicBezTo>
                  <a:pt x="207306" y="251384"/>
                  <a:pt x="204105" y="231060"/>
                  <a:pt x="203031" y="215384"/>
                </a:cubicBezTo>
                <a:cubicBezTo>
                  <a:pt x="201891" y="198787"/>
                  <a:pt x="204719" y="181006"/>
                  <a:pt x="216185" y="168158"/>
                </a:cubicBezTo>
                <a:cubicBezTo>
                  <a:pt x="228003" y="154806"/>
                  <a:pt x="245827" y="152811"/>
                  <a:pt x="262600" y="152000"/>
                </a:cubicBezTo>
                <a:cubicBezTo>
                  <a:pt x="264244" y="151908"/>
                  <a:pt x="265801" y="151241"/>
                  <a:pt x="266985" y="150114"/>
                </a:cubicBezTo>
                <a:cubicBezTo>
                  <a:pt x="282332" y="151211"/>
                  <a:pt x="299411" y="155376"/>
                  <a:pt x="310373" y="165264"/>
                </a:cubicBezTo>
                <a:cubicBezTo>
                  <a:pt x="321840" y="175613"/>
                  <a:pt x="323133" y="196616"/>
                  <a:pt x="323353" y="210999"/>
                </a:cubicBezTo>
                <a:cubicBezTo>
                  <a:pt x="324142" y="248709"/>
                  <a:pt x="303270" y="274580"/>
                  <a:pt x="264069" y="272760"/>
                </a:cubicBezTo>
                <a:close/>
                <a:moveTo>
                  <a:pt x="271414" y="444539"/>
                </a:moveTo>
                <a:cubicBezTo>
                  <a:pt x="155805" y="470849"/>
                  <a:pt x="43398" y="380958"/>
                  <a:pt x="44122" y="262302"/>
                </a:cubicBezTo>
                <a:cubicBezTo>
                  <a:pt x="44122" y="252502"/>
                  <a:pt x="29498" y="252809"/>
                  <a:pt x="29520" y="262302"/>
                </a:cubicBezTo>
                <a:cubicBezTo>
                  <a:pt x="28555" y="390561"/>
                  <a:pt x="149250" y="487818"/>
                  <a:pt x="274351" y="459097"/>
                </a:cubicBezTo>
                <a:cubicBezTo>
                  <a:pt x="283428" y="457080"/>
                  <a:pt x="280951" y="442456"/>
                  <a:pt x="271414" y="444539"/>
                </a:cubicBezTo>
                <a:close/>
                <a:moveTo>
                  <a:pt x="348150" y="137245"/>
                </a:moveTo>
                <a:cubicBezTo>
                  <a:pt x="328966" y="112294"/>
                  <a:pt x="296408" y="110321"/>
                  <a:pt x="267029" y="109072"/>
                </a:cubicBezTo>
                <a:cubicBezTo>
                  <a:pt x="257952" y="108677"/>
                  <a:pt x="254291" y="123344"/>
                  <a:pt x="263871" y="123739"/>
                </a:cubicBezTo>
                <a:cubicBezTo>
                  <a:pt x="287988" y="124770"/>
                  <a:pt x="319450" y="125011"/>
                  <a:pt x="335521" y="145817"/>
                </a:cubicBezTo>
                <a:cubicBezTo>
                  <a:pt x="353389" y="169123"/>
                  <a:pt x="358585" y="191859"/>
                  <a:pt x="354222" y="220580"/>
                </a:cubicBezTo>
                <a:cubicBezTo>
                  <a:pt x="353104" y="230270"/>
                  <a:pt x="367553" y="232309"/>
                  <a:pt x="368627" y="222926"/>
                </a:cubicBezTo>
                <a:cubicBezTo>
                  <a:pt x="370447" y="207184"/>
                  <a:pt x="371850" y="191530"/>
                  <a:pt x="367575" y="176029"/>
                </a:cubicBezTo>
                <a:cubicBezTo>
                  <a:pt x="363562" y="162000"/>
                  <a:pt x="356985" y="148845"/>
                  <a:pt x="348128" y="137245"/>
                </a:cubicBezTo>
                <a:close/>
                <a:moveTo>
                  <a:pt x="311163" y="288349"/>
                </a:moveTo>
                <a:cubicBezTo>
                  <a:pt x="301867" y="288349"/>
                  <a:pt x="302064" y="303148"/>
                  <a:pt x="311777" y="303148"/>
                </a:cubicBezTo>
                <a:cubicBezTo>
                  <a:pt x="321029" y="303148"/>
                  <a:pt x="320853" y="288349"/>
                  <a:pt x="311163" y="288349"/>
                </a:cubicBezTo>
                <a:close/>
                <a:moveTo>
                  <a:pt x="475115" y="172784"/>
                </a:moveTo>
                <a:cubicBezTo>
                  <a:pt x="469348" y="169934"/>
                  <a:pt x="460294" y="171272"/>
                  <a:pt x="454242" y="171140"/>
                </a:cubicBezTo>
                <a:lnTo>
                  <a:pt x="430717" y="170680"/>
                </a:lnTo>
                <a:cubicBezTo>
                  <a:pt x="430652" y="154344"/>
                  <a:pt x="425916" y="138365"/>
                  <a:pt x="417058" y="124638"/>
                </a:cubicBezTo>
                <a:lnTo>
                  <a:pt x="428547" y="109839"/>
                </a:lnTo>
                <a:cubicBezTo>
                  <a:pt x="432318" y="105016"/>
                  <a:pt x="437448" y="99622"/>
                  <a:pt x="438369" y="93220"/>
                </a:cubicBezTo>
                <a:cubicBezTo>
                  <a:pt x="440101" y="81227"/>
                  <a:pt x="425938" y="71405"/>
                  <a:pt x="417957" y="64828"/>
                </a:cubicBezTo>
                <a:cubicBezTo>
                  <a:pt x="409187" y="57637"/>
                  <a:pt x="394805" y="44855"/>
                  <a:pt x="382878" y="44219"/>
                </a:cubicBezTo>
                <a:cubicBezTo>
                  <a:pt x="370951" y="43583"/>
                  <a:pt x="362379" y="58799"/>
                  <a:pt x="355867" y="68643"/>
                </a:cubicBezTo>
                <a:cubicBezTo>
                  <a:pt x="343874" y="58630"/>
                  <a:pt x="329777" y="51469"/>
                  <a:pt x="314627" y="47705"/>
                </a:cubicBezTo>
                <a:cubicBezTo>
                  <a:pt x="314627" y="35186"/>
                  <a:pt x="315635" y="19882"/>
                  <a:pt x="310045" y="9381"/>
                </a:cubicBezTo>
                <a:cubicBezTo>
                  <a:pt x="303095" y="-3774"/>
                  <a:pt x="285117" y="611"/>
                  <a:pt x="273080" y="1049"/>
                </a:cubicBezTo>
                <a:cubicBezTo>
                  <a:pt x="263915" y="1415"/>
                  <a:pt x="254751" y="1882"/>
                  <a:pt x="245609" y="2452"/>
                </a:cubicBezTo>
                <a:cubicBezTo>
                  <a:pt x="240500" y="2781"/>
                  <a:pt x="233901" y="2189"/>
                  <a:pt x="229822" y="5938"/>
                </a:cubicBezTo>
                <a:cubicBezTo>
                  <a:pt x="221272" y="13853"/>
                  <a:pt x="223092" y="34857"/>
                  <a:pt x="224407" y="46148"/>
                </a:cubicBezTo>
                <a:cubicBezTo>
                  <a:pt x="208359" y="49327"/>
                  <a:pt x="194239" y="57527"/>
                  <a:pt x="180558" y="66604"/>
                </a:cubicBezTo>
                <a:cubicBezTo>
                  <a:pt x="175647" y="61544"/>
                  <a:pt x="171087" y="56168"/>
                  <a:pt x="166899" y="50511"/>
                </a:cubicBezTo>
                <a:cubicBezTo>
                  <a:pt x="163523" y="46126"/>
                  <a:pt x="160322" y="43429"/>
                  <a:pt x="154534" y="43320"/>
                </a:cubicBezTo>
                <a:cubicBezTo>
                  <a:pt x="141182" y="43079"/>
                  <a:pt x="126646" y="51585"/>
                  <a:pt x="117021" y="60136"/>
                </a:cubicBezTo>
                <a:cubicBezTo>
                  <a:pt x="108843" y="67415"/>
                  <a:pt x="96697" y="81205"/>
                  <a:pt x="97903" y="93176"/>
                </a:cubicBezTo>
                <a:cubicBezTo>
                  <a:pt x="98560" y="99754"/>
                  <a:pt x="104348" y="105695"/>
                  <a:pt x="108185" y="110716"/>
                </a:cubicBezTo>
                <a:cubicBezTo>
                  <a:pt x="111759" y="115386"/>
                  <a:pt x="115486" y="119924"/>
                  <a:pt x="119301" y="124375"/>
                </a:cubicBezTo>
                <a:cubicBezTo>
                  <a:pt x="106432" y="135995"/>
                  <a:pt x="101761" y="152548"/>
                  <a:pt x="99569" y="169583"/>
                </a:cubicBezTo>
                <a:cubicBezTo>
                  <a:pt x="94329" y="169583"/>
                  <a:pt x="89111" y="169583"/>
                  <a:pt x="83871" y="170044"/>
                </a:cubicBezTo>
                <a:cubicBezTo>
                  <a:pt x="77294" y="170592"/>
                  <a:pt x="67712" y="170614"/>
                  <a:pt x="62231" y="174999"/>
                </a:cubicBezTo>
                <a:cubicBezTo>
                  <a:pt x="52212" y="183023"/>
                  <a:pt x="52080" y="203259"/>
                  <a:pt x="51861" y="214945"/>
                </a:cubicBezTo>
                <a:cubicBezTo>
                  <a:pt x="51642" y="226631"/>
                  <a:pt x="51050" y="244083"/>
                  <a:pt x="62407" y="250923"/>
                </a:cubicBezTo>
                <a:cubicBezTo>
                  <a:pt x="73040" y="257347"/>
                  <a:pt x="87883" y="257128"/>
                  <a:pt x="100819" y="256405"/>
                </a:cubicBezTo>
                <a:cubicBezTo>
                  <a:pt x="102463" y="271447"/>
                  <a:pt x="108076" y="285781"/>
                  <a:pt x="117108" y="297930"/>
                </a:cubicBezTo>
                <a:cubicBezTo>
                  <a:pt x="108054" y="305757"/>
                  <a:pt x="99569" y="317662"/>
                  <a:pt x="96456" y="328734"/>
                </a:cubicBezTo>
                <a:cubicBezTo>
                  <a:pt x="92334" y="343642"/>
                  <a:pt x="108185" y="356578"/>
                  <a:pt x="118051" y="365326"/>
                </a:cubicBezTo>
                <a:cubicBezTo>
                  <a:pt x="127917" y="374074"/>
                  <a:pt x="141686" y="385167"/>
                  <a:pt x="156244" y="382537"/>
                </a:cubicBezTo>
                <a:cubicBezTo>
                  <a:pt x="169596" y="380147"/>
                  <a:pt x="172578" y="369206"/>
                  <a:pt x="178169" y="359318"/>
                </a:cubicBezTo>
                <a:cubicBezTo>
                  <a:pt x="191433" y="369803"/>
                  <a:pt x="206649" y="377546"/>
                  <a:pt x="222938" y="382098"/>
                </a:cubicBezTo>
                <a:cubicBezTo>
                  <a:pt x="222938" y="390057"/>
                  <a:pt x="223289" y="398037"/>
                  <a:pt x="223991" y="405996"/>
                </a:cubicBezTo>
                <a:cubicBezTo>
                  <a:pt x="224495" y="411499"/>
                  <a:pt x="224670" y="417331"/>
                  <a:pt x="228376" y="421716"/>
                </a:cubicBezTo>
                <a:cubicBezTo>
                  <a:pt x="236773" y="431450"/>
                  <a:pt x="255979" y="430486"/>
                  <a:pt x="267598" y="430486"/>
                </a:cubicBezTo>
                <a:cubicBezTo>
                  <a:pt x="301560" y="431889"/>
                  <a:pt x="310768" y="414481"/>
                  <a:pt x="306164" y="382843"/>
                </a:cubicBezTo>
                <a:cubicBezTo>
                  <a:pt x="325129" y="382488"/>
                  <a:pt x="343151" y="374525"/>
                  <a:pt x="356174" y="360744"/>
                </a:cubicBezTo>
                <a:cubicBezTo>
                  <a:pt x="385026" y="392403"/>
                  <a:pt x="400483" y="391197"/>
                  <a:pt x="427078" y="358968"/>
                </a:cubicBezTo>
                <a:cubicBezTo>
                  <a:pt x="435519" y="349277"/>
                  <a:pt x="445889" y="337503"/>
                  <a:pt x="438764" y="324173"/>
                </a:cubicBezTo>
                <a:cubicBezTo>
                  <a:pt x="433414" y="314154"/>
                  <a:pt x="421465" y="307248"/>
                  <a:pt x="410262" y="302249"/>
                </a:cubicBezTo>
                <a:cubicBezTo>
                  <a:pt x="422079" y="288428"/>
                  <a:pt x="429402" y="271322"/>
                  <a:pt x="431222" y="253225"/>
                </a:cubicBezTo>
                <a:cubicBezTo>
                  <a:pt x="438413" y="253225"/>
                  <a:pt x="445604" y="253225"/>
                  <a:pt x="452817" y="253225"/>
                </a:cubicBezTo>
                <a:cubicBezTo>
                  <a:pt x="460030" y="253225"/>
                  <a:pt x="467857" y="253861"/>
                  <a:pt x="473361" y="248731"/>
                </a:cubicBezTo>
                <a:cubicBezTo>
                  <a:pt x="482635" y="240093"/>
                  <a:pt x="482372" y="220229"/>
                  <a:pt x="482854" y="208434"/>
                </a:cubicBezTo>
                <a:cubicBezTo>
                  <a:pt x="483446" y="198370"/>
                  <a:pt x="486077" y="178222"/>
                  <a:pt x="475093" y="172784"/>
                </a:cubicBezTo>
                <a:close/>
                <a:moveTo>
                  <a:pt x="468384" y="207644"/>
                </a:moveTo>
                <a:cubicBezTo>
                  <a:pt x="468208" y="213777"/>
                  <a:pt x="467573" y="219887"/>
                  <a:pt x="466520" y="225929"/>
                </a:cubicBezTo>
                <a:cubicBezTo>
                  <a:pt x="465446" y="232178"/>
                  <a:pt x="465643" y="236672"/>
                  <a:pt x="458934" y="238054"/>
                </a:cubicBezTo>
                <a:cubicBezTo>
                  <a:pt x="450164" y="239873"/>
                  <a:pt x="439553" y="239062"/>
                  <a:pt x="429862" y="238558"/>
                </a:cubicBezTo>
                <a:cubicBezTo>
                  <a:pt x="427231" y="236640"/>
                  <a:pt x="423680" y="236561"/>
                  <a:pt x="420961" y="238361"/>
                </a:cubicBezTo>
                <a:cubicBezTo>
                  <a:pt x="414932" y="239040"/>
                  <a:pt x="413594" y="246473"/>
                  <a:pt x="416949" y="250507"/>
                </a:cubicBezTo>
                <a:cubicBezTo>
                  <a:pt x="415743" y="268680"/>
                  <a:pt x="407784" y="285746"/>
                  <a:pt x="394630" y="298346"/>
                </a:cubicBezTo>
                <a:cubicBezTo>
                  <a:pt x="390705" y="300319"/>
                  <a:pt x="388447" y="305537"/>
                  <a:pt x="390551" y="309045"/>
                </a:cubicBezTo>
                <a:cubicBezTo>
                  <a:pt x="391735" y="312531"/>
                  <a:pt x="394936" y="314987"/>
                  <a:pt x="398488" y="313430"/>
                </a:cubicBezTo>
                <a:cubicBezTo>
                  <a:pt x="406513" y="316388"/>
                  <a:pt x="414011" y="320606"/>
                  <a:pt x="420698" y="325927"/>
                </a:cubicBezTo>
                <a:cubicBezTo>
                  <a:pt x="431660" y="333864"/>
                  <a:pt x="420479" y="345067"/>
                  <a:pt x="413923" y="352061"/>
                </a:cubicBezTo>
                <a:cubicBezTo>
                  <a:pt x="407981" y="358639"/>
                  <a:pt x="398203" y="371662"/>
                  <a:pt x="388140" y="367518"/>
                </a:cubicBezTo>
                <a:cubicBezTo>
                  <a:pt x="378559" y="363572"/>
                  <a:pt x="369504" y="352018"/>
                  <a:pt x="362247" y="344892"/>
                </a:cubicBezTo>
                <a:cubicBezTo>
                  <a:pt x="358717" y="342018"/>
                  <a:pt x="353587" y="342252"/>
                  <a:pt x="350320" y="345440"/>
                </a:cubicBezTo>
                <a:cubicBezTo>
                  <a:pt x="338832" y="361007"/>
                  <a:pt x="320020" y="369423"/>
                  <a:pt x="300749" y="367628"/>
                </a:cubicBezTo>
                <a:cubicBezTo>
                  <a:pt x="299674" y="367536"/>
                  <a:pt x="298600" y="367661"/>
                  <a:pt x="297592" y="368001"/>
                </a:cubicBezTo>
                <a:cubicBezTo>
                  <a:pt x="293623" y="368141"/>
                  <a:pt x="290510" y="371473"/>
                  <a:pt x="290663" y="375442"/>
                </a:cubicBezTo>
                <a:cubicBezTo>
                  <a:pt x="290663" y="375578"/>
                  <a:pt x="290663" y="375714"/>
                  <a:pt x="290685" y="375849"/>
                </a:cubicBezTo>
                <a:cubicBezTo>
                  <a:pt x="291518" y="385014"/>
                  <a:pt x="294018" y="395691"/>
                  <a:pt x="292132" y="404812"/>
                </a:cubicBezTo>
                <a:cubicBezTo>
                  <a:pt x="289502" y="417375"/>
                  <a:pt x="273935" y="415643"/>
                  <a:pt x="264047" y="415358"/>
                </a:cubicBezTo>
                <a:cubicBezTo>
                  <a:pt x="258960" y="415246"/>
                  <a:pt x="253874" y="414792"/>
                  <a:pt x="248831" y="413998"/>
                </a:cubicBezTo>
                <a:cubicBezTo>
                  <a:pt x="242648" y="412968"/>
                  <a:pt x="240390" y="412968"/>
                  <a:pt x="238987" y="406434"/>
                </a:cubicBezTo>
                <a:cubicBezTo>
                  <a:pt x="236795" y="396590"/>
                  <a:pt x="237803" y="385211"/>
                  <a:pt x="237694" y="375192"/>
                </a:cubicBezTo>
                <a:cubicBezTo>
                  <a:pt x="237694" y="375076"/>
                  <a:pt x="237694" y="374957"/>
                  <a:pt x="237694" y="374841"/>
                </a:cubicBezTo>
                <a:cubicBezTo>
                  <a:pt x="237672" y="372460"/>
                  <a:pt x="236203" y="370331"/>
                  <a:pt x="233988" y="369470"/>
                </a:cubicBezTo>
                <a:cubicBezTo>
                  <a:pt x="215243" y="365120"/>
                  <a:pt x="197835" y="356236"/>
                  <a:pt x="183321" y="343598"/>
                </a:cubicBezTo>
                <a:cubicBezTo>
                  <a:pt x="181764" y="342145"/>
                  <a:pt x="179593" y="341553"/>
                  <a:pt x="177533" y="342020"/>
                </a:cubicBezTo>
                <a:cubicBezTo>
                  <a:pt x="167820" y="339586"/>
                  <a:pt x="165540" y="360064"/>
                  <a:pt x="159335" y="364931"/>
                </a:cubicBezTo>
                <a:cubicBezTo>
                  <a:pt x="150763" y="373482"/>
                  <a:pt x="137630" y="361686"/>
                  <a:pt x="130943" y="356052"/>
                </a:cubicBezTo>
                <a:cubicBezTo>
                  <a:pt x="124256" y="350417"/>
                  <a:pt x="109632" y="339718"/>
                  <a:pt x="111649" y="329742"/>
                </a:cubicBezTo>
                <a:cubicBezTo>
                  <a:pt x="113228" y="321871"/>
                  <a:pt x="122195" y="311874"/>
                  <a:pt x="128356" y="307291"/>
                </a:cubicBezTo>
                <a:cubicBezTo>
                  <a:pt x="130110" y="306035"/>
                  <a:pt x="131250" y="304101"/>
                  <a:pt x="131491" y="301964"/>
                </a:cubicBezTo>
                <a:cubicBezTo>
                  <a:pt x="134276" y="300023"/>
                  <a:pt x="134977" y="296184"/>
                  <a:pt x="133048" y="293389"/>
                </a:cubicBezTo>
                <a:cubicBezTo>
                  <a:pt x="132916" y="293207"/>
                  <a:pt x="132784" y="293032"/>
                  <a:pt x="132631" y="292865"/>
                </a:cubicBezTo>
                <a:cubicBezTo>
                  <a:pt x="122677" y="281184"/>
                  <a:pt x="116626" y="266663"/>
                  <a:pt x="115376" y="251362"/>
                </a:cubicBezTo>
                <a:cubicBezTo>
                  <a:pt x="117174" y="246977"/>
                  <a:pt x="114938" y="240685"/>
                  <a:pt x="108558" y="241014"/>
                </a:cubicBezTo>
                <a:cubicBezTo>
                  <a:pt x="97990" y="241584"/>
                  <a:pt x="87138" y="242307"/>
                  <a:pt x="76724" y="239895"/>
                </a:cubicBezTo>
                <a:cubicBezTo>
                  <a:pt x="65016" y="237199"/>
                  <a:pt x="66506" y="223189"/>
                  <a:pt x="66748" y="213367"/>
                </a:cubicBezTo>
                <a:cubicBezTo>
                  <a:pt x="66880" y="207118"/>
                  <a:pt x="66748" y="190587"/>
                  <a:pt x="72427" y="186180"/>
                </a:cubicBezTo>
                <a:cubicBezTo>
                  <a:pt x="75298" y="183988"/>
                  <a:pt x="85120" y="184624"/>
                  <a:pt x="88716" y="184426"/>
                </a:cubicBezTo>
                <a:cubicBezTo>
                  <a:pt x="94899" y="184075"/>
                  <a:pt x="101103" y="184075"/>
                  <a:pt x="107286" y="184426"/>
                </a:cubicBezTo>
                <a:cubicBezTo>
                  <a:pt x="114850" y="184865"/>
                  <a:pt x="118621" y="174823"/>
                  <a:pt x="114170" y="171118"/>
                </a:cubicBezTo>
                <a:cubicBezTo>
                  <a:pt x="115946" y="156560"/>
                  <a:pt x="119169" y="141542"/>
                  <a:pt x="131864" y="132597"/>
                </a:cubicBezTo>
                <a:cubicBezTo>
                  <a:pt x="132872" y="131902"/>
                  <a:pt x="133706" y="130979"/>
                  <a:pt x="134276" y="129900"/>
                </a:cubicBezTo>
                <a:cubicBezTo>
                  <a:pt x="137235" y="126918"/>
                  <a:pt x="137455" y="122187"/>
                  <a:pt x="134802" y="118938"/>
                </a:cubicBezTo>
                <a:cubicBezTo>
                  <a:pt x="130833" y="114443"/>
                  <a:pt x="126996" y="109861"/>
                  <a:pt x="123291" y="105147"/>
                </a:cubicBezTo>
                <a:cubicBezTo>
                  <a:pt x="120682" y="101815"/>
                  <a:pt x="114894" y="96487"/>
                  <a:pt x="113820" y="92387"/>
                </a:cubicBezTo>
                <a:cubicBezTo>
                  <a:pt x="109983" y="79583"/>
                  <a:pt x="145018" y="51980"/>
                  <a:pt x="155476" y="60399"/>
                </a:cubicBezTo>
                <a:cubicBezTo>
                  <a:pt x="158633" y="62942"/>
                  <a:pt x="161089" y="67831"/>
                  <a:pt x="163830" y="70945"/>
                </a:cubicBezTo>
                <a:cubicBezTo>
                  <a:pt x="167206" y="74740"/>
                  <a:pt x="170780" y="78342"/>
                  <a:pt x="174551" y="81732"/>
                </a:cubicBezTo>
                <a:cubicBezTo>
                  <a:pt x="176875" y="83913"/>
                  <a:pt x="180448" y="84106"/>
                  <a:pt x="182992" y="82192"/>
                </a:cubicBezTo>
                <a:cubicBezTo>
                  <a:pt x="198339" y="71975"/>
                  <a:pt x="213533" y="61430"/>
                  <a:pt x="232344" y="59719"/>
                </a:cubicBezTo>
                <a:cubicBezTo>
                  <a:pt x="236575" y="59255"/>
                  <a:pt x="239645" y="55444"/>
                  <a:pt x="239184" y="51208"/>
                </a:cubicBezTo>
                <a:cubicBezTo>
                  <a:pt x="239118" y="50772"/>
                  <a:pt x="239053" y="50340"/>
                  <a:pt x="238921" y="49919"/>
                </a:cubicBezTo>
                <a:cubicBezTo>
                  <a:pt x="239404" y="48801"/>
                  <a:pt x="239557" y="47571"/>
                  <a:pt x="239382" y="46367"/>
                </a:cubicBezTo>
                <a:cubicBezTo>
                  <a:pt x="238286" y="37444"/>
                  <a:pt x="237189" y="26087"/>
                  <a:pt x="239996" y="17076"/>
                </a:cubicBezTo>
                <a:cubicBezTo>
                  <a:pt x="245740" y="15805"/>
                  <a:pt x="253852" y="16638"/>
                  <a:pt x="258894" y="16375"/>
                </a:cubicBezTo>
                <a:cubicBezTo>
                  <a:pt x="267358" y="15936"/>
                  <a:pt x="275820" y="15579"/>
                  <a:pt x="284261" y="15300"/>
                </a:cubicBezTo>
                <a:cubicBezTo>
                  <a:pt x="296648" y="13963"/>
                  <a:pt x="299104" y="16068"/>
                  <a:pt x="298644" y="28630"/>
                </a:cubicBezTo>
                <a:cubicBezTo>
                  <a:pt x="299148" y="37269"/>
                  <a:pt x="299587" y="45929"/>
                  <a:pt x="300047" y="54567"/>
                </a:cubicBezTo>
                <a:cubicBezTo>
                  <a:pt x="300025" y="58115"/>
                  <a:pt x="302897" y="61004"/>
                  <a:pt x="306449" y="61020"/>
                </a:cubicBezTo>
                <a:cubicBezTo>
                  <a:pt x="306558" y="61022"/>
                  <a:pt x="306668" y="61017"/>
                  <a:pt x="306778" y="61013"/>
                </a:cubicBezTo>
                <a:cubicBezTo>
                  <a:pt x="323155" y="64446"/>
                  <a:pt x="338262" y="72390"/>
                  <a:pt x="350386" y="83946"/>
                </a:cubicBezTo>
                <a:cubicBezTo>
                  <a:pt x="352403" y="85992"/>
                  <a:pt x="355560" y="86397"/>
                  <a:pt x="358037" y="84933"/>
                </a:cubicBezTo>
                <a:cubicBezTo>
                  <a:pt x="360339" y="85104"/>
                  <a:pt x="362576" y="84014"/>
                  <a:pt x="363847" y="82082"/>
                </a:cubicBezTo>
                <a:cubicBezTo>
                  <a:pt x="367662" y="77018"/>
                  <a:pt x="376257" y="60158"/>
                  <a:pt x="383207" y="59807"/>
                </a:cubicBezTo>
                <a:cubicBezTo>
                  <a:pt x="386583" y="59676"/>
                  <a:pt x="394958" y="66582"/>
                  <a:pt x="397545" y="68336"/>
                </a:cubicBezTo>
                <a:cubicBezTo>
                  <a:pt x="404693" y="73269"/>
                  <a:pt x="411424" y="78792"/>
                  <a:pt x="417650" y="84845"/>
                </a:cubicBezTo>
                <a:cubicBezTo>
                  <a:pt x="422693" y="89800"/>
                  <a:pt x="424381" y="90567"/>
                  <a:pt x="420259" y="96947"/>
                </a:cubicBezTo>
                <a:cubicBezTo>
                  <a:pt x="414647" y="105717"/>
                  <a:pt x="407324" y="113588"/>
                  <a:pt x="400988" y="121744"/>
                </a:cubicBezTo>
                <a:cubicBezTo>
                  <a:pt x="398357" y="124978"/>
                  <a:pt x="398861" y="129727"/>
                  <a:pt x="402084" y="132353"/>
                </a:cubicBezTo>
                <a:cubicBezTo>
                  <a:pt x="402917" y="133037"/>
                  <a:pt x="403904" y="133531"/>
                  <a:pt x="404956" y="133802"/>
                </a:cubicBezTo>
                <a:cubicBezTo>
                  <a:pt x="412980" y="146576"/>
                  <a:pt x="416817" y="161539"/>
                  <a:pt x="415918" y="176599"/>
                </a:cubicBezTo>
                <a:cubicBezTo>
                  <a:pt x="415458" y="179594"/>
                  <a:pt x="417497" y="182398"/>
                  <a:pt x="420501" y="182870"/>
                </a:cubicBezTo>
                <a:cubicBezTo>
                  <a:pt x="421882" y="184446"/>
                  <a:pt x="423899" y="185336"/>
                  <a:pt x="426003" y="185303"/>
                </a:cubicBezTo>
                <a:cubicBezTo>
                  <a:pt x="439772" y="185720"/>
                  <a:pt x="453475" y="185632"/>
                  <a:pt x="467243" y="186005"/>
                </a:cubicBezTo>
                <a:cubicBezTo>
                  <a:pt x="466651" y="186005"/>
                  <a:pt x="467660" y="187649"/>
                  <a:pt x="467770" y="189315"/>
                </a:cubicBezTo>
                <a:cubicBezTo>
                  <a:pt x="468121" y="195498"/>
                  <a:pt x="468537" y="201505"/>
                  <a:pt x="468362" y="207644"/>
                </a:cubicBezTo>
                <a:close/>
                <a:moveTo>
                  <a:pt x="342734" y="248753"/>
                </a:moveTo>
                <a:cubicBezTo>
                  <a:pt x="340673" y="256992"/>
                  <a:pt x="336178" y="264409"/>
                  <a:pt x="329799" y="270020"/>
                </a:cubicBezTo>
                <a:cubicBezTo>
                  <a:pt x="327058" y="273034"/>
                  <a:pt x="327234" y="277691"/>
                  <a:pt x="330215" y="280478"/>
                </a:cubicBezTo>
                <a:cubicBezTo>
                  <a:pt x="333526" y="283438"/>
                  <a:pt x="337757" y="282078"/>
                  <a:pt x="340629" y="279447"/>
                </a:cubicBezTo>
                <a:cubicBezTo>
                  <a:pt x="348851" y="271859"/>
                  <a:pt x="354595" y="261987"/>
                  <a:pt x="357138" y="251099"/>
                </a:cubicBezTo>
                <a:cubicBezTo>
                  <a:pt x="359397" y="241540"/>
                  <a:pt x="344948" y="239632"/>
                  <a:pt x="342712" y="248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8"/>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4000">
                <a:solidFill>
                  <a:srgbClr val="000000"/>
                </a:solidFill>
                <a:latin typeface="Raleway"/>
                <a:ea typeface="Raleway"/>
                <a:cs typeface="Raleway"/>
                <a:sym typeface="Raleway"/>
              </a:rPr>
              <a:t>Learner Profiles </a:t>
            </a:r>
            <a:endParaRPr sz="8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9"/>
          <p:cNvSpPr txBox="1">
            <a:spLocks noGrp="1"/>
          </p:cNvSpPr>
          <p:nvPr>
            <p:ph type="subTitle" idx="4294967295"/>
          </p:nvPr>
        </p:nvSpPr>
        <p:spPr>
          <a:xfrm>
            <a:off x="873500" y="1537825"/>
            <a:ext cx="7660200" cy="680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400">
                <a:solidFill>
                  <a:srgbClr val="595959"/>
                </a:solidFill>
                <a:latin typeface="Raleway"/>
                <a:ea typeface="Raleway"/>
                <a:cs typeface="Raleway"/>
                <a:sym typeface="Raleway"/>
              </a:rPr>
              <a:t>A learner’s profile is the combination of strengths or weaknesses among and between the different types of intelligences. </a:t>
            </a:r>
            <a:endParaRPr sz="1400">
              <a:solidFill>
                <a:srgbClr val="595959"/>
              </a:solidFill>
              <a:latin typeface="Raleway"/>
              <a:ea typeface="Raleway"/>
              <a:cs typeface="Raleway"/>
              <a:sym typeface="Raleway"/>
            </a:endParaRPr>
          </a:p>
          <a:p>
            <a:pPr marL="0" lvl="0" indent="0" algn="l" rtl="0">
              <a:lnSpc>
                <a:spcPct val="115000"/>
              </a:lnSpc>
              <a:spcBef>
                <a:spcPts val="1200"/>
              </a:spcBef>
              <a:spcAft>
                <a:spcPts val="0"/>
              </a:spcAft>
              <a:buNone/>
            </a:pPr>
            <a:r>
              <a:rPr lang="en" sz="1400">
                <a:solidFill>
                  <a:srgbClr val="595959"/>
                </a:solidFill>
                <a:latin typeface="Raleway"/>
                <a:ea typeface="Raleway"/>
                <a:cs typeface="Raleway"/>
                <a:sym typeface="Raleway"/>
              </a:rPr>
              <a:t>The value of a learner profile stems from its lack of focus on more traditional views of high, medium, and low achieving children, as all areas in which a child may achieve are considered and valued. Instead of looking at a child as simply capable or not capable of learning, the profile of intelligences takes into consideration how a child learns best and what sorts of products and processes children may engage with to reflect their learning. </a:t>
            </a:r>
            <a:endParaRPr sz="1400">
              <a:solidFill>
                <a:srgbClr val="595959"/>
              </a:solidFill>
              <a:latin typeface="Raleway"/>
              <a:ea typeface="Raleway"/>
              <a:cs typeface="Raleway"/>
              <a:sym typeface="Raleway"/>
            </a:endParaRPr>
          </a:p>
          <a:p>
            <a:pPr marL="0" lvl="0" indent="0" algn="l" rtl="0">
              <a:lnSpc>
                <a:spcPct val="115000"/>
              </a:lnSpc>
              <a:spcBef>
                <a:spcPts val="1200"/>
              </a:spcBef>
              <a:spcAft>
                <a:spcPts val="1200"/>
              </a:spcAft>
              <a:buNone/>
            </a:pPr>
            <a:r>
              <a:rPr lang="en" sz="1400">
                <a:solidFill>
                  <a:srgbClr val="595959"/>
                </a:solidFill>
                <a:latin typeface="Raleway"/>
                <a:ea typeface="Raleway"/>
                <a:cs typeface="Raleway"/>
                <a:sym typeface="Raleway"/>
              </a:rPr>
              <a:t>Most people, according to Howard Gardner (who developed the Multiple intelligence in 1983), have jagged profiles. This refers to a profile in which a student processes some types of information better than other types. </a:t>
            </a:r>
            <a:endParaRPr sz="1600">
              <a:latin typeface="Raleway"/>
              <a:ea typeface="Raleway"/>
              <a:cs typeface="Raleway"/>
              <a:sym typeface="Raleway"/>
            </a:endParaRPr>
          </a:p>
        </p:txBody>
      </p:sp>
      <p:sp>
        <p:nvSpPr>
          <p:cNvPr id="215" name="Google Shape;215;p1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16" name="Google Shape;216;p19"/>
          <p:cNvSpPr txBox="1">
            <a:spLocks noGrp="1"/>
          </p:cNvSpPr>
          <p:nvPr>
            <p:ph type="ctrTitle" idx="4294967295"/>
          </p:nvPr>
        </p:nvSpPr>
        <p:spPr>
          <a:xfrm>
            <a:off x="808900" y="730988"/>
            <a:ext cx="6424200" cy="7581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4300">
                <a:solidFill>
                  <a:srgbClr val="000000"/>
                </a:solidFill>
              </a:rPr>
              <a:t>What does the research say?</a:t>
            </a:r>
            <a:endParaRPr sz="750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0"/>
          <p:cNvSpPr txBox="1">
            <a:spLocks noGrp="1"/>
          </p:cNvSpPr>
          <p:nvPr>
            <p:ph type="subTitle" idx="4294967295"/>
          </p:nvPr>
        </p:nvSpPr>
        <p:spPr>
          <a:xfrm>
            <a:off x="477275" y="404661"/>
            <a:ext cx="3261300" cy="137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600">
                <a:solidFill>
                  <a:srgbClr val="000000"/>
                </a:solidFill>
                <a:latin typeface="Amatic SC"/>
                <a:ea typeface="Amatic SC"/>
                <a:cs typeface="Amatic SC"/>
                <a:sym typeface="Amatic SC"/>
              </a:rPr>
              <a:t>Your turn… grab a piece of paper and pen and find out what type of learner you are!</a:t>
            </a:r>
            <a:endParaRPr sz="2600">
              <a:latin typeface="Amatic SC"/>
              <a:ea typeface="Amatic SC"/>
              <a:cs typeface="Amatic SC"/>
              <a:sym typeface="Amatic SC"/>
            </a:endParaRPr>
          </a:p>
        </p:txBody>
      </p:sp>
      <p:sp>
        <p:nvSpPr>
          <p:cNvPr id="222" name="Google Shape;222;p2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23" name="Google Shape;223;p20" title="Learner Preferences .mp4">
            <a:hlinkClick r:id="rId3"/>
          </p:cNvPr>
          <p:cNvPicPr preferRelativeResize="0"/>
          <p:nvPr/>
        </p:nvPicPr>
        <p:blipFill>
          <a:blip r:embed="rId4">
            <a:alphaModFix/>
          </a:blip>
          <a:stretch>
            <a:fillRect/>
          </a:stretch>
        </p:blipFill>
        <p:spPr>
          <a:xfrm>
            <a:off x="2923550" y="1307425"/>
            <a:ext cx="5944901" cy="3344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1"/>
          <p:cNvSpPr txBox="1">
            <a:spLocks noGrp="1"/>
          </p:cNvSpPr>
          <p:nvPr>
            <p:ph type="subTitle" idx="1"/>
          </p:nvPr>
        </p:nvSpPr>
        <p:spPr>
          <a:xfrm>
            <a:off x="1773450" y="1473574"/>
            <a:ext cx="5597100" cy="779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3500" b="1">
                <a:solidFill>
                  <a:srgbClr val="000000"/>
                </a:solidFill>
                <a:latin typeface="Amatic SC"/>
                <a:ea typeface="Amatic SC"/>
                <a:cs typeface="Amatic SC"/>
                <a:sym typeface="Amatic SC"/>
              </a:rPr>
              <a:t>“If we know our learning style it means we can make learning and memorising new information much quicker and easier for ourselves”</a:t>
            </a:r>
            <a:endParaRPr sz="4300">
              <a:latin typeface="Amatic SC"/>
              <a:ea typeface="Amatic SC"/>
              <a:cs typeface="Amatic SC"/>
              <a:sym typeface="Amatic SC"/>
            </a:endParaRPr>
          </a:p>
        </p:txBody>
      </p:sp>
      <p:sp>
        <p:nvSpPr>
          <p:cNvPr id="229" name="Google Shape;229;p21"/>
          <p:cNvSpPr txBox="1"/>
          <p:nvPr/>
        </p:nvSpPr>
        <p:spPr>
          <a:xfrm>
            <a:off x="686100" y="491800"/>
            <a:ext cx="1493700" cy="1488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7200" b="1">
              <a:solidFill>
                <a:schemeClr val="dk1"/>
              </a:solidFill>
              <a:latin typeface="Amatic SC"/>
              <a:ea typeface="Amatic SC"/>
              <a:cs typeface="Amatic SC"/>
              <a:sym typeface="Amatic S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2"/>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700">
                <a:solidFill>
                  <a:srgbClr val="000000"/>
                </a:solidFill>
              </a:rPr>
              <a:t>What might the purpose be for our students?</a:t>
            </a:r>
            <a:endParaRPr sz="4300"/>
          </a:p>
        </p:txBody>
      </p:sp>
      <p:sp>
        <p:nvSpPr>
          <p:cNvPr id="235" name="Google Shape;235;p22"/>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2500">
                <a:solidFill>
                  <a:srgbClr val="595959"/>
                </a:solidFill>
                <a:latin typeface="Amatic SC"/>
                <a:ea typeface="Amatic SC"/>
                <a:cs typeface="Amatic SC"/>
                <a:sym typeface="Amatic SC"/>
              </a:rPr>
              <a:t>Our students will have the knowledge, skills and understandings about themselves as learners, in order to take ownership of their learning journey.</a:t>
            </a:r>
            <a:endParaRPr sz="2500">
              <a:solidFill>
                <a:srgbClr val="595959"/>
              </a:solidFill>
              <a:latin typeface="Amatic SC"/>
              <a:ea typeface="Amatic SC"/>
              <a:cs typeface="Amatic SC"/>
              <a:sym typeface="Amatic SC"/>
            </a:endParaRPr>
          </a:p>
          <a:p>
            <a:pPr marL="0" lvl="0" indent="0" algn="l" rtl="0">
              <a:lnSpc>
                <a:spcPct val="115000"/>
              </a:lnSpc>
              <a:spcBef>
                <a:spcPts val="1200"/>
              </a:spcBef>
              <a:spcAft>
                <a:spcPts val="0"/>
              </a:spcAft>
              <a:buNone/>
            </a:pPr>
            <a:r>
              <a:rPr lang="en" sz="2500">
                <a:solidFill>
                  <a:srgbClr val="595959"/>
                </a:solidFill>
                <a:latin typeface="Amatic SC"/>
                <a:ea typeface="Amatic SC"/>
                <a:cs typeface="Amatic SC"/>
                <a:sym typeface="Amatic SC"/>
              </a:rPr>
              <a:t>Our students will not see themselves as “smart or “not smart," rather they will understand “how they are smart" (Rettig, 2005, p. 255).</a:t>
            </a:r>
            <a:endParaRPr sz="2500">
              <a:solidFill>
                <a:srgbClr val="595959"/>
              </a:solidFill>
              <a:latin typeface="Amatic SC"/>
              <a:ea typeface="Amatic SC"/>
              <a:cs typeface="Amatic SC"/>
              <a:sym typeface="Amatic SC"/>
            </a:endParaRPr>
          </a:p>
          <a:p>
            <a:pPr marL="0" lvl="0" indent="0" algn="l" rtl="0">
              <a:lnSpc>
                <a:spcPct val="100000"/>
              </a:lnSpc>
              <a:spcBef>
                <a:spcPts val="1200"/>
              </a:spcBef>
              <a:spcAft>
                <a:spcPts val="1000"/>
              </a:spcAft>
              <a:buNone/>
            </a:pPr>
            <a:endParaRPr/>
          </a:p>
        </p:txBody>
      </p:sp>
      <p:sp>
        <p:nvSpPr>
          <p:cNvPr id="236" name="Google Shape;236;p22"/>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37" name="Google Shape;237;p22"/>
          <p:cNvSpPr/>
          <p:nvPr/>
        </p:nvSpPr>
        <p:spPr>
          <a:xfrm>
            <a:off x="7648493" y="3814898"/>
            <a:ext cx="937597" cy="835429"/>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3"/>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3500">
                <a:solidFill>
                  <a:srgbClr val="000000"/>
                </a:solidFill>
              </a:rPr>
              <a:t>What might Learner Profiles look like at BBPS?</a:t>
            </a:r>
            <a:endParaRPr sz="3200"/>
          </a:p>
        </p:txBody>
      </p:sp>
      <p:sp>
        <p:nvSpPr>
          <p:cNvPr id="243" name="Google Shape;243;p23"/>
          <p:cNvSpPr txBox="1">
            <a:spLocks noGrp="1"/>
          </p:cNvSpPr>
          <p:nvPr>
            <p:ph type="body" idx="2"/>
          </p:nvPr>
        </p:nvSpPr>
        <p:spPr>
          <a:xfrm>
            <a:off x="3737650" y="1307875"/>
            <a:ext cx="4695900" cy="2383500"/>
          </a:xfrm>
          <a:prstGeom prst="rect">
            <a:avLst/>
          </a:prstGeom>
          <a:solidFill>
            <a:srgbClr val="D9D9D9"/>
          </a:solidFill>
        </p:spPr>
        <p:txBody>
          <a:bodyPr spcFirstLastPara="1" wrap="square" lIns="0" tIns="0" rIns="0" bIns="0" anchor="t" anchorCtr="0">
            <a:noAutofit/>
          </a:bodyPr>
          <a:lstStyle/>
          <a:p>
            <a:pPr marL="0" lvl="0" indent="0" algn="l" rtl="0">
              <a:spcBef>
                <a:spcPts val="0"/>
              </a:spcBef>
              <a:spcAft>
                <a:spcPts val="0"/>
              </a:spcAft>
              <a:buNone/>
            </a:pPr>
            <a:r>
              <a:rPr lang="en" sz="1900" b="1">
                <a:solidFill>
                  <a:srgbClr val="000000"/>
                </a:solidFill>
                <a:latin typeface="Amatic SC"/>
                <a:ea typeface="Amatic SC"/>
                <a:cs typeface="Amatic SC"/>
                <a:sym typeface="Amatic SC"/>
              </a:rPr>
              <a:t>Access = </a:t>
            </a:r>
            <a:r>
              <a:rPr lang="en" sz="1900">
                <a:solidFill>
                  <a:srgbClr val="000000"/>
                </a:solidFill>
                <a:latin typeface="Amatic SC"/>
                <a:ea typeface="Amatic SC"/>
                <a:cs typeface="Amatic SC"/>
                <a:sym typeface="Amatic SC"/>
              </a:rPr>
              <a:t>What type of learner are you? (visual, kinesthetic, audio)</a:t>
            </a:r>
            <a:endParaRPr sz="1900">
              <a:solidFill>
                <a:srgbClr val="000000"/>
              </a:solidFill>
              <a:latin typeface="Amatic SC"/>
              <a:ea typeface="Amatic SC"/>
              <a:cs typeface="Amatic SC"/>
              <a:sym typeface="Amatic SC"/>
            </a:endParaRPr>
          </a:p>
          <a:p>
            <a:pPr marL="0" lvl="0" indent="0" algn="l" rtl="0">
              <a:spcBef>
                <a:spcPts val="0"/>
              </a:spcBef>
              <a:spcAft>
                <a:spcPts val="0"/>
              </a:spcAft>
              <a:buNone/>
            </a:pPr>
            <a:endParaRPr sz="1900">
              <a:solidFill>
                <a:srgbClr val="000000"/>
              </a:solidFill>
              <a:latin typeface="Amatic SC"/>
              <a:ea typeface="Amatic SC"/>
              <a:cs typeface="Amatic SC"/>
              <a:sym typeface="Amatic SC"/>
            </a:endParaRPr>
          </a:p>
          <a:p>
            <a:pPr marL="0" lvl="0" indent="0" algn="l" rtl="0">
              <a:spcBef>
                <a:spcPts val="0"/>
              </a:spcBef>
              <a:spcAft>
                <a:spcPts val="0"/>
              </a:spcAft>
              <a:buNone/>
            </a:pPr>
            <a:r>
              <a:rPr lang="en" sz="1900" b="1">
                <a:solidFill>
                  <a:srgbClr val="000000"/>
                </a:solidFill>
                <a:latin typeface="Amatic SC"/>
                <a:ea typeface="Amatic SC"/>
                <a:cs typeface="Amatic SC"/>
                <a:sym typeface="Amatic SC"/>
              </a:rPr>
              <a:t>Engage =</a:t>
            </a:r>
            <a:r>
              <a:rPr lang="en" sz="1900">
                <a:solidFill>
                  <a:srgbClr val="000000"/>
                </a:solidFill>
                <a:latin typeface="Amatic SC"/>
                <a:ea typeface="Amatic SC"/>
                <a:cs typeface="Amatic SC"/>
                <a:sym typeface="Amatic SC"/>
              </a:rPr>
              <a:t> How do you work best? (on your own, teams, be the leader, be given the information, find the information self. Environment) </a:t>
            </a:r>
            <a:endParaRPr sz="1900">
              <a:solidFill>
                <a:srgbClr val="000000"/>
              </a:solidFill>
              <a:latin typeface="Amatic SC"/>
              <a:ea typeface="Amatic SC"/>
              <a:cs typeface="Amatic SC"/>
              <a:sym typeface="Amatic SC"/>
            </a:endParaRPr>
          </a:p>
          <a:p>
            <a:pPr marL="0" lvl="0" indent="0" algn="l" rtl="0">
              <a:spcBef>
                <a:spcPts val="0"/>
              </a:spcBef>
              <a:spcAft>
                <a:spcPts val="0"/>
              </a:spcAft>
              <a:buNone/>
            </a:pPr>
            <a:endParaRPr sz="1900">
              <a:solidFill>
                <a:srgbClr val="000000"/>
              </a:solidFill>
              <a:latin typeface="Amatic SC"/>
              <a:ea typeface="Amatic SC"/>
              <a:cs typeface="Amatic SC"/>
              <a:sym typeface="Amatic SC"/>
            </a:endParaRPr>
          </a:p>
          <a:p>
            <a:pPr marL="0" lvl="0" indent="0" algn="l" rtl="0">
              <a:spcBef>
                <a:spcPts val="0"/>
              </a:spcBef>
              <a:spcAft>
                <a:spcPts val="0"/>
              </a:spcAft>
              <a:buNone/>
            </a:pPr>
            <a:r>
              <a:rPr lang="en" sz="1900" b="1">
                <a:solidFill>
                  <a:srgbClr val="000000"/>
                </a:solidFill>
                <a:latin typeface="Amatic SC"/>
                <a:ea typeface="Amatic SC"/>
                <a:cs typeface="Amatic SC"/>
                <a:sym typeface="Amatic SC"/>
              </a:rPr>
              <a:t>Express =</a:t>
            </a:r>
            <a:r>
              <a:rPr lang="en" sz="1900">
                <a:solidFill>
                  <a:srgbClr val="000000"/>
                </a:solidFill>
                <a:latin typeface="Amatic SC"/>
                <a:ea typeface="Amatic SC"/>
                <a:cs typeface="Amatic SC"/>
                <a:sym typeface="Amatic SC"/>
              </a:rPr>
              <a:t> How to you want to show your learning (creative, visuals, vidoes, written, presentations, drama) </a:t>
            </a:r>
            <a:endParaRPr sz="2300" b="1">
              <a:latin typeface="Amatic SC"/>
              <a:ea typeface="Amatic SC"/>
              <a:cs typeface="Amatic SC"/>
              <a:sym typeface="Amatic SC"/>
            </a:endParaRPr>
          </a:p>
        </p:txBody>
      </p:sp>
      <p:sp>
        <p:nvSpPr>
          <p:cNvPr id="244" name="Google Shape;244;p2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45" name="Google Shape;245;p23"/>
          <p:cNvSpPr/>
          <p:nvPr/>
        </p:nvSpPr>
        <p:spPr>
          <a:xfrm>
            <a:off x="7819311" y="3787170"/>
            <a:ext cx="916601" cy="810362"/>
          </a:xfrm>
          <a:custGeom>
            <a:avLst/>
            <a:gdLst/>
            <a:ahLst/>
            <a:cxnLst/>
            <a:rect l="l" t="t" r="r" b="b"/>
            <a:pathLst>
              <a:path w="434408" h="384058" extrusionOk="0">
                <a:moveTo>
                  <a:pt x="13054" y="208885"/>
                </a:moveTo>
                <a:cubicBezTo>
                  <a:pt x="44581" y="177358"/>
                  <a:pt x="76043" y="145699"/>
                  <a:pt x="104084" y="110970"/>
                </a:cubicBezTo>
                <a:cubicBezTo>
                  <a:pt x="110179" y="103428"/>
                  <a:pt x="99370" y="93957"/>
                  <a:pt x="93122" y="101543"/>
                </a:cubicBezTo>
                <a:cubicBezTo>
                  <a:pt x="65081" y="136271"/>
                  <a:pt x="33641" y="167930"/>
                  <a:pt x="2113" y="199458"/>
                </a:cubicBezTo>
                <a:cubicBezTo>
                  <a:pt x="-4596" y="206342"/>
                  <a:pt x="6213" y="215726"/>
                  <a:pt x="13054" y="208885"/>
                </a:cubicBezTo>
                <a:close/>
                <a:moveTo>
                  <a:pt x="133639" y="85691"/>
                </a:moveTo>
                <a:lnTo>
                  <a:pt x="151967" y="68744"/>
                </a:lnTo>
                <a:cubicBezTo>
                  <a:pt x="154730" y="65720"/>
                  <a:pt x="154533" y="61046"/>
                  <a:pt x="151529" y="58264"/>
                </a:cubicBezTo>
                <a:cubicBezTo>
                  <a:pt x="148218" y="55370"/>
                  <a:pt x="144009" y="56619"/>
                  <a:pt x="141115" y="59316"/>
                </a:cubicBezTo>
                <a:lnTo>
                  <a:pt x="122808" y="76264"/>
                </a:lnTo>
                <a:cubicBezTo>
                  <a:pt x="120067" y="79278"/>
                  <a:pt x="120243" y="83935"/>
                  <a:pt x="123224" y="86722"/>
                </a:cubicBezTo>
                <a:cubicBezTo>
                  <a:pt x="126667" y="89682"/>
                  <a:pt x="130854" y="88366"/>
                  <a:pt x="133748" y="85691"/>
                </a:cubicBezTo>
                <a:close/>
                <a:moveTo>
                  <a:pt x="428173" y="39409"/>
                </a:moveTo>
                <a:cubicBezTo>
                  <a:pt x="425345" y="30178"/>
                  <a:pt x="411379" y="35769"/>
                  <a:pt x="414075" y="44561"/>
                </a:cubicBezTo>
                <a:cubicBezTo>
                  <a:pt x="420960" y="66788"/>
                  <a:pt x="421420" y="90504"/>
                  <a:pt x="415435" y="112987"/>
                </a:cubicBezTo>
                <a:cubicBezTo>
                  <a:pt x="412957" y="122525"/>
                  <a:pt x="427472" y="124410"/>
                  <a:pt x="429839" y="115333"/>
                </a:cubicBezTo>
                <a:cubicBezTo>
                  <a:pt x="436416" y="90377"/>
                  <a:pt x="435890" y="64074"/>
                  <a:pt x="428282" y="39409"/>
                </a:cubicBezTo>
                <a:close/>
                <a:moveTo>
                  <a:pt x="355252" y="29850"/>
                </a:moveTo>
                <a:cubicBezTo>
                  <a:pt x="330082" y="690"/>
                  <a:pt x="264638" y="-12925"/>
                  <a:pt x="241244" y="24895"/>
                </a:cubicBezTo>
                <a:cubicBezTo>
                  <a:pt x="200004" y="60697"/>
                  <a:pt x="156440" y="95053"/>
                  <a:pt x="117634" y="133421"/>
                </a:cubicBezTo>
                <a:cubicBezTo>
                  <a:pt x="99809" y="151092"/>
                  <a:pt x="88540" y="173653"/>
                  <a:pt x="70890" y="191214"/>
                </a:cubicBezTo>
                <a:cubicBezTo>
                  <a:pt x="50566" y="211451"/>
                  <a:pt x="28708" y="230328"/>
                  <a:pt x="7638" y="249775"/>
                </a:cubicBezTo>
                <a:cubicBezTo>
                  <a:pt x="4986" y="251893"/>
                  <a:pt x="4525" y="255769"/>
                  <a:pt x="6651" y="258431"/>
                </a:cubicBezTo>
                <a:cubicBezTo>
                  <a:pt x="7178" y="259093"/>
                  <a:pt x="7835" y="259639"/>
                  <a:pt x="8581" y="260035"/>
                </a:cubicBezTo>
                <a:cubicBezTo>
                  <a:pt x="8581" y="260189"/>
                  <a:pt x="8581" y="260320"/>
                  <a:pt x="8581" y="260474"/>
                </a:cubicBezTo>
                <a:cubicBezTo>
                  <a:pt x="5928" y="298776"/>
                  <a:pt x="3780" y="337210"/>
                  <a:pt x="1302" y="375468"/>
                </a:cubicBezTo>
                <a:cubicBezTo>
                  <a:pt x="1192" y="376755"/>
                  <a:pt x="1455" y="378047"/>
                  <a:pt x="2091" y="379173"/>
                </a:cubicBezTo>
                <a:cubicBezTo>
                  <a:pt x="2990" y="382245"/>
                  <a:pt x="5906" y="384273"/>
                  <a:pt x="9107" y="384041"/>
                </a:cubicBezTo>
                <a:cubicBezTo>
                  <a:pt x="51224" y="382944"/>
                  <a:pt x="90030" y="370645"/>
                  <a:pt x="129276" y="356328"/>
                </a:cubicBezTo>
                <a:cubicBezTo>
                  <a:pt x="132389" y="355274"/>
                  <a:pt x="134428" y="352250"/>
                  <a:pt x="134209" y="348961"/>
                </a:cubicBezTo>
                <a:lnTo>
                  <a:pt x="340540" y="141314"/>
                </a:lnTo>
                <a:cubicBezTo>
                  <a:pt x="342141" y="139898"/>
                  <a:pt x="342974" y="137789"/>
                  <a:pt x="342733" y="135657"/>
                </a:cubicBezTo>
                <a:cubicBezTo>
                  <a:pt x="376365" y="110905"/>
                  <a:pt x="383315" y="62210"/>
                  <a:pt x="355361" y="29850"/>
                </a:cubicBezTo>
                <a:close/>
                <a:moveTo>
                  <a:pt x="79002" y="203360"/>
                </a:moveTo>
                <a:cubicBezTo>
                  <a:pt x="97069" y="186084"/>
                  <a:pt x="108316" y="163458"/>
                  <a:pt x="125833" y="145611"/>
                </a:cubicBezTo>
                <a:cubicBezTo>
                  <a:pt x="145215" y="125879"/>
                  <a:pt x="167074" y="108471"/>
                  <a:pt x="187880" y="90274"/>
                </a:cubicBezTo>
                <a:cubicBezTo>
                  <a:pt x="194457" y="101411"/>
                  <a:pt x="201254" y="112549"/>
                  <a:pt x="208752" y="123160"/>
                </a:cubicBezTo>
                <a:cubicBezTo>
                  <a:pt x="159071" y="166297"/>
                  <a:pt x="112021" y="212369"/>
                  <a:pt x="67865" y="261132"/>
                </a:cubicBezTo>
                <a:cubicBezTo>
                  <a:pt x="53417" y="259321"/>
                  <a:pt x="39056" y="256736"/>
                  <a:pt x="24871" y="253392"/>
                </a:cubicBezTo>
                <a:cubicBezTo>
                  <a:pt x="43002" y="236817"/>
                  <a:pt x="61288" y="220352"/>
                  <a:pt x="79024" y="203360"/>
                </a:cubicBezTo>
                <a:close/>
                <a:moveTo>
                  <a:pt x="217324" y="134671"/>
                </a:moveTo>
                <a:cubicBezTo>
                  <a:pt x="223902" y="143123"/>
                  <a:pt x="231159" y="151027"/>
                  <a:pt x="239030" y="158306"/>
                </a:cubicBezTo>
                <a:cubicBezTo>
                  <a:pt x="200092" y="206871"/>
                  <a:pt x="157580" y="252469"/>
                  <a:pt x="111868" y="294720"/>
                </a:cubicBezTo>
                <a:cubicBezTo>
                  <a:pt x="100554" y="295851"/>
                  <a:pt x="89395" y="298309"/>
                  <a:pt x="78652" y="302043"/>
                </a:cubicBezTo>
                <a:cubicBezTo>
                  <a:pt x="79222" y="290949"/>
                  <a:pt x="79792" y="279862"/>
                  <a:pt x="80384" y="268783"/>
                </a:cubicBezTo>
                <a:cubicBezTo>
                  <a:pt x="123334" y="221400"/>
                  <a:pt x="169069" y="176617"/>
                  <a:pt x="217346" y="134671"/>
                </a:cubicBezTo>
                <a:close/>
                <a:moveTo>
                  <a:pt x="40920" y="366194"/>
                </a:moveTo>
                <a:cubicBezTo>
                  <a:pt x="41073" y="365475"/>
                  <a:pt x="41161" y="364738"/>
                  <a:pt x="41161" y="364002"/>
                </a:cubicBezTo>
                <a:lnTo>
                  <a:pt x="42827" y="365843"/>
                </a:lnTo>
                <a:close/>
                <a:moveTo>
                  <a:pt x="58963" y="362752"/>
                </a:moveTo>
                <a:cubicBezTo>
                  <a:pt x="58701" y="361467"/>
                  <a:pt x="58087" y="360279"/>
                  <a:pt x="57209" y="359310"/>
                </a:cubicBezTo>
                <a:lnTo>
                  <a:pt x="22262" y="320394"/>
                </a:lnTo>
                <a:cubicBezTo>
                  <a:pt x="21560" y="319593"/>
                  <a:pt x="20661" y="318977"/>
                  <a:pt x="19675" y="318596"/>
                </a:cubicBezTo>
                <a:cubicBezTo>
                  <a:pt x="20727" y="301846"/>
                  <a:pt x="21780" y="285102"/>
                  <a:pt x="22810" y="268367"/>
                </a:cubicBezTo>
                <a:cubicBezTo>
                  <a:pt x="36841" y="271638"/>
                  <a:pt x="51048" y="274157"/>
                  <a:pt x="65343" y="275909"/>
                </a:cubicBezTo>
                <a:cubicBezTo>
                  <a:pt x="64708" y="287820"/>
                  <a:pt x="64094" y="299734"/>
                  <a:pt x="63480" y="311646"/>
                </a:cubicBezTo>
                <a:cubicBezTo>
                  <a:pt x="63326" y="313209"/>
                  <a:pt x="63765" y="314777"/>
                  <a:pt x="64708" y="316031"/>
                </a:cubicBezTo>
                <a:cubicBezTo>
                  <a:pt x="65651" y="319225"/>
                  <a:pt x="68983" y="321058"/>
                  <a:pt x="72184" y="320122"/>
                </a:cubicBezTo>
                <a:cubicBezTo>
                  <a:pt x="72579" y="320008"/>
                  <a:pt x="72952" y="319857"/>
                  <a:pt x="73302" y="319670"/>
                </a:cubicBezTo>
                <a:cubicBezTo>
                  <a:pt x="84483" y="314906"/>
                  <a:pt x="96235" y="311655"/>
                  <a:pt x="108272" y="310001"/>
                </a:cubicBezTo>
                <a:cubicBezTo>
                  <a:pt x="108995" y="322277"/>
                  <a:pt x="110990" y="334443"/>
                  <a:pt x="114213" y="346309"/>
                </a:cubicBezTo>
                <a:cubicBezTo>
                  <a:pt x="96147" y="352890"/>
                  <a:pt x="77709" y="358380"/>
                  <a:pt x="58985" y="362752"/>
                </a:cubicBezTo>
                <a:close/>
                <a:moveTo>
                  <a:pt x="126930" y="336004"/>
                </a:moveTo>
                <a:cubicBezTo>
                  <a:pt x="124496" y="325504"/>
                  <a:pt x="123093" y="314790"/>
                  <a:pt x="122764" y="304016"/>
                </a:cubicBezTo>
                <a:cubicBezTo>
                  <a:pt x="168477" y="261726"/>
                  <a:pt x="210989" y="216092"/>
                  <a:pt x="249927" y="167492"/>
                </a:cubicBezTo>
                <a:cubicBezTo>
                  <a:pt x="258609" y="174100"/>
                  <a:pt x="268102" y="179559"/>
                  <a:pt x="278187" y="183738"/>
                </a:cubicBezTo>
                <a:close/>
                <a:moveTo>
                  <a:pt x="289873" y="172030"/>
                </a:moveTo>
                <a:cubicBezTo>
                  <a:pt x="246988" y="156508"/>
                  <a:pt x="221425" y="118096"/>
                  <a:pt x="199412" y="80188"/>
                </a:cubicBezTo>
                <a:lnTo>
                  <a:pt x="214430" y="67034"/>
                </a:lnTo>
                <a:cubicBezTo>
                  <a:pt x="217522" y="73918"/>
                  <a:pt x="222696" y="79487"/>
                  <a:pt x="228199" y="85034"/>
                </a:cubicBezTo>
                <a:cubicBezTo>
                  <a:pt x="238328" y="95250"/>
                  <a:pt x="248677" y="105270"/>
                  <a:pt x="258893" y="115377"/>
                </a:cubicBezTo>
                <a:cubicBezTo>
                  <a:pt x="273912" y="130220"/>
                  <a:pt x="288579" y="146072"/>
                  <a:pt x="308772" y="152912"/>
                </a:cubicBezTo>
                <a:close/>
                <a:moveTo>
                  <a:pt x="329929" y="126953"/>
                </a:moveTo>
                <a:cubicBezTo>
                  <a:pt x="327101" y="128519"/>
                  <a:pt x="325785" y="131882"/>
                  <a:pt x="326794" y="134956"/>
                </a:cubicBezTo>
                <a:lnTo>
                  <a:pt x="320589" y="141204"/>
                </a:lnTo>
                <a:cubicBezTo>
                  <a:pt x="319800" y="140634"/>
                  <a:pt x="318901" y="140231"/>
                  <a:pt x="317959" y="140020"/>
                </a:cubicBezTo>
                <a:cubicBezTo>
                  <a:pt x="297700" y="135241"/>
                  <a:pt x="283230" y="117986"/>
                  <a:pt x="269001" y="103933"/>
                </a:cubicBezTo>
                <a:lnTo>
                  <a:pt x="244445" y="79684"/>
                </a:lnTo>
                <a:cubicBezTo>
                  <a:pt x="237407" y="72712"/>
                  <a:pt x="229405" y="66244"/>
                  <a:pt x="226752" y="56488"/>
                </a:cubicBezTo>
                <a:lnTo>
                  <a:pt x="248852" y="37282"/>
                </a:lnTo>
                <a:cubicBezTo>
                  <a:pt x="250584" y="36602"/>
                  <a:pt x="251987" y="35318"/>
                  <a:pt x="252842" y="33664"/>
                </a:cubicBezTo>
                <a:cubicBezTo>
                  <a:pt x="262094" y="16125"/>
                  <a:pt x="283537" y="15708"/>
                  <a:pt x="300704" y="18602"/>
                </a:cubicBezTo>
                <a:cubicBezTo>
                  <a:pt x="318857" y="21628"/>
                  <a:pt x="335585" y="28183"/>
                  <a:pt x="346855" y="43355"/>
                </a:cubicBezTo>
                <a:cubicBezTo>
                  <a:pt x="367442" y="71046"/>
                  <a:pt x="358848" y="109129"/>
                  <a:pt x="329929" y="126953"/>
                </a:cubicBezTo>
                <a:close/>
                <a:moveTo>
                  <a:pt x="374699" y="1720"/>
                </a:moveTo>
                <a:cubicBezTo>
                  <a:pt x="367639" y="-4353"/>
                  <a:pt x="357642" y="7136"/>
                  <a:pt x="364701" y="13209"/>
                </a:cubicBezTo>
                <a:cubicBezTo>
                  <a:pt x="399145" y="42917"/>
                  <a:pt x="389674" y="103099"/>
                  <a:pt x="370139" y="138179"/>
                </a:cubicBezTo>
                <a:cubicBezTo>
                  <a:pt x="365381" y="146773"/>
                  <a:pt x="378624" y="152561"/>
                  <a:pt x="383293" y="144208"/>
                </a:cubicBezTo>
                <a:cubicBezTo>
                  <a:pt x="405963" y="103428"/>
                  <a:pt x="414163" y="35769"/>
                  <a:pt x="374699" y="1720"/>
                </a:cubicBezTo>
                <a:close/>
                <a:moveTo>
                  <a:pt x="312960" y="38861"/>
                </a:moveTo>
                <a:cubicBezTo>
                  <a:pt x="296823" y="29499"/>
                  <a:pt x="276959" y="33182"/>
                  <a:pt x="263848" y="45876"/>
                </a:cubicBezTo>
                <a:cubicBezTo>
                  <a:pt x="256855" y="52673"/>
                  <a:pt x="267751" y="62035"/>
                  <a:pt x="274811" y="55304"/>
                </a:cubicBezTo>
                <a:cubicBezTo>
                  <a:pt x="283449" y="46929"/>
                  <a:pt x="296275" y="46644"/>
                  <a:pt x="306316" y="52454"/>
                </a:cubicBezTo>
                <a:cubicBezTo>
                  <a:pt x="314143" y="57080"/>
                  <a:pt x="321094" y="43640"/>
                  <a:pt x="312938" y="3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23"/>
          <p:cNvSpPr txBox="1"/>
          <p:nvPr/>
        </p:nvSpPr>
        <p:spPr>
          <a:xfrm>
            <a:off x="883375" y="3691375"/>
            <a:ext cx="70020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Exploring themselves as learners and how they best </a:t>
            </a:r>
            <a:r>
              <a:rPr lang="en" sz="1300" b="1">
                <a:latin typeface="Raleway"/>
                <a:ea typeface="Raleway"/>
                <a:cs typeface="Raleway"/>
                <a:sym typeface="Raleway"/>
              </a:rPr>
              <a:t>access, engaged and express</a:t>
            </a:r>
            <a:r>
              <a:rPr lang="en" sz="1300">
                <a:latin typeface="Raleway"/>
                <a:ea typeface="Raleway"/>
                <a:cs typeface="Raleway"/>
                <a:sym typeface="Raleway"/>
              </a:rPr>
              <a:t> their learning. </a:t>
            </a:r>
            <a:endParaRPr sz="1300">
              <a:latin typeface="Raleway"/>
              <a:ea typeface="Raleway"/>
              <a:cs typeface="Raleway"/>
              <a:sym typeface="Raleway"/>
            </a:endParaRPr>
          </a:p>
          <a:p>
            <a:pPr marL="0" lvl="0" indent="0" algn="l" rtl="0">
              <a:spcBef>
                <a:spcPts val="0"/>
              </a:spcBef>
              <a:spcAft>
                <a:spcPts val="0"/>
              </a:spcAft>
              <a:buNone/>
            </a:pPr>
            <a:endParaRPr sz="1300" b="1">
              <a:latin typeface="Raleway"/>
              <a:ea typeface="Raleway"/>
              <a:cs typeface="Raleway"/>
              <a:sym typeface="Raleway"/>
            </a:endParaRPr>
          </a:p>
          <a:p>
            <a:pPr marL="0" lvl="0" indent="0" algn="l" rtl="0">
              <a:spcBef>
                <a:spcPts val="0"/>
              </a:spcBef>
              <a:spcAft>
                <a:spcPts val="0"/>
              </a:spcAft>
              <a:buNone/>
            </a:pPr>
            <a:r>
              <a:rPr lang="en" sz="1600" b="1">
                <a:latin typeface="Raleway"/>
                <a:ea typeface="Raleway"/>
                <a:cs typeface="Raleway"/>
                <a:sym typeface="Raleway"/>
              </a:rPr>
              <a:t>Passion projects </a:t>
            </a:r>
            <a:r>
              <a:rPr lang="en" sz="1300">
                <a:latin typeface="Raleway"/>
                <a:ea typeface="Raleway"/>
                <a:cs typeface="Raleway"/>
                <a:sym typeface="Raleway"/>
              </a:rPr>
              <a:t>are a great way for students to explore themselves as learners...</a:t>
            </a:r>
            <a:endParaRPr sz="1300">
              <a:latin typeface="Raleway"/>
              <a:ea typeface="Raleway"/>
              <a:cs typeface="Raleway"/>
              <a:sym typeface="Raleway"/>
            </a:endParaRPr>
          </a:p>
        </p:txBody>
      </p:sp>
      <p:pic>
        <p:nvPicPr>
          <p:cNvPr id="247" name="Google Shape;247;p23"/>
          <p:cNvPicPr preferRelativeResize="0"/>
          <p:nvPr/>
        </p:nvPicPr>
        <p:blipFill>
          <a:blip r:embed="rId3">
            <a:alphaModFix/>
          </a:blip>
          <a:stretch>
            <a:fillRect/>
          </a:stretch>
        </p:blipFill>
        <p:spPr>
          <a:xfrm>
            <a:off x="1366975" y="1277950"/>
            <a:ext cx="2077500" cy="2443350"/>
          </a:xfrm>
          <a:prstGeom prst="rect">
            <a:avLst/>
          </a:prstGeom>
          <a:noFill/>
          <a:ln>
            <a:noFill/>
          </a:ln>
        </p:spPr>
      </p:pic>
    </p:spTree>
  </p:cSld>
  <p:clrMapOvr>
    <a:masterClrMapping/>
  </p:clrMapOvr>
</p:sld>
</file>

<file path=ppt/theme/theme1.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1288</Words>
  <Application>Microsoft Office PowerPoint</Application>
  <PresentationFormat>On-screen Show (16:9)</PresentationFormat>
  <Paragraphs>108</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Amatic SC</vt:lpstr>
      <vt:lpstr>Nunito SemiBold</vt:lpstr>
      <vt:lpstr>Raleway</vt:lpstr>
      <vt:lpstr>Nunito</vt:lpstr>
      <vt:lpstr>Curio template</vt:lpstr>
      <vt:lpstr>Learner Profiles, Self Regulation &amp; Student Agency </vt:lpstr>
      <vt:lpstr>PowerPoint Presentation</vt:lpstr>
      <vt:lpstr>BBPS</vt:lpstr>
      <vt:lpstr>Learner Profiles </vt:lpstr>
      <vt:lpstr>What does the research say?</vt:lpstr>
      <vt:lpstr>PowerPoint Presentation</vt:lpstr>
      <vt:lpstr>PowerPoint Presentation</vt:lpstr>
      <vt:lpstr>What might the purpose be for our students?</vt:lpstr>
      <vt:lpstr>What might Learner Profiles look like at BBPS?</vt:lpstr>
      <vt:lpstr>What might Learner Profiles look like at BBPS?</vt:lpstr>
      <vt:lpstr>What might Learner Profiles look like at BBPS?</vt:lpstr>
      <vt:lpstr>Self regulation </vt:lpstr>
      <vt:lpstr>What does the research say?</vt:lpstr>
      <vt:lpstr>What might the purpose be for our students?</vt:lpstr>
      <vt:lpstr>What might self regulation look like at BBPS?</vt:lpstr>
      <vt:lpstr>What might self regulation look like at BBPS?</vt:lpstr>
      <vt:lpstr>Student Agency  </vt:lpstr>
      <vt:lpstr>What does the research say?</vt:lpstr>
      <vt:lpstr>What might the purpose be for our students?</vt:lpstr>
      <vt:lpstr>What might student voice and agency look like at BBPS?</vt:lpstr>
      <vt:lpstr>What might student voice and agency look like at BBPS?</vt:lpstr>
      <vt:lpstr>What might student voice and agency look like at BBPS?</vt:lpstr>
      <vt:lpstr>What might student voice and agency look like at BBPS?</vt:lpstr>
      <vt:lpstr>What might student voice and agency look like at BBPS?</vt:lpstr>
      <vt:lpstr>What might student voice and agency look like at BBPS?</vt:lpstr>
      <vt:lpstr>So what?</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Learner Profiles, Self Regulation &amp; Student Agency </dc:title>
  <dc:creator>Kim Ancrum</dc:creator>
  <cp:lastModifiedBy>Ancrum, Kim T</cp:lastModifiedBy>
  <cp:revision>1</cp:revision>
  <dcterms:modified xsi:type="dcterms:W3CDTF">2021-03-31T05:54:52Z</dcterms:modified>
</cp:coreProperties>
</file>