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35432C-91EB-4B6D-B827-E08572F0CD6C}" type="datetimeFigureOut">
              <a:rPr lang="en-AU" smtClean="0"/>
              <a:t>30/01/2016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C380009-68B2-4B2E-90FA-E0BC68CEA6D2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3839"/>
              </p:ext>
            </p:extLst>
          </p:nvPr>
        </p:nvGraphicFramePr>
        <p:xfrm>
          <a:off x="251520" y="2564904"/>
          <a:ext cx="8712968" cy="408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423"/>
                <a:gridCol w="6299545"/>
              </a:tblGrid>
              <a:tr h="65863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kern="1200" dirty="0" smtClean="0">
                          <a:effectLst/>
                        </a:rPr>
                        <a:t>Values</a:t>
                      </a:r>
                      <a:endParaRPr lang="en-AU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6" marR="56026" marT="0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6" marR="56026" marT="0" marB="0"/>
                </a:tc>
              </a:tr>
              <a:tr h="861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kern="1200" dirty="0">
                          <a:effectLst/>
                        </a:rPr>
                        <a:t>Achievement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kern="1200" dirty="0">
                          <a:effectLst/>
                        </a:rPr>
                        <a:t>We challenge ourselves. We are passionate about and take responsibility for our learning.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6" marR="56026" marT="0" marB="0"/>
                </a:tc>
              </a:tr>
              <a:tr h="861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kern="1200">
                          <a:effectLst/>
                        </a:rPr>
                        <a:t>Curiosity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kern="1200" dirty="0">
                          <a:effectLst/>
                        </a:rPr>
                        <a:t>We are curious. We are open to new ideas and creative ways of thinking.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6" marR="56026" marT="0" marB="0"/>
                </a:tc>
              </a:tr>
              <a:tr h="861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kern="1200">
                          <a:effectLst/>
                        </a:rPr>
                        <a:t>Humanity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kern="1200" dirty="0">
                          <a:effectLst/>
                        </a:rPr>
                        <a:t>We learn in and with our community. We are generous and strive for justice in the world.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6" marR="56026" marT="0" marB="0"/>
                </a:tc>
              </a:tr>
              <a:tr h="43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kern="1200">
                          <a:effectLst/>
                        </a:rPr>
                        <a:t>Fairness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6" marR="56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kern="1200" dirty="0">
                          <a:effectLst/>
                        </a:rPr>
                        <a:t>We are open and honest. We treat each other with respect.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6" marR="56026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AU" sz="2700" b="1" dirty="0" smtClean="0"/>
              <a:t>Vision</a:t>
            </a:r>
            <a:r>
              <a:rPr lang="en-AU" sz="2200" dirty="0"/>
              <a:t/>
            </a:r>
            <a:br>
              <a:rPr lang="en-AU" sz="2200" dirty="0"/>
            </a:br>
            <a:r>
              <a:rPr lang="en-AU" sz="2700" dirty="0" smtClean="0">
                <a:solidFill>
                  <a:schemeClr val="tx1"/>
                </a:solidFill>
              </a:rPr>
              <a:t>Northcote </a:t>
            </a:r>
            <a:r>
              <a:rPr lang="en-AU" sz="2700" dirty="0">
                <a:solidFill>
                  <a:schemeClr val="tx1"/>
                </a:solidFill>
              </a:rPr>
              <a:t>High equips young people to realise and enhance their talents.  We know that learning is for us all.  We are a community whose positive relationships allow us to challenge ourselves and each other.  The paths we each follow will take us out into the world changed and confident</a:t>
            </a:r>
            <a:r>
              <a:rPr lang="en-AU" sz="2700" dirty="0" smtClean="0">
                <a:solidFill>
                  <a:schemeClr val="tx1"/>
                </a:solidFill>
              </a:rPr>
              <a:t>.</a:t>
            </a:r>
            <a:endParaRPr lang="en-AU" sz="4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896697"/>
              </p:ext>
            </p:extLst>
          </p:nvPr>
        </p:nvGraphicFramePr>
        <p:xfrm>
          <a:off x="323528" y="2564904"/>
          <a:ext cx="8640960" cy="4212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904656"/>
              </a:tblGrid>
              <a:tr h="429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kern="1200" dirty="0">
                          <a:effectLst/>
                        </a:rPr>
                        <a:t>School Values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77" marR="74377" marT="37189" marB="371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kern="1200" dirty="0">
                          <a:effectLst/>
                        </a:rPr>
                        <a:t>As a student at Northcote High School … </a:t>
                      </a: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77" marR="74377" marT="37189" marB="37189"/>
                </a:tc>
              </a:tr>
              <a:tr h="997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kern="1200" dirty="0">
                          <a:effectLst/>
                        </a:rPr>
                        <a:t>Achievement </a:t>
                      </a:r>
                      <a:endParaRPr lang="en-AU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To reach our best we challenge ourselves and take responsibility for our learning.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77" marR="74377" marT="37189" marB="371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collaborate and learn from others through feedback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engage in tasks positively and can direct my own learning 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come to class on time, organised and ready to learn 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persist to achieve my learning goals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77" marR="74377" marT="37189" marB="37189"/>
                </a:tc>
              </a:tr>
              <a:tr h="770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kern="1200" dirty="0">
                          <a:effectLst/>
                        </a:rPr>
                        <a:t>Curiosity </a:t>
                      </a:r>
                      <a:endParaRPr lang="en-AU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We are open to new ideas and creative ways of thinking.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77" marR="74377" marT="37189" marB="371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ask questions and remain open to new learning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reflect on my learning to seek development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challenge my existing ideas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77" marR="74377" marT="37189" marB="37189"/>
                </a:tc>
              </a:tr>
              <a:tr h="1149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kern="1200" dirty="0">
                          <a:effectLst/>
                        </a:rPr>
                        <a:t>Humanity </a:t>
                      </a:r>
                      <a:endParaRPr lang="en-AU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We learn in and with our community. We are generous and strive for justice in the world.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77" marR="74377" marT="37189" marB="371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embrace diversity in my community and connect with others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take appropriate action when I see someone in need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demonstrate leadership and act as a role model for others </a:t>
                      </a:r>
                      <a:endParaRPr lang="en-A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>
                          <a:effectLst/>
                        </a:rPr>
                        <a:t>I care for our classrooms and common spaces </a:t>
                      </a:r>
                      <a:endParaRPr lang="en-A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77" marR="74377" marT="37189" marB="37189"/>
                </a:tc>
              </a:tr>
              <a:tr h="75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kern="1200" dirty="0">
                          <a:effectLst/>
                        </a:rPr>
                        <a:t>Fairness </a:t>
                      </a:r>
                      <a:endParaRPr lang="en-AU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We are open and honest. We treat each other with respect.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77" marR="74377" marT="37189" marB="371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I listen to others and communicate my ideas respectfully </a:t>
                      </a:r>
                      <a:endParaRPr lang="en-A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</a:rPr>
                        <a:t>I recognise the work of others and encourage them in their learning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77" marR="74377" marT="37189" marB="37189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Behaviours through which </a:t>
            </a:r>
            <a:r>
              <a:rPr lang="en-AU" b="1" dirty="0" smtClean="0"/>
              <a:t>students </a:t>
            </a:r>
            <a:r>
              <a:rPr lang="en-AU" dirty="0" smtClean="0"/>
              <a:t>exemplify our values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519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212091"/>
              </p:ext>
            </p:extLst>
          </p:nvPr>
        </p:nvGraphicFramePr>
        <p:xfrm>
          <a:off x="323528" y="2636910"/>
          <a:ext cx="8568952" cy="3967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6264696"/>
              </a:tblGrid>
              <a:tr h="332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300" kern="1200" dirty="0" smtClean="0">
                          <a:effectLst/>
                        </a:rPr>
                        <a:t>School Values</a:t>
                      </a:r>
                      <a:endParaRPr lang="en-A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7" marR="576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300" kern="1200">
                          <a:effectLst/>
                        </a:rPr>
                        <a:t>As a teacher at Northcote High School … </a:t>
                      </a:r>
                      <a:endParaRPr lang="en-A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7" marR="57657" marT="0" marB="0"/>
                </a:tc>
              </a:tr>
              <a:tr h="937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effectLst/>
                        </a:rPr>
                        <a:t>Achievement </a:t>
                      </a:r>
                      <a:endParaRPr lang="en-AU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</a:rPr>
                        <a:t>To reach our best we challenge ourselves and take responsibility for our learning.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7" marR="576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</a:rPr>
                        <a:t>I believe that all students can learn and should be challenged 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en-AU" sz="1200" kern="1200" dirty="0">
                          <a:effectLst/>
                        </a:rPr>
                        <a:t>I connect learning to student interests, experiences and strengths	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en-AU" sz="1200" kern="1200" dirty="0">
                          <a:effectLst/>
                        </a:rPr>
                        <a:t>I provide clear learning intentions for every lesson and opportunity to review and reflect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</a:rPr>
                        <a:t>I use data to reflect, plan and understand my students 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7" marR="57657" marT="0" marB="0"/>
                </a:tc>
              </a:tr>
              <a:tr h="80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effectLst/>
                        </a:rPr>
                        <a:t>Curiosity </a:t>
                      </a:r>
                      <a:endParaRPr lang="en-AU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</a:rPr>
                        <a:t>We are open to new ideas and creative ways of thinking.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7" marR="576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>
                          <a:effectLst/>
                        </a:rPr>
                        <a:t>I am open to innovation and integrating new ideas 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>
                          <a:effectLst/>
                        </a:rPr>
                        <a:t>I promote creative and imaginative solutions to problems 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>
                          <a:effectLst/>
                        </a:rPr>
                        <a:t>I encourage students to ask questions and develop new ideas 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>
                          <a:effectLst/>
                        </a:rPr>
                        <a:t>I plan learning that provides opportunities for student choice and independent learning 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7" marR="57657" marT="0" marB="0"/>
                </a:tc>
              </a:tr>
              <a:tr h="937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effectLst/>
                        </a:rPr>
                        <a:t>Humanity </a:t>
                      </a:r>
                      <a:endParaRPr lang="en-AU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</a:rPr>
                        <a:t>We learn in and with our community. We are generous and strive for justice in the world.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7" marR="576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>
                          <a:effectLst/>
                        </a:rPr>
                        <a:t>I learn with my colleagues and students, embracing opportunities to collaborate with others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>
                          <a:effectLst/>
                        </a:rPr>
                        <a:t>I am accepting of others and celebrate diversity in our community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>
                          <a:effectLst/>
                        </a:rPr>
                        <a:t>I take responsibility for implementing shared understandings, eg. implementing school rules consistently</a:t>
                      </a:r>
                      <a:endParaRPr lang="en-A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>
                          <a:effectLst/>
                        </a:rPr>
                        <a:t>I demonstrate leadership and create a caring learning environment for students and peers 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7" marR="57657" marT="0" marB="0"/>
                </a:tc>
              </a:tr>
              <a:tr h="80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effectLst/>
                        </a:rPr>
                        <a:t>Fairness </a:t>
                      </a:r>
                      <a:endParaRPr lang="en-AU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</a:rPr>
                        <a:t>We are open and honest. We treat each other with respect.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7" marR="576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</a:rPr>
                        <a:t>I build positive relationships with students, colleagues and families 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</a:rPr>
                        <a:t>I share knowledge and resources with others </a:t>
                      </a:r>
                      <a:r>
                        <a:rPr lang="en-AU" sz="1200" strike="sngStrike" kern="1200" dirty="0">
                          <a:effectLst/>
                        </a:rPr>
                        <a:t> 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</a:rPr>
                        <a:t>I am consistent and fair, treating everyone with dignity and respect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</a:rPr>
                        <a:t>I connect feedback to data and provide direction on how to improve 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7" marR="57657" marT="0" marB="0"/>
                </a:tc>
              </a:tr>
            </a:tbl>
          </a:graphicData>
        </a:graphic>
      </p:graphicFrame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Behaviours through which teachers exemplify our values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652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500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Candara</vt:lpstr>
      <vt:lpstr>Symbol</vt:lpstr>
      <vt:lpstr>Times New Roman</vt:lpstr>
      <vt:lpstr>Waveform</vt:lpstr>
      <vt:lpstr>Vision Northcote High equips young people to realise and enhance their talents.  We know that learning is for us all.  We are a community whose positive relationships allow us to challenge ourselves and each other.  The paths we each follow will take us out into the world changed and confident.</vt:lpstr>
      <vt:lpstr>Behaviours through which students exemplify our values</vt:lpstr>
      <vt:lpstr>Behaviours through which teachers exemplify our values</vt:lpstr>
    </vt:vector>
  </TitlesOfParts>
  <Company>DEECD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Northcote High equips young people to realise and enhance their talents.  We know that learning is for us all.  We are a community whose positive relationships allow us to challenge ourselves and each other.  The paths we each follow will take us out into the world changed and confident.</dc:title>
  <dc:creator>Morris, Kate L</dc:creator>
  <cp:lastModifiedBy>Nick Murphy</cp:lastModifiedBy>
  <cp:revision>1</cp:revision>
  <dcterms:created xsi:type="dcterms:W3CDTF">2016-01-30T09:05:10Z</dcterms:created>
  <dcterms:modified xsi:type="dcterms:W3CDTF">2016-01-30T10:42:10Z</dcterms:modified>
</cp:coreProperties>
</file>