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797675" cy="9926638"/>
  <p:embeddedFontLst>
    <p:embeddedFont>
      <p:font typeface="Hind Siliguri" panose="020B0502040204020203" pitchFamily="2" charset="0"/>
      <p:regular r:id="rId4"/>
      <p:bold r:id="rId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C7857F0-269E-4A14-B64A-7D0A2DE334BB}">
  <a:tblStyle styleId="{6C7857F0-269E-4A14-B64A-7D0A2DE334B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9144000" cy="652500"/>
          </a:xfrm>
          <a:prstGeom prst="rect">
            <a:avLst/>
          </a:prstGeom>
          <a:solidFill>
            <a:srgbClr val="07376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Hind Siliguri"/>
                <a:ea typeface="Hind Siliguri"/>
                <a:cs typeface="Hind Siliguri"/>
                <a:sym typeface="Hind Siliguri"/>
              </a:rPr>
              <a:t>Pascoe Vale North Primary School: Strategy on a Page</a:t>
            </a:r>
            <a:endParaRPr sz="2500" b="1">
              <a:solidFill>
                <a:schemeClr val="lt1"/>
              </a:solidFill>
              <a:latin typeface="Hind Siliguri"/>
              <a:ea typeface="Hind Siliguri"/>
              <a:cs typeface="Hind Siliguri"/>
              <a:sym typeface="Hind Siliguri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79050" y="690050"/>
            <a:ext cx="1159825" cy="12044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200600" y="861300"/>
            <a:ext cx="6742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073763"/>
                </a:solidFill>
                <a:latin typeface="Hind Siliguri"/>
                <a:ea typeface="Hind Siliguri"/>
                <a:cs typeface="Hind Siliguri"/>
                <a:sym typeface="Hind Siliguri"/>
              </a:rPr>
              <a:t>Vision: </a:t>
            </a:r>
            <a:r>
              <a:rPr lang="en-GB" sz="1800">
                <a:solidFill>
                  <a:srgbClr val="073763"/>
                </a:solidFill>
                <a:latin typeface="Hind Siliguri"/>
                <a:ea typeface="Hind Siliguri"/>
                <a:cs typeface="Hind Siliguri"/>
                <a:sym typeface="Hind Siliguri"/>
              </a:rPr>
              <a:t>To deliver inclusive and balanced foundational learning for our highly engaged growing community.</a:t>
            </a:r>
            <a:endParaRPr sz="1800">
              <a:solidFill>
                <a:srgbClr val="073763"/>
              </a:solidFill>
              <a:latin typeface="Hind Siliguri"/>
              <a:ea typeface="Hind Siliguri"/>
              <a:cs typeface="Hind Siliguri"/>
              <a:sym typeface="Hind Siliguri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67300" y="15804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99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What we stand for:</a:t>
            </a:r>
            <a:endParaRPr b="1">
              <a:solidFill>
                <a:srgbClr val="990000"/>
              </a:solidFill>
              <a:latin typeface="Hind Siliguri"/>
              <a:ea typeface="Hind Siliguri"/>
              <a:cs typeface="Hind Siliguri"/>
              <a:sym typeface="Hind Siliguri"/>
            </a:endParaRPr>
          </a:p>
        </p:txBody>
      </p:sp>
      <p:graphicFrame>
        <p:nvGraphicFramePr>
          <p:cNvPr id="58" name="Google Shape;58;p13"/>
          <p:cNvGraphicFramePr/>
          <p:nvPr>
            <p:extLst>
              <p:ext uri="{D42A27DB-BD31-4B8C-83A1-F6EECF244321}">
                <p14:modId xmlns:p14="http://schemas.microsoft.com/office/powerpoint/2010/main" val="4000502411"/>
              </p:ext>
            </p:extLst>
          </p:nvPr>
        </p:nvGraphicFramePr>
        <p:xfrm>
          <a:off x="67263" y="3631495"/>
          <a:ext cx="8971600" cy="1463010"/>
        </p:xfrm>
        <a:graphic>
          <a:graphicData uri="http://schemas.openxmlformats.org/drawingml/2006/table">
            <a:tbl>
              <a:tblPr>
                <a:noFill/>
                <a:tableStyleId>{6C7857F0-269E-4A14-B64A-7D0A2DE334BB}</a:tableStyleId>
              </a:tblPr>
              <a:tblGrid>
                <a:gridCol w="224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2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2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46781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>
                          <a:solidFill>
                            <a:srgbClr val="07376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How we will achieve this:</a:t>
                      </a:r>
                      <a:endParaRPr b="1" dirty="0">
                        <a:solidFill>
                          <a:srgbClr val="07376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43499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000"/>
                        <a:buFont typeface="Hind Siliguri"/>
                        <a:buChar char="●"/>
                      </a:pPr>
                      <a:r>
                        <a:rPr lang="en-GB" sz="1000" dirty="0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Create additional learning spaces to meet our growing community needs</a:t>
                      </a:r>
                      <a:endParaRPr sz="1000" dirty="0">
                        <a:solidFill>
                          <a:srgbClr val="43434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43499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000"/>
                        <a:buFont typeface="Hind Siliguri"/>
                        <a:buChar char="●"/>
                      </a:pPr>
                      <a:r>
                        <a:rPr lang="en-GB" sz="1000" dirty="0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Provide indoor and shaded multi functional learning areas for our students of all ages and abilities</a:t>
                      </a:r>
                      <a:endParaRPr sz="1000" dirty="0">
                        <a:solidFill>
                          <a:srgbClr val="43434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43499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000"/>
                        <a:buFont typeface="Hind Siliguri"/>
                        <a:buChar char="●"/>
                      </a:pPr>
                      <a:r>
                        <a:rPr lang="en-GB" sz="1000" dirty="0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Ensure children in each class receive balanced learning through each of the learning modalities (Visual, Auditory, Reading/Writing, </a:t>
                      </a:r>
                      <a:r>
                        <a:rPr lang="en-GB" sz="1000" dirty="0" err="1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Kinesthetic</a:t>
                      </a:r>
                      <a:r>
                        <a:rPr lang="en-GB" sz="1000" dirty="0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)</a:t>
                      </a:r>
                      <a:endParaRPr sz="1000" dirty="0">
                        <a:solidFill>
                          <a:srgbClr val="43434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43499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000"/>
                        <a:buFont typeface="Hind Siliguri"/>
                        <a:buChar char="●"/>
                      </a:pPr>
                      <a:r>
                        <a:rPr lang="en-GB" sz="1000" dirty="0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Maintain large open outdoor spaces allowing children to play and explore: improve grassed oval</a:t>
                      </a:r>
                      <a:endParaRPr sz="1000" dirty="0">
                        <a:solidFill>
                          <a:srgbClr val="43434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43499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000"/>
                        <a:buFont typeface="Hind Siliguri"/>
                        <a:buChar char="●"/>
                      </a:pPr>
                      <a:r>
                        <a:rPr lang="en-GB" sz="1000" dirty="0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Creation of sensory nature playgrounds for inclusive play</a:t>
                      </a:r>
                      <a:endParaRPr sz="1000" dirty="0">
                        <a:solidFill>
                          <a:srgbClr val="43434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43499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000"/>
                        <a:buFont typeface="Hind Siliguri"/>
                        <a:buChar char="●"/>
                      </a:pPr>
                      <a:r>
                        <a:rPr lang="en-GB" sz="1000" dirty="0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Connect and engage with our past and present community members</a:t>
                      </a:r>
                      <a:endParaRPr sz="1000" dirty="0">
                        <a:solidFill>
                          <a:srgbClr val="43434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>
                          <a:solidFill>
                            <a:schemeClr val="lt1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Our Values:</a:t>
                      </a:r>
                      <a:endParaRPr sz="1200" b="1" dirty="0">
                        <a:solidFill>
                          <a:schemeClr val="lt1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49849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3F3F3"/>
                        </a:buClr>
                        <a:buSzPts val="1100"/>
                        <a:buFont typeface="Hind Siliguri"/>
                        <a:buChar char="●"/>
                      </a:pPr>
                      <a:r>
                        <a:rPr lang="en-GB" sz="1100" dirty="0">
                          <a:solidFill>
                            <a:srgbClr val="F3F3F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Respect</a:t>
                      </a:r>
                      <a:endParaRPr sz="1100" dirty="0">
                        <a:solidFill>
                          <a:srgbClr val="F3F3F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49849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3F3F3"/>
                        </a:buClr>
                        <a:buSzPts val="1100"/>
                        <a:buFont typeface="Hind Siliguri"/>
                        <a:buChar char="●"/>
                      </a:pPr>
                      <a:r>
                        <a:rPr lang="en-GB" sz="1100" dirty="0">
                          <a:solidFill>
                            <a:srgbClr val="F3F3F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Responsibility</a:t>
                      </a:r>
                      <a:endParaRPr sz="1100" dirty="0">
                        <a:solidFill>
                          <a:srgbClr val="F3F3F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49849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3F3F3"/>
                        </a:buClr>
                        <a:buSzPts val="1100"/>
                        <a:buFont typeface="Hind Siliguri"/>
                        <a:buChar char="●"/>
                      </a:pPr>
                      <a:r>
                        <a:rPr lang="en-GB" sz="1100" dirty="0">
                          <a:solidFill>
                            <a:srgbClr val="F3F3F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Safe &amp; Caring Environment</a:t>
                      </a:r>
                      <a:endParaRPr sz="1100" dirty="0">
                        <a:solidFill>
                          <a:srgbClr val="F3F3F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49849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3F3F3"/>
                        </a:buClr>
                        <a:buSzPts val="1100"/>
                        <a:buFont typeface="Hind Siliguri"/>
                        <a:buChar char="●"/>
                      </a:pPr>
                      <a:r>
                        <a:rPr lang="en-GB" sz="1100" dirty="0">
                          <a:solidFill>
                            <a:srgbClr val="F3F3F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Community</a:t>
                      </a:r>
                      <a:endParaRPr sz="1100" dirty="0">
                        <a:solidFill>
                          <a:srgbClr val="F3F3F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49849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3F3F3"/>
                        </a:buClr>
                        <a:buSzPts val="1100"/>
                        <a:buFont typeface="Hind Siliguri"/>
                        <a:buChar char="●"/>
                      </a:pPr>
                      <a:r>
                        <a:rPr lang="en-GB" sz="1100" dirty="0">
                          <a:solidFill>
                            <a:srgbClr val="F3F3F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Excellence for Learning</a:t>
                      </a:r>
                      <a:endParaRPr sz="1100" dirty="0">
                        <a:solidFill>
                          <a:srgbClr val="F3F3F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9" name="Google Shape;59;p13"/>
          <p:cNvGraphicFramePr/>
          <p:nvPr>
            <p:extLst>
              <p:ext uri="{D42A27DB-BD31-4B8C-83A1-F6EECF244321}">
                <p14:modId xmlns:p14="http://schemas.microsoft.com/office/powerpoint/2010/main" val="2624987558"/>
              </p:ext>
            </p:extLst>
          </p:nvPr>
        </p:nvGraphicFramePr>
        <p:xfrm>
          <a:off x="67300" y="1924800"/>
          <a:ext cx="8971575" cy="1676370"/>
        </p:xfrm>
        <a:graphic>
          <a:graphicData uri="http://schemas.openxmlformats.org/drawingml/2006/table">
            <a:tbl>
              <a:tblPr>
                <a:noFill/>
                <a:tableStyleId>{6C7857F0-269E-4A14-B64A-7D0A2DE334BB}</a:tableStyleId>
              </a:tblPr>
              <a:tblGrid>
                <a:gridCol w="2990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0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70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>
                          <a:solidFill>
                            <a:srgbClr val="07376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Provide a balanced foundation of education across: </a:t>
                      </a:r>
                      <a:endParaRPr b="1" dirty="0">
                        <a:solidFill>
                          <a:srgbClr val="07376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6700" lvl="0" indent="-2508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100"/>
                        <a:buFont typeface="Hind Siliguri"/>
                        <a:buChar char="●"/>
                      </a:pPr>
                      <a:r>
                        <a:rPr lang="en-GB" sz="1000" dirty="0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Literacy</a:t>
                      </a:r>
                      <a:endParaRPr sz="1000" dirty="0">
                        <a:solidFill>
                          <a:srgbClr val="43434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508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100"/>
                        <a:buFont typeface="Hind Siliguri"/>
                        <a:buChar char="●"/>
                      </a:pPr>
                      <a:r>
                        <a:rPr lang="en-GB" sz="1000" dirty="0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Numeracy</a:t>
                      </a:r>
                      <a:endParaRPr sz="1000" dirty="0">
                        <a:solidFill>
                          <a:srgbClr val="43434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508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100"/>
                        <a:buFont typeface="Hind Siliguri"/>
                        <a:buChar char="●"/>
                      </a:pPr>
                      <a:r>
                        <a:rPr lang="en-GB" sz="1000" dirty="0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STEM (including digital)</a:t>
                      </a:r>
                      <a:endParaRPr sz="1000" dirty="0">
                        <a:solidFill>
                          <a:srgbClr val="43434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508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100"/>
                        <a:buFont typeface="Hind Siliguri"/>
                        <a:buChar char="●"/>
                      </a:pPr>
                      <a:r>
                        <a:rPr lang="en-GB" sz="1000" dirty="0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Sport</a:t>
                      </a:r>
                      <a:endParaRPr sz="1000" dirty="0">
                        <a:solidFill>
                          <a:srgbClr val="43434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508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100"/>
                        <a:buFont typeface="Hind Siliguri"/>
                        <a:buChar char="●"/>
                      </a:pPr>
                      <a:r>
                        <a:rPr lang="en-GB" sz="1000" dirty="0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Music / Performing Art</a:t>
                      </a:r>
                      <a:endParaRPr sz="1000" dirty="0">
                        <a:solidFill>
                          <a:srgbClr val="43434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508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100"/>
                        <a:buFont typeface="Hind Siliguri"/>
                        <a:buChar char="●"/>
                      </a:pPr>
                      <a:r>
                        <a:rPr lang="en-GB" sz="1000" dirty="0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Visual Art</a:t>
                      </a:r>
                      <a:endParaRPr sz="1000" dirty="0">
                        <a:solidFill>
                          <a:srgbClr val="43434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508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100"/>
                        <a:buFont typeface="Hind Siliguri"/>
                        <a:buChar char="●"/>
                      </a:pPr>
                      <a:r>
                        <a:rPr lang="en-GB" sz="1000" dirty="0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Resilience and Wellbeing</a:t>
                      </a:r>
                      <a:endParaRPr sz="1000" dirty="0">
                        <a:solidFill>
                          <a:srgbClr val="43434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>
                          <a:solidFill>
                            <a:srgbClr val="07376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Equity:</a:t>
                      </a:r>
                      <a:endParaRPr b="1" dirty="0">
                        <a:solidFill>
                          <a:srgbClr val="07376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6700" lvl="0" indent="-2508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100"/>
                        <a:buFont typeface="Hind Siliguri"/>
                        <a:buChar char="●"/>
                      </a:pPr>
                      <a:r>
                        <a:rPr lang="en-GB" sz="1000" dirty="0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Education for all</a:t>
                      </a:r>
                      <a:endParaRPr sz="1000" dirty="0">
                        <a:solidFill>
                          <a:srgbClr val="43434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6700" lvl="0" indent="-2508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100"/>
                        <a:buFont typeface="Hind Siliguri"/>
                        <a:buChar char="●"/>
                      </a:pPr>
                      <a:r>
                        <a:rPr lang="en-GB" sz="1000" dirty="0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Inclusion for those with additional needs</a:t>
                      </a:r>
                      <a:endParaRPr sz="1000" dirty="0">
                        <a:solidFill>
                          <a:srgbClr val="43434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49849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100"/>
                        <a:buFont typeface="Hind Siliguri"/>
                        <a:buChar char="●"/>
                      </a:pPr>
                      <a:r>
                        <a:rPr lang="en-GB" sz="1000" dirty="0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Multitude of learning environments</a:t>
                      </a:r>
                      <a:endParaRPr sz="1000" dirty="0">
                        <a:solidFill>
                          <a:srgbClr val="43434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49849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100"/>
                        <a:buFont typeface="Hind Siliguri"/>
                        <a:buChar char="●"/>
                      </a:pPr>
                      <a:r>
                        <a:rPr lang="en-GB" sz="1000" dirty="0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Enriching and extending children's learning interests</a:t>
                      </a:r>
                      <a:endParaRPr sz="1000" dirty="0">
                        <a:solidFill>
                          <a:srgbClr val="43434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>
                          <a:solidFill>
                            <a:srgbClr val="07376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Be a positive presence in our community:</a:t>
                      </a:r>
                      <a:endParaRPr b="1" dirty="0">
                        <a:solidFill>
                          <a:srgbClr val="07376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49849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100"/>
                        <a:buFont typeface="Hind Siliguri"/>
                        <a:buChar char="●"/>
                      </a:pPr>
                      <a:r>
                        <a:rPr lang="en-GB" sz="1000" dirty="0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Our school is a proud part of our local community</a:t>
                      </a:r>
                      <a:endParaRPr sz="1000" dirty="0">
                        <a:solidFill>
                          <a:srgbClr val="43434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49849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100"/>
                        <a:buFont typeface="Hind Siliguri"/>
                        <a:buChar char="●"/>
                      </a:pPr>
                      <a:r>
                        <a:rPr lang="en-GB" sz="1000" dirty="0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Aim of growth within the community aligning to family growth within the area</a:t>
                      </a:r>
                      <a:endParaRPr sz="1000" dirty="0">
                        <a:solidFill>
                          <a:srgbClr val="43434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  <a:p>
                      <a:pPr marL="269999" lvl="0" indent="-249849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100"/>
                        <a:buFont typeface="Hind Siliguri"/>
                        <a:buChar char="●"/>
                      </a:pPr>
                      <a:r>
                        <a:rPr lang="en-GB" sz="1000" dirty="0">
                          <a:solidFill>
                            <a:srgbClr val="434343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Connection with our history and former PVNPS students</a:t>
                      </a:r>
                      <a:endParaRPr sz="1000" dirty="0">
                        <a:solidFill>
                          <a:srgbClr val="434343"/>
                        </a:solidFill>
                        <a:latin typeface="Hind Siliguri"/>
                        <a:ea typeface="Hind Siliguri"/>
                        <a:cs typeface="Hind Siliguri"/>
                        <a:sym typeface="Hind Siliguri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</Words>
  <Application>Microsoft Office PowerPoint</Application>
  <PresentationFormat>On-screen Show (16:9)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Hind Siliguri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Deborah Crane</dc:creator>
  <cp:lastModifiedBy>Deborah Crane</cp:lastModifiedBy>
  <cp:revision>1</cp:revision>
  <cp:lastPrinted>2025-06-26T02:32:20Z</cp:lastPrinted>
  <dcterms:modified xsi:type="dcterms:W3CDTF">2025-06-26T02:32:32Z</dcterms:modified>
</cp:coreProperties>
</file>