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Amatic SC" panose="020B0604020202020204" charset="-79"/>
      <p:regular r:id="rId20"/>
      <p:bold r:id="rId21"/>
    </p:embeddedFont>
    <p:embeddedFont>
      <p:font typeface="Comic Sans MS" panose="030F0702030302020204" pitchFamily="66" charset="0"/>
      <p:regular r:id="rId22"/>
      <p:bold r:id="rId23"/>
      <p:italic r:id="rId24"/>
      <p:boldItalic r:id="rId25"/>
    </p:embeddedFont>
    <p:embeddedFont>
      <p:font typeface="Source Code Pro" panose="020B0604020202020204" charset="0"/>
      <p:regular r:id="rId26"/>
      <p:bold r:id="rId27"/>
      <p:italic r:id="rId28"/>
      <p:boldItalic r:id="rId29"/>
    </p:embeddedFont>
    <p:embeddedFont>
      <p:font typeface="Ultra" panose="020B0604020202020204" charset="0"/>
      <p:regular r:id="rId30"/>
    </p:embeddedFont>
    <p:embeddedFont>
      <p:font typeface="Abril Fatface" panose="020B0604020202020204" charset="0"/>
      <p:regular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816"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f243b6fea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f243b6fe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eb7a80b12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eb7a80b12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Amy </a:t>
            </a:r>
            <a:endParaRPr/>
          </a:p>
          <a:p>
            <a:pPr marL="0" lvl="0" indent="0" algn="l" rtl="0">
              <a:spcBef>
                <a:spcPts val="0"/>
              </a:spcBef>
              <a:spcAft>
                <a:spcPts val="0"/>
              </a:spcAft>
              <a:buNone/>
            </a:pPr>
            <a:r>
              <a:rPr lang="en-GB"/>
              <a:t>Open forum. </a:t>
            </a:r>
            <a:endParaRPr/>
          </a:p>
          <a:p>
            <a:pPr marL="0" lvl="0" indent="0" algn="l" rtl="0">
              <a:spcBef>
                <a:spcPts val="0"/>
              </a:spcBef>
              <a:spcAft>
                <a:spcPts val="0"/>
              </a:spcAft>
              <a:buNone/>
            </a:pPr>
            <a:r>
              <a:rPr lang="en-GB"/>
              <a:t>Give one take one.  </a:t>
            </a:r>
            <a:endParaRPr/>
          </a:p>
          <a:p>
            <a:pPr marL="0" lvl="0" indent="0" algn="l" rtl="0">
              <a:spcBef>
                <a:spcPts val="0"/>
              </a:spcBef>
              <a:spcAft>
                <a:spcPts val="0"/>
              </a:spcAft>
              <a:buNone/>
            </a:pPr>
            <a:r>
              <a:rPr lang="en-GB"/>
              <a:t>2 minutes to write list. </a:t>
            </a:r>
            <a:endParaRPr/>
          </a:p>
          <a:p>
            <a:pPr marL="0" lvl="0" indent="0" algn="l" rtl="0">
              <a:spcBef>
                <a:spcPts val="0"/>
              </a:spcBef>
              <a:spcAft>
                <a:spcPts val="0"/>
              </a:spcAft>
              <a:buNone/>
            </a:pPr>
            <a:r>
              <a:rPr lang="en-GB"/>
              <a:t>Go break out room. Share ideas. </a:t>
            </a:r>
            <a:endParaRPr/>
          </a:p>
          <a:p>
            <a:pPr marL="0" lvl="0" indent="0" algn="l" rtl="0">
              <a:spcBef>
                <a:spcPts val="0"/>
              </a:spcBef>
              <a:spcAft>
                <a:spcPts val="0"/>
              </a:spcAft>
              <a:buNone/>
            </a:pPr>
            <a:r>
              <a:rPr lang="en-GB"/>
              <a:t>Nominate one person to share back. Collate the list. </a:t>
            </a:r>
            <a:endParaRPr/>
          </a:p>
          <a:p>
            <a:pPr marL="0" lvl="0" indent="0" algn="l" rtl="0">
              <a:spcBef>
                <a:spcPts val="0"/>
              </a:spcBef>
              <a:spcAft>
                <a:spcPts val="0"/>
              </a:spcAft>
              <a:buNone/>
            </a:pPr>
            <a:endParaRPr/>
          </a:p>
          <a:p>
            <a:pPr marL="0" lvl="0" indent="0" algn="l" rtl="0">
              <a:spcBef>
                <a:spcPts val="0"/>
              </a:spcBef>
              <a:spcAft>
                <a:spcPts val="0"/>
              </a:spcAft>
              <a:buNone/>
            </a:pPr>
            <a:r>
              <a:rPr lang="en-GB"/>
              <a:t>Parents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c21115ffd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c21115ffd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Amy - </a:t>
            </a:r>
            <a:endParaRPr/>
          </a:p>
          <a:p>
            <a:pPr marL="0" lvl="0" indent="0" algn="l" rtl="0">
              <a:spcBef>
                <a:spcPts val="0"/>
              </a:spcBef>
              <a:spcAft>
                <a:spcPts val="0"/>
              </a:spcAft>
              <a:buClr>
                <a:schemeClr val="dk1"/>
              </a:buClr>
              <a:buSzPts val="1100"/>
              <a:buFont typeface="Arial"/>
              <a:buNone/>
            </a:pPr>
            <a:r>
              <a:rPr lang="en-GB">
                <a:solidFill>
                  <a:schemeClr val="dk1"/>
                </a:solidFill>
              </a:rPr>
              <a:t>Enjoyment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Confidence </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Give it a go</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Encouragement and support </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Access to books</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Where they have started and where they are going - trajectory </a:t>
            </a:r>
            <a:endParaRPr>
              <a:solidFill>
                <a:schemeClr val="dk1"/>
              </a:solidFill>
            </a:endParaRPr>
          </a:p>
          <a:p>
            <a:pPr marL="0" lvl="0" indent="0" algn="l" rtl="0">
              <a:spcBef>
                <a:spcPts val="0"/>
              </a:spcBef>
              <a:spcAft>
                <a:spcPts val="0"/>
              </a:spcAft>
              <a:buNone/>
            </a:pPr>
            <a:r>
              <a:rPr lang="en-GB">
                <a:solidFill>
                  <a:schemeClr val="dk1"/>
                </a:solidFill>
              </a:rPr>
              <a:t>Strategies as beginner readers , &gt; analytical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GB"/>
              <a:t>This workshop is talking about building a love of reading </a:t>
            </a:r>
            <a:br>
              <a:rPr lang="en-GB"/>
            </a:br>
            <a:r>
              <a:rPr lang="en-GB"/>
              <a:t>How we promote reading and encourage students to foster a love of reading - we need to be careful with how much we balance important skills + interest</a:t>
            </a:r>
            <a:endParaRPr/>
          </a:p>
          <a:p>
            <a:pPr marL="0" lvl="0" indent="0" algn="l" rtl="0">
              <a:spcBef>
                <a:spcPts val="0"/>
              </a:spcBef>
              <a:spcAft>
                <a:spcPts val="0"/>
              </a:spcAft>
              <a:buNone/>
            </a:pPr>
            <a:r>
              <a:rPr lang="en-GB"/>
              <a:t>Model, praise, scaffolding, authentic/ purposeful teaching </a:t>
            </a:r>
            <a:endParaRPr/>
          </a:p>
          <a:p>
            <a:pPr marL="0" lvl="0" indent="0" algn="l" rtl="0">
              <a:spcBef>
                <a:spcPts val="0"/>
              </a:spcBef>
              <a:spcAft>
                <a:spcPts val="0"/>
              </a:spcAft>
              <a:buNone/>
            </a:pPr>
            <a:r>
              <a:rPr lang="en-GB"/>
              <a:t>Gradual release of responsibility ( model, I do with you, you do with me, whole class, independent)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beb7a80b12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beb7a80b12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Amy-</a:t>
            </a:r>
            <a:endParaRPr/>
          </a:p>
          <a:p>
            <a:pPr marL="0" lvl="0" indent="0" algn="l" rtl="0">
              <a:spcBef>
                <a:spcPts val="0"/>
              </a:spcBef>
              <a:spcAft>
                <a:spcPts val="0"/>
              </a:spcAft>
              <a:buNone/>
            </a:pPr>
            <a:r>
              <a:rPr lang="en-GB"/>
              <a:t>Spelling is very developmental </a:t>
            </a:r>
            <a:endParaRPr/>
          </a:p>
          <a:p>
            <a:pPr marL="0" lvl="0" indent="0" algn="l" rtl="0">
              <a:spcBef>
                <a:spcPts val="0"/>
              </a:spcBef>
              <a:spcAft>
                <a:spcPts val="0"/>
              </a:spcAft>
              <a:buNone/>
            </a:pPr>
            <a:r>
              <a:rPr lang="en-GB"/>
              <a:t>Correlation between reading and being able to spell and write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bf243b6fe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bf243b6fe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Vanessa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bf243b6fea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bf243b6fe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beb7a80b1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beb7a80b1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Vanessa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bf243b6fea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bf243b6fe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beb7a80b12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beb7a80b12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Amy-</a:t>
            </a:r>
            <a:endParaRPr/>
          </a:p>
          <a:p>
            <a:pPr marL="0" lvl="0" indent="0" algn="l" rtl="0">
              <a:spcBef>
                <a:spcPts val="0"/>
              </a:spcBef>
              <a:spcAft>
                <a:spcPts val="0"/>
              </a:spcAft>
              <a:buNone/>
            </a:pPr>
            <a:r>
              <a:rPr lang="en-GB"/>
              <a:t>these all available and pop them on Drive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beb7a80b12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beb7a80b12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Amy-</a:t>
            </a:r>
            <a:endParaRPr/>
          </a:p>
          <a:p>
            <a:pPr marL="0" lvl="0" indent="0" algn="l" rtl="0">
              <a:spcBef>
                <a:spcPts val="0"/>
              </a:spcBef>
              <a:spcAft>
                <a:spcPts val="0"/>
              </a:spcAft>
              <a:buNone/>
            </a:pPr>
            <a:r>
              <a:rPr lang="en-GB" sz="1050" b="1">
                <a:solidFill>
                  <a:srgbClr val="5F6368"/>
                </a:solidFill>
                <a:highlight>
                  <a:srgbClr val="FFFFFF"/>
                </a:highlight>
              </a:rPr>
              <a:t>Decoding</a:t>
            </a:r>
            <a:r>
              <a:rPr lang="en-GB" sz="1050">
                <a:solidFill>
                  <a:srgbClr val="4D5156"/>
                </a:solidFill>
                <a:highlight>
                  <a:srgbClr val="FFFFFF"/>
                </a:highlight>
              </a:rPr>
              <a:t> is a key skill for learning to read that involves taking apart the sounds in words (segmenting) and blending sounds together.</a:t>
            </a:r>
            <a:endParaRPr sz="1050">
              <a:solidFill>
                <a:srgbClr val="4D5156"/>
              </a:solidFill>
              <a:highlight>
                <a:srgbClr val="FFFFFF"/>
              </a:highlight>
            </a:endParaRPr>
          </a:p>
          <a:p>
            <a:pPr marL="0" lvl="0" indent="0" algn="l" rtl="0">
              <a:spcBef>
                <a:spcPts val="0"/>
              </a:spcBef>
              <a:spcAft>
                <a:spcPts val="0"/>
              </a:spcAft>
              <a:buNone/>
            </a:pPr>
            <a:r>
              <a:rPr lang="en-GB" sz="1050">
                <a:solidFill>
                  <a:srgbClr val="173821"/>
                </a:solidFill>
                <a:highlight>
                  <a:srgbClr val="FFFFFF"/>
                </a:highlight>
              </a:rPr>
              <a:t>familiar with decoding strategies that may emphasize the use of picture clues, meaning and self-monitoring</a:t>
            </a:r>
            <a:endParaRPr sz="1050">
              <a:solidFill>
                <a:srgbClr val="173821"/>
              </a:solidFill>
              <a:highlight>
                <a:srgbClr val="FFFFFF"/>
              </a:highlight>
            </a:endParaRPr>
          </a:p>
          <a:p>
            <a:pPr marL="0" lvl="0" indent="0" algn="l" rtl="0">
              <a:spcBef>
                <a:spcPts val="0"/>
              </a:spcBef>
              <a:spcAft>
                <a:spcPts val="0"/>
              </a:spcAft>
              <a:buNone/>
            </a:pPr>
            <a:r>
              <a:rPr lang="en-GB" sz="1050" b="1">
                <a:solidFill>
                  <a:srgbClr val="222222"/>
                </a:solidFill>
                <a:highlight>
                  <a:srgbClr val="FFFFFF"/>
                </a:highlight>
              </a:rPr>
              <a:t>phonological awareness - </a:t>
            </a:r>
            <a:r>
              <a:rPr lang="en-GB" sz="1050">
                <a:solidFill>
                  <a:srgbClr val="222222"/>
                </a:solidFill>
                <a:highlight>
                  <a:srgbClr val="FFFFFF"/>
                </a:highlight>
              </a:rPr>
              <a:t>Students need to be able to hear the differences between two sounds, break a word into its individual sounds and blend those sounds</a:t>
            </a:r>
            <a:endParaRPr sz="1050">
              <a:solidFill>
                <a:srgbClr val="222222"/>
              </a:solidFill>
              <a:highlight>
                <a:srgbClr val="FFFFFF"/>
              </a:highlight>
            </a:endParaRPr>
          </a:p>
          <a:p>
            <a:pPr marL="0" lvl="0" indent="0" algn="l" rtl="0">
              <a:spcBef>
                <a:spcPts val="0"/>
              </a:spcBef>
              <a:spcAft>
                <a:spcPts val="0"/>
              </a:spcAft>
              <a:buNone/>
            </a:pPr>
            <a:r>
              <a:rPr lang="en-GB" sz="1050" b="1">
                <a:solidFill>
                  <a:srgbClr val="222222"/>
                </a:solidFill>
                <a:highlight>
                  <a:srgbClr val="FFFFFF"/>
                </a:highlight>
              </a:rPr>
              <a:t>Syllable Division - </a:t>
            </a:r>
            <a:r>
              <a:rPr lang="en-GB" sz="1050">
                <a:solidFill>
                  <a:srgbClr val="222222"/>
                </a:solidFill>
                <a:highlight>
                  <a:srgbClr val="FFFFFF"/>
                </a:highlight>
              </a:rPr>
              <a:t>unknown word, By locating vowels, then syllable divisions = rab/bit</a:t>
            </a:r>
            <a:endParaRPr sz="1050">
              <a:solidFill>
                <a:srgbClr val="222222"/>
              </a:solidFill>
              <a:highlight>
                <a:srgbClr val="FFFFFF"/>
              </a:highlight>
            </a:endParaRPr>
          </a:p>
          <a:p>
            <a:pPr marL="0" lvl="0" indent="0" algn="l" rtl="0">
              <a:spcBef>
                <a:spcPts val="0"/>
              </a:spcBef>
              <a:spcAft>
                <a:spcPts val="0"/>
              </a:spcAft>
              <a:buNone/>
            </a:pPr>
            <a:r>
              <a:rPr lang="en-GB" sz="1050" b="1">
                <a:solidFill>
                  <a:srgbClr val="222222"/>
                </a:solidFill>
                <a:highlight>
                  <a:srgbClr val="FFFFFF"/>
                </a:highlight>
              </a:rPr>
              <a:t>Looking for familiar spelling patterns - </a:t>
            </a:r>
            <a:r>
              <a:rPr lang="en-GB" sz="1050">
                <a:solidFill>
                  <a:srgbClr val="222222"/>
                </a:solidFill>
                <a:highlight>
                  <a:srgbClr val="FFFFFF"/>
                </a:highlight>
              </a:rPr>
              <a:t>Looking for familiar spelling patterns such as digraphs, blends, or chunks (SMART spelling)</a:t>
            </a:r>
            <a:endParaRPr sz="1050">
              <a:solidFill>
                <a:srgbClr val="222222"/>
              </a:solidFill>
              <a:highlight>
                <a:srgbClr val="FFFFFF"/>
              </a:highlight>
            </a:endParaRPr>
          </a:p>
          <a:p>
            <a:pPr marL="0" lvl="0" indent="0" algn="l" rtl="0">
              <a:spcBef>
                <a:spcPts val="0"/>
              </a:spcBef>
              <a:spcAft>
                <a:spcPts val="0"/>
              </a:spcAft>
              <a:buNone/>
            </a:pPr>
            <a:r>
              <a:rPr lang="en-GB" sz="1050" b="1">
                <a:solidFill>
                  <a:srgbClr val="222222"/>
                </a:solidFill>
                <a:highlight>
                  <a:srgbClr val="FFFFFF"/>
                </a:highlight>
              </a:rPr>
              <a:t>Identifying Affixes, base words and roots - </a:t>
            </a:r>
            <a:r>
              <a:rPr lang="en-GB" sz="1050">
                <a:solidFill>
                  <a:srgbClr val="222222"/>
                </a:solidFill>
                <a:highlight>
                  <a:srgbClr val="FFFFFF"/>
                </a:highlight>
              </a:rPr>
              <a:t>a critical part of reading and spelling more complicated words (re-ject)</a:t>
            </a:r>
            <a:endParaRPr sz="1050">
              <a:solidFill>
                <a:srgbClr val="222222"/>
              </a:solidFill>
              <a:highlight>
                <a:srgbClr val="FFFFFF"/>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bf243b6fea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bf243b6fea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eb7a80b12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beb7a80b12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Vanessa -</a:t>
            </a:r>
            <a:endParaRPr/>
          </a:p>
          <a:p>
            <a:pPr marL="0" lvl="0" indent="0" algn="l" rtl="0">
              <a:spcBef>
                <a:spcPts val="0"/>
              </a:spcBef>
              <a:spcAft>
                <a:spcPts val="0"/>
              </a:spcAft>
              <a:buNone/>
            </a:pPr>
            <a:r>
              <a:rPr lang="en-GB" sz="1200">
                <a:solidFill>
                  <a:srgbClr val="0B0C1D"/>
                </a:solidFill>
                <a:highlight>
                  <a:srgbClr val="FFFFFF"/>
                </a:highlight>
              </a:rPr>
              <a:t>Young people need to be able to communicate effectively in an increasingly multimodal world. This requires teaching children how to comprehend and compose meaning across diverse, rich, and potentially complex, forms of multimodal text, and to do so using a range of different meaning modes.</a:t>
            </a:r>
            <a:endParaRPr sz="1200">
              <a:solidFill>
                <a:srgbClr val="0B0C1D"/>
              </a:solidFill>
              <a:highlight>
                <a:srgbClr val="FFFFFF"/>
              </a:highlight>
            </a:endParaRPr>
          </a:p>
          <a:p>
            <a:pPr marL="0" lvl="0" indent="0" algn="l" rtl="0">
              <a:lnSpc>
                <a:spcPct val="115000"/>
              </a:lnSpc>
              <a:spcBef>
                <a:spcPts val="200"/>
              </a:spcBef>
              <a:spcAft>
                <a:spcPts val="0"/>
              </a:spcAft>
              <a:buClr>
                <a:schemeClr val="dk1"/>
              </a:buClr>
              <a:buSzPts val="1100"/>
              <a:buFont typeface="Arial"/>
              <a:buNone/>
            </a:pPr>
            <a:r>
              <a:rPr lang="en-GB">
                <a:solidFill>
                  <a:srgbClr val="0B0C1D"/>
                </a:solidFill>
                <a:highlight>
                  <a:srgbClr val="FFFFFF"/>
                </a:highlight>
              </a:rPr>
              <a:t>Multimodal texts include picture books, text books, graphic novels, comics, and posters, where  meaning is conveyed to the reader through varying combinations of visual (still image) written language, and spatial modes.</a:t>
            </a:r>
            <a:endParaRPr>
              <a:solidFill>
                <a:srgbClr val="0B0C1D"/>
              </a:solidFill>
              <a:highlight>
                <a:srgbClr val="FFFFFF"/>
              </a:highlight>
            </a:endParaRPr>
          </a:p>
          <a:p>
            <a:pPr marL="0" lvl="0" indent="0" algn="l" rtl="0">
              <a:lnSpc>
                <a:spcPct val="115000"/>
              </a:lnSpc>
              <a:spcBef>
                <a:spcPts val="1600"/>
              </a:spcBef>
              <a:spcAft>
                <a:spcPts val="0"/>
              </a:spcAft>
              <a:buClr>
                <a:schemeClr val="dk1"/>
              </a:buClr>
              <a:buSzPts val="1100"/>
              <a:buFont typeface="Arial"/>
              <a:buNone/>
            </a:pPr>
            <a:r>
              <a:rPr lang="en-GB">
                <a:solidFill>
                  <a:srgbClr val="0B0C1D"/>
                </a:solidFill>
                <a:highlight>
                  <a:srgbClr val="FFFFFF"/>
                </a:highlight>
              </a:rPr>
              <a:t>Digital multimodal texts, such as film, animation, slide shows, e-posters, digital stories, and web pages, convey meaning through combinations of written and spoken language, visual (still and moving image), audio, gestural and spatial modes.</a:t>
            </a:r>
            <a:endParaRPr>
              <a:solidFill>
                <a:srgbClr val="0B0C1D"/>
              </a:solidFill>
              <a:highlight>
                <a:srgbClr val="FFFFFF"/>
              </a:highlight>
            </a:endParaRPr>
          </a:p>
          <a:p>
            <a:pPr marL="0" lvl="0" indent="0" algn="l" rtl="0">
              <a:lnSpc>
                <a:spcPct val="115000"/>
              </a:lnSpc>
              <a:spcBef>
                <a:spcPts val="1600"/>
              </a:spcBef>
              <a:spcAft>
                <a:spcPts val="0"/>
              </a:spcAft>
              <a:buClr>
                <a:schemeClr val="dk1"/>
              </a:buClr>
              <a:buSzPts val="1100"/>
              <a:buFont typeface="Arial"/>
              <a:buNone/>
            </a:pPr>
            <a:r>
              <a:rPr lang="en-GB">
                <a:solidFill>
                  <a:srgbClr val="0B0C1D"/>
                </a:solidFill>
                <a:highlight>
                  <a:srgbClr val="FFFFFF"/>
                </a:highlight>
              </a:rPr>
              <a:t>Live multimodal texts, for example, dance, performance, and oral storytelling, convey meaning through combinations of modes such as gestural, spatial, spoken language, and audio.</a:t>
            </a:r>
            <a:endParaRPr>
              <a:solidFill>
                <a:srgbClr val="0B0C1D"/>
              </a:solidFill>
              <a:highlight>
                <a:srgbClr val="FFFFFF"/>
              </a:highlight>
            </a:endParaRPr>
          </a:p>
          <a:p>
            <a:pPr marL="0" lvl="0" indent="0" algn="l" rtl="0">
              <a:spcBef>
                <a:spcPts val="1600"/>
              </a:spcBef>
              <a:spcAft>
                <a:spcPts val="0"/>
              </a:spcAft>
              <a:buNone/>
            </a:pPr>
            <a:endParaRPr sz="1200">
              <a:solidFill>
                <a:srgbClr val="0B0C1D"/>
              </a:solidFill>
              <a:highlight>
                <a:srgbClr val="FFFFFF"/>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beb7a80b12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beb7a80b12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Amy</a:t>
            </a:r>
            <a:endParaRPr/>
          </a:p>
          <a:p>
            <a:pPr marL="0" lvl="0" indent="0" algn="l" rtl="0">
              <a:spcBef>
                <a:spcPts val="0"/>
              </a:spcBef>
              <a:spcAft>
                <a:spcPts val="0"/>
              </a:spcAft>
              <a:buNone/>
            </a:pPr>
            <a:r>
              <a:rPr lang="en-GB"/>
              <a:t>-push that there will be times kids bring book too easy</a:t>
            </a:r>
            <a:endParaRPr/>
          </a:p>
          <a:p>
            <a:pPr marL="0" lvl="0" indent="0" algn="l" rtl="0">
              <a:spcBef>
                <a:spcPts val="0"/>
              </a:spcBef>
              <a:spcAft>
                <a:spcPts val="0"/>
              </a:spcAft>
              <a:buNone/>
            </a:pPr>
            <a:r>
              <a:rPr lang="en-GB"/>
              <a:t>-stress part learning process </a:t>
            </a:r>
            <a:endParaRPr/>
          </a:p>
          <a:p>
            <a:pPr marL="0" lvl="0" indent="0" algn="l" rtl="0">
              <a:spcBef>
                <a:spcPts val="0"/>
              </a:spcBef>
              <a:spcAft>
                <a:spcPts val="0"/>
              </a:spcAft>
              <a:buNone/>
            </a:pPr>
            <a:r>
              <a:rPr lang="en-GB"/>
              <a:t>- for learning to be imbedded in our long-term memory, we must be exposed more than 21 times</a:t>
            </a:r>
            <a:endParaRPr/>
          </a:p>
          <a:p>
            <a:pPr marL="0" lvl="0" indent="0" algn="l" rtl="0">
              <a:spcBef>
                <a:spcPts val="0"/>
              </a:spcBef>
              <a:spcAft>
                <a:spcPts val="0"/>
              </a:spcAft>
              <a:buNone/>
            </a:pPr>
            <a:r>
              <a:rPr lang="en-GB"/>
              <a:t>- re-reading, taking in new information, re-reading for deeper meaning</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bf243b6fe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bf243b6fe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Vanessa and Amy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bf243b6fea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bf243b6fea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Amy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beb7a80b12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beb7a80b12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a:endParaRPr/>
          </a:p>
        </p:txBody>
      </p:sp>
      <p:sp>
        <p:nvSpPr>
          <p:cNvPr id="12" name="Google Shape;12;p2"/>
          <p:cNvSpPr txBox="1">
            <a:spLocks noGrp="1"/>
          </p:cNvSpPr>
          <p:nvPr>
            <p:ph type="subTitle" idx="1"/>
          </p:nvPr>
        </p:nvSpPr>
        <p:spPr>
          <a:xfrm>
            <a:off x="311700" y="3890400"/>
            <a:ext cx="8520600" cy="7062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Clr>
                <a:schemeClr val="accent1"/>
              </a:buClr>
              <a:buSzPts val="2100"/>
              <a:buNone/>
              <a:defRPr sz="2100" b="1">
                <a:solidFill>
                  <a:schemeClr val="accent1"/>
                </a:solidFill>
              </a:defRPr>
            </a:lvl1pPr>
            <a:lvl2pPr lvl="1" algn="ctr">
              <a:lnSpc>
                <a:spcPct val="100000"/>
              </a:lnSpc>
              <a:spcBef>
                <a:spcPts val="0"/>
              </a:spcBef>
              <a:spcAft>
                <a:spcPts val="0"/>
              </a:spcAft>
              <a:buClr>
                <a:schemeClr val="accent1"/>
              </a:buClr>
              <a:buSzPts val="2100"/>
              <a:buNone/>
              <a:defRPr sz="2100" b="1">
                <a:solidFill>
                  <a:schemeClr val="accent1"/>
                </a:solidFill>
              </a:defRPr>
            </a:lvl2pPr>
            <a:lvl3pPr lvl="2" algn="ctr">
              <a:lnSpc>
                <a:spcPct val="100000"/>
              </a:lnSpc>
              <a:spcBef>
                <a:spcPts val="0"/>
              </a:spcBef>
              <a:spcAft>
                <a:spcPts val="0"/>
              </a:spcAft>
              <a:buClr>
                <a:schemeClr val="accent1"/>
              </a:buClr>
              <a:buSzPts val="2100"/>
              <a:buNone/>
              <a:defRPr sz="2100" b="1">
                <a:solidFill>
                  <a:schemeClr val="accent1"/>
                </a:solidFill>
              </a:defRPr>
            </a:lvl3pPr>
            <a:lvl4pPr lvl="3" algn="ctr">
              <a:lnSpc>
                <a:spcPct val="100000"/>
              </a:lnSpc>
              <a:spcBef>
                <a:spcPts val="0"/>
              </a:spcBef>
              <a:spcAft>
                <a:spcPts val="0"/>
              </a:spcAft>
              <a:buClr>
                <a:schemeClr val="accent1"/>
              </a:buClr>
              <a:buSzPts val="2100"/>
              <a:buNone/>
              <a:defRPr sz="2100" b="1">
                <a:solidFill>
                  <a:schemeClr val="accent1"/>
                </a:solidFill>
              </a:defRPr>
            </a:lvl4pPr>
            <a:lvl5pPr lvl="4" algn="ctr">
              <a:lnSpc>
                <a:spcPct val="100000"/>
              </a:lnSpc>
              <a:spcBef>
                <a:spcPts val="0"/>
              </a:spcBef>
              <a:spcAft>
                <a:spcPts val="0"/>
              </a:spcAft>
              <a:buClr>
                <a:schemeClr val="accent1"/>
              </a:buClr>
              <a:buSzPts val="2100"/>
              <a:buNone/>
              <a:defRPr sz="2100" b="1">
                <a:solidFill>
                  <a:schemeClr val="accent1"/>
                </a:solidFill>
              </a:defRPr>
            </a:lvl5pPr>
            <a:lvl6pPr lvl="5" algn="ctr">
              <a:lnSpc>
                <a:spcPct val="100000"/>
              </a:lnSpc>
              <a:spcBef>
                <a:spcPts val="0"/>
              </a:spcBef>
              <a:spcAft>
                <a:spcPts val="0"/>
              </a:spcAft>
              <a:buClr>
                <a:schemeClr val="accent1"/>
              </a:buClr>
              <a:buSzPts val="2100"/>
              <a:buNone/>
              <a:defRPr sz="2100" b="1">
                <a:solidFill>
                  <a:schemeClr val="accent1"/>
                </a:solidFill>
              </a:defRPr>
            </a:lvl6pPr>
            <a:lvl7pPr lvl="6" algn="ctr">
              <a:lnSpc>
                <a:spcPct val="100000"/>
              </a:lnSpc>
              <a:spcBef>
                <a:spcPts val="0"/>
              </a:spcBef>
              <a:spcAft>
                <a:spcPts val="0"/>
              </a:spcAft>
              <a:buClr>
                <a:schemeClr val="accent1"/>
              </a:buClr>
              <a:buSzPts val="2100"/>
              <a:buNone/>
              <a:defRPr sz="2100" b="1">
                <a:solidFill>
                  <a:schemeClr val="accent1"/>
                </a:solidFill>
              </a:defRPr>
            </a:lvl7pPr>
            <a:lvl8pPr lvl="7" algn="ctr">
              <a:lnSpc>
                <a:spcPct val="100000"/>
              </a:lnSpc>
              <a:spcBef>
                <a:spcPts val="0"/>
              </a:spcBef>
              <a:spcAft>
                <a:spcPts val="0"/>
              </a:spcAft>
              <a:buClr>
                <a:schemeClr val="accent1"/>
              </a:buClr>
              <a:buSzPts val="2100"/>
              <a:buNone/>
              <a:defRPr sz="2100" b="1">
                <a:solidFill>
                  <a:schemeClr val="accent1"/>
                </a:solidFill>
              </a:defRPr>
            </a:lvl8pPr>
            <a:lvl9pPr lvl="8" algn="ctr">
              <a:lnSpc>
                <a:spcPct val="100000"/>
              </a:lnSpc>
              <a:spcBef>
                <a:spcPts val="0"/>
              </a:spcBef>
              <a:spcAft>
                <a:spcPts val="0"/>
              </a:spcAft>
              <a:buClr>
                <a:schemeClr val="accent1"/>
              </a:buClr>
              <a:buSzPts val="2100"/>
              <a:buNone/>
              <a:defRPr sz="2100" b="1">
                <a:solidFill>
                  <a:schemeClr val="accen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2802750" y="802500"/>
            <a:ext cx="3538500" cy="35385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19" name="Google Shape;19;p4"/>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5"/>
          <p:cNvSpPr txBox="1">
            <a:spLocks noGrp="1"/>
          </p:cNvSpPr>
          <p:nvPr>
            <p:ph type="body" idx="1"/>
          </p:nvPr>
        </p:nvSpPr>
        <p:spPr>
          <a:xfrm>
            <a:off x="311700" y="1228675"/>
            <a:ext cx="3999900" cy="334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body" idx="2"/>
          </p:nvPr>
        </p:nvSpPr>
        <p:spPr>
          <a:xfrm>
            <a:off x="4832400" y="1228675"/>
            <a:ext cx="3999900" cy="334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04800" y="309350"/>
            <a:ext cx="8537700" cy="748200"/>
          </a:xfrm>
          <a:prstGeom prst="rect">
            <a:avLst/>
          </a:prstGeom>
        </p:spPr>
        <p:txBody>
          <a:bodyPr spcFirstLastPara="1" wrap="square" lIns="91425" tIns="91425" rIns="91425" bIns="91425"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28575"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40" name="Google Shape;40;p9"/>
          <p:cNvSpPr txBox="1">
            <a:spLocks noGrp="1"/>
          </p:cNvSpPr>
          <p:nvPr>
            <p:ph type="subTitle" idx="1"/>
          </p:nvPr>
        </p:nvSpPr>
        <p:spPr>
          <a:xfrm>
            <a:off x="265500" y="2845223"/>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accent1"/>
              </a:buClr>
              <a:buSzPts val="1800"/>
              <a:buChar char="●"/>
              <a:defRPr>
                <a:solidFill>
                  <a:schemeClr val="accent1"/>
                </a:solidFill>
                <a:highlight>
                  <a:schemeClr val="lt1"/>
                </a:highlight>
              </a:defRPr>
            </a:lvl1pPr>
            <a:lvl2pPr marL="914400" lvl="1" indent="-317500">
              <a:spcBef>
                <a:spcPts val="0"/>
              </a:spcBef>
              <a:spcAft>
                <a:spcPts val="0"/>
              </a:spcAft>
              <a:buClr>
                <a:schemeClr val="accent1"/>
              </a:buClr>
              <a:buSzPts val="1400"/>
              <a:buChar char="○"/>
              <a:defRPr>
                <a:solidFill>
                  <a:schemeClr val="accent1"/>
                </a:solidFill>
                <a:highlight>
                  <a:schemeClr val="lt1"/>
                </a:highlight>
              </a:defRPr>
            </a:lvl2pPr>
            <a:lvl3pPr marL="1371600" lvl="2" indent="-317500">
              <a:spcBef>
                <a:spcPts val="0"/>
              </a:spcBef>
              <a:spcAft>
                <a:spcPts val="0"/>
              </a:spcAft>
              <a:buClr>
                <a:schemeClr val="accent1"/>
              </a:buClr>
              <a:buSzPts val="1400"/>
              <a:buChar char="■"/>
              <a:defRPr>
                <a:solidFill>
                  <a:schemeClr val="accent1"/>
                </a:solidFill>
                <a:highlight>
                  <a:schemeClr val="lt1"/>
                </a:highlight>
              </a:defRPr>
            </a:lvl3pPr>
            <a:lvl4pPr marL="1828800" lvl="3" indent="-317500">
              <a:spcBef>
                <a:spcPts val="0"/>
              </a:spcBef>
              <a:spcAft>
                <a:spcPts val="0"/>
              </a:spcAft>
              <a:buClr>
                <a:schemeClr val="accent1"/>
              </a:buClr>
              <a:buSzPts val="1400"/>
              <a:buChar char="●"/>
              <a:defRPr>
                <a:solidFill>
                  <a:schemeClr val="accent1"/>
                </a:solidFill>
                <a:highlight>
                  <a:schemeClr val="lt1"/>
                </a:highlight>
              </a:defRPr>
            </a:lvl4pPr>
            <a:lvl5pPr marL="2286000" lvl="4" indent="-317500">
              <a:spcBef>
                <a:spcPts val="0"/>
              </a:spcBef>
              <a:spcAft>
                <a:spcPts val="0"/>
              </a:spcAft>
              <a:buClr>
                <a:schemeClr val="accent1"/>
              </a:buClr>
              <a:buSzPts val="1400"/>
              <a:buChar char="○"/>
              <a:defRPr>
                <a:solidFill>
                  <a:schemeClr val="accent1"/>
                </a:solidFill>
                <a:highlight>
                  <a:schemeClr val="lt1"/>
                </a:highlight>
              </a:defRPr>
            </a:lvl5pPr>
            <a:lvl6pPr marL="2743200" lvl="5" indent="-317500">
              <a:spcBef>
                <a:spcPts val="0"/>
              </a:spcBef>
              <a:spcAft>
                <a:spcPts val="0"/>
              </a:spcAft>
              <a:buClr>
                <a:schemeClr val="accent1"/>
              </a:buClr>
              <a:buSzPts val="1400"/>
              <a:buChar char="■"/>
              <a:defRPr>
                <a:solidFill>
                  <a:schemeClr val="accent1"/>
                </a:solidFill>
                <a:highlight>
                  <a:schemeClr val="lt1"/>
                </a:highlight>
              </a:defRPr>
            </a:lvl6pPr>
            <a:lvl7pPr marL="3200400" lvl="6" indent="-317500">
              <a:spcBef>
                <a:spcPts val="0"/>
              </a:spcBef>
              <a:spcAft>
                <a:spcPts val="0"/>
              </a:spcAft>
              <a:buClr>
                <a:schemeClr val="accent1"/>
              </a:buClr>
              <a:buSzPts val="1400"/>
              <a:buChar char="●"/>
              <a:defRPr>
                <a:solidFill>
                  <a:schemeClr val="accent1"/>
                </a:solidFill>
                <a:highlight>
                  <a:schemeClr val="lt1"/>
                </a:highlight>
              </a:defRPr>
            </a:lvl7pPr>
            <a:lvl8pPr marL="3657600" lvl="7" indent="-317500">
              <a:spcBef>
                <a:spcPts val="0"/>
              </a:spcBef>
              <a:spcAft>
                <a:spcPts val="0"/>
              </a:spcAft>
              <a:buClr>
                <a:schemeClr val="accent1"/>
              </a:buClr>
              <a:buSzPts val="1400"/>
              <a:buChar char="○"/>
              <a:defRPr>
                <a:solidFill>
                  <a:schemeClr val="accent1"/>
                </a:solidFill>
                <a:highlight>
                  <a:schemeClr val="lt1"/>
                </a:highlight>
              </a:defRPr>
            </a:lvl8pPr>
            <a:lvl9pPr marL="4114800" lvl="8" indent="-317500">
              <a:spcBef>
                <a:spcPts val="0"/>
              </a:spcBef>
              <a:spcAft>
                <a:spcPts val="0"/>
              </a:spcAft>
              <a:buClr>
                <a:schemeClr val="accent1"/>
              </a:buClr>
              <a:buSzPts val="1400"/>
              <a:buChar char="■"/>
              <a:defRPr>
                <a:solidFill>
                  <a:schemeClr val="accent1"/>
                </a:solidFill>
                <a:highlight>
                  <a:schemeClr val="lt1"/>
                </a:highlight>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accent1"/>
              </a:buClr>
              <a:buSzPts val="2400"/>
              <a:buFont typeface="Amatic SC"/>
              <a:buNone/>
              <a:defRPr sz="2400" b="1">
                <a:solidFill>
                  <a:schemeClr val="accent1"/>
                </a:solidFill>
                <a:latin typeface="Amatic SC"/>
                <a:ea typeface="Amatic SC"/>
                <a:cs typeface="Amatic SC"/>
                <a:sym typeface="Amatic SC"/>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240275"/>
            <a:ext cx="8520600" cy="19818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a:spLocks noGrp="1"/>
          </p:cNvSpPr>
          <p:nvPr>
            <p:ph type="body" idx="1"/>
          </p:nvPr>
        </p:nvSpPr>
        <p:spPr>
          <a:xfrm>
            <a:off x="311700" y="33046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accent1"/>
              </a:buClr>
              <a:buSzPts val="1800"/>
              <a:buChar char="●"/>
              <a:defRPr>
                <a:solidFill>
                  <a:schemeClr val="accent1"/>
                </a:solidFill>
                <a:highlight>
                  <a:schemeClr val="dk1"/>
                </a:highlight>
              </a:defRPr>
            </a:lvl1pPr>
            <a:lvl2pPr marL="914400" lvl="1" indent="-317500" algn="ctr">
              <a:spcBef>
                <a:spcPts val="0"/>
              </a:spcBef>
              <a:spcAft>
                <a:spcPts val="0"/>
              </a:spcAft>
              <a:buClr>
                <a:schemeClr val="accent1"/>
              </a:buClr>
              <a:buSzPts val="1400"/>
              <a:buChar char="○"/>
              <a:defRPr>
                <a:solidFill>
                  <a:schemeClr val="accent1"/>
                </a:solidFill>
                <a:highlight>
                  <a:schemeClr val="dk1"/>
                </a:highlight>
              </a:defRPr>
            </a:lvl2pPr>
            <a:lvl3pPr marL="1371600" lvl="2" indent="-317500" algn="ctr">
              <a:spcBef>
                <a:spcPts val="0"/>
              </a:spcBef>
              <a:spcAft>
                <a:spcPts val="0"/>
              </a:spcAft>
              <a:buClr>
                <a:schemeClr val="accent1"/>
              </a:buClr>
              <a:buSzPts val="1400"/>
              <a:buChar char="■"/>
              <a:defRPr>
                <a:solidFill>
                  <a:schemeClr val="accent1"/>
                </a:solidFill>
                <a:highlight>
                  <a:schemeClr val="dk1"/>
                </a:highlight>
              </a:defRPr>
            </a:lvl3pPr>
            <a:lvl4pPr marL="1828800" lvl="3" indent="-317500" algn="ctr">
              <a:spcBef>
                <a:spcPts val="0"/>
              </a:spcBef>
              <a:spcAft>
                <a:spcPts val="0"/>
              </a:spcAft>
              <a:buClr>
                <a:schemeClr val="accent1"/>
              </a:buClr>
              <a:buSzPts val="1400"/>
              <a:buChar char="●"/>
              <a:defRPr>
                <a:solidFill>
                  <a:schemeClr val="accent1"/>
                </a:solidFill>
                <a:highlight>
                  <a:schemeClr val="dk1"/>
                </a:highlight>
              </a:defRPr>
            </a:lvl4pPr>
            <a:lvl5pPr marL="2286000" lvl="4" indent="-317500" algn="ctr">
              <a:spcBef>
                <a:spcPts val="0"/>
              </a:spcBef>
              <a:spcAft>
                <a:spcPts val="0"/>
              </a:spcAft>
              <a:buClr>
                <a:schemeClr val="accent1"/>
              </a:buClr>
              <a:buSzPts val="1400"/>
              <a:buChar char="○"/>
              <a:defRPr>
                <a:solidFill>
                  <a:schemeClr val="accent1"/>
                </a:solidFill>
                <a:highlight>
                  <a:schemeClr val="dk1"/>
                </a:highlight>
              </a:defRPr>
            </a:lvl5pPr>
            <a:lvl6pPr marL="2743200" lvl="5" indent="-317500" algn="ctr">
              <a:spcBef>
                <a:spcPts val="0"/>
              </a:spcBef>
              <a:spcAft>
                <a:spcPts val="0"/>
              </a:spcAft>
              <a:buClr>
                <a:schemeClr val="accent1"/>
              </a:buClr>
              <a:buSzPts val="1400"/>
              <a:buChar char="■"/>
              <a:defRPr>
                <a:solidFill>
                  <a:schemeClr val="accent1"/>
                </a:solidFill>
                <a:highlight>
                  <a:schemeClr val="dk1"/>
                </a:highlight>
              </a:defRPr>
            </a:lvl6pPr>
            <a:lvl7pPr marL="3200400" lvl="6" indent="-317500" algn="ctr">
              <a:spcBef>
                <a:spcPts val="0"/>
              </a:spcBef>
              <a:spcAft>
                <a:spcPts val="0"/>
              </a:spcAft>
              <a:buClr>
                <a:schemeClr val="accent1"/>
              </a:buClr>
              <a:buSzPts val="1400"/>
              <a:buChar char="●"/>
              <a:defRPr>
                <a:solidFill>
                  <a:schemeClr val="accent1"/>
                </a:solidFill>
                <a:highlight>
                  <a:schemeClr val="dk1"/>
                </a:highlight>
              </a:defRPr>
            </a:lvl7pPr>
            <a:lvl8pPr marL="3657600" lvl="7" indent="-317500" algn="ctr">
              <a:spcBef>
                <a:spcPts val="0"/>
              </a:spcBef>
              <a:spcAft>
                <a:spcPts val="0"/>
              </a:spcAft>
              <a:buClr>
                <a:schemeClr val="accent1"/>
              </a:buClr>
              <a:buSzPts val="1400"/>
              <a:buChar char="○"/>
              <a:defRPr>
                <a:solidFill>
                  <a:schemeClr val="accent1"/>
                </a:solidFill>
                <a:highlight>
                  <a:schemeClr val="dk1"/>
                </a:highlight>
              </a:defRPr>
            </a:lvl8pPr>
            <a:lvl9pPr marL="4114800" lvl="8" indent="-317500" algn="ctr">
              <a:spcBef>
                <a:spcPts val="0"/>
              </a:spcBef>
              <a:spcAft>
                <a:spcPts val="0"/>
              </a:spcAft>
              <a:buClr>
                <a:schemeClr val="accent1"/>
              </a:buClr>
              <a:buSzPts val="1400"/>
              <a:buChar char="■"/>
              <a:defRPr>
                <a:solidFill>
                  <a:schemeClr val="accent1"/>
                </a:solidFill>
                <a:highlight>
                  <a:schemeClr val="dk1"/>
                </a:highlight>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each-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docs.google.com/document/d/1DPDRLB-s0YFcOzGtQ0ZUaioyFK2_3TkjFJOQrx97XZQ/edit?usp=sharing"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t>Reading in the Junior level</a:t>
            </a:r>
            <a:endParaRPr/>
          </a:p>
        </p:txBody>
      </p:sp>
      <p:sp>
        <p:nvSpPr>
          <p:cNvPr id="57" name="Google Shape;57;p13"/>
          <p:cNvSpPr txBox="1">
            <a:spLocks noGrp="1"/>
          </p:cNvSpPr>
          <p:nvPr>
            <p:ph type="subTitle" idx="1"/>
          </p:nvPr>
        </p:nvSpPr>
        <p:spPr>
          <a:xfrm>
            <a:off x="311700" y="3890400"/>
            <a:ext cx="8520600" cy="7062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t>How to support your children at home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sz="4900"/>
              <a:t>Acknowledgment of country </a:t>
            </a:r>
            <a:endParaRPr sz="4900"/>
          </a:p>
        </p:txBody>
      </p:sp>
      <p:sp>
        <p:nvSpPr>
          <p:cNvPr id="63" name="Google Shape;63;p14"/>
          <p:cNvSpPr txBox="1">
            <a:spLocks noGrp="1"/>
          </p:cNvSpPr>
          <p:nvPr>
            <p:ph type="subTitle" idx="1"/>
          </p:nvPr>
        </p:nvSpPr>
        <p:spPr>
          <a:xfrm>
            <a:off x="311700" y="3890400"/>
            <a:ext cx="8520600" cy="706200"/>
          </a:xfrm>
          <a:prstGeom prst="rect">
            <a:avLst/>
          </a:prstGeom>
        </p:spPr>
        <p:txBody>
          <a:bodyPr spcFirstLastPara="1" wrap="square" lIns="91425" tIns="91425" rIns="91425" bIns="91425" anchor="ctr" anchorCtr="0">
            <a:normAutofit fontScale="62500" lnSpcReduction="20000"/>
          </a:bodyPr>
          <a:lstStyle/>
          <a:p>
            <a:pPr marL="0" lvl="0" indent="0" algn="ctr" rtl="0">
              <a:spcBef>
                <a:spcPts val="0"/>
              </a:spcBef>
              <a:spcAft>
                <a:spcPts val="0"/>
              </a:spcAft>
              <a:buNone/>
            </a:pPr>
            <a:r>
              <a:rPr lang="en-GB"/>
              <a:t>We would like to acknowledge the traditional custodians of the land in which we are meeting (Zooming) from today, the Boon Wurrung people, and pay respects to elders past, present and emerging.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sz="5700"/>
              <a:t>List what you believe are the most important skills of a proficient reader. </a:t>
            </a:r>
            <a:endParaRPr sz="5700"/>
          </a:p>
        </p:txBody>
      </p:sp>
      <p:pic>
        <p:nvPicPr>
          <p:cNvPr id="69" name="Google Shape;69;p15"/>
          <p:cNvPicPr preferRelativeResize="0"/>
          <p:nvPr/>
        </p:nvPicPr>
        <p:blipFill>
          <a:blip r:embed="rId3">
            <a:alphaModFix/>
          </a:blip>
          <a:stretch>
            <a:fillRect/>
          </a:stretch>
        </p:blipFill>
        <p:spPr>
          <a:xfrm>
            <a:off x="311700" y="3026175"/>
            <a:ext cx="2857500" cy="1600200"/>
          </a:xfrm>
          <a:prstGeom prst="rect">
            <a:avLst/>
          </a:prstGeom>
          <a:noFill/>
          <a:ln>
            <a:noFill/>
          </a:ln>
        </p:spPr>
      </p:pic>
      <p:pic>
        <p:nvPicPr>
          <p:cNvPr id="70" name="Google Shape;70;p15"/>
          <p:cNvPicPr preferRelativeResize="0"/>
          <p:nvPr/>
        </p:nvPicPr>
        <p:blipFill>
          <a:blip r:embed="rId4">
            <a:alphaModFix/>
          </a:blip>
          <a:stretch>
            <a:fillRect/>
          </a:stretch>
        </p:blipFill>
        <p:spPr>
          <a:xfrm>
            <a:off x="3411300" y="2883300"/>
            <a:ext cx="2628900" cy="1743075"/>
          </a:xfrm>
          <a:prstGeom prst="rect">
            <a:avLst/>
          </a:prstGeom>
          <a:noFill/>
          <a:ln>
            <a:noFill/>
          </a:ln>
        </p:spPr>
      </p:pic>
      <p:pic>
        <p:nvPicPr>
          <p:cNvPr id="71" name="Google Shape;71;p15"/>
          <p:cNvPicPr preferRelativeResize="0"/>
          <p:nvPr/>
        </p:nvPicPr>
        <p:blipFill>
          <a:blip r:embed="rId5">
            <a:alphaModFix/>
          </a:blip>
          <a:stretch>
            <a:fillRect/>
          </a:stretch>
        </p:blipFill>
        <p:spPr>
          <a:xfrm>
            <a:off x="6282300" y="2888063"/>
            <a:ext cx="2638425" cy="17335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subTitle" idx="1"/>
          </p:nvPr>
        </p:nvSpPr>
        <p:spPr>
          <a:xfrm>
            <a:off x="311700" y="3890400"/>
            <a:ext cx="5432700" cy="7062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t>IMPORTANT SKILLS </a:t>
            </a:r>
            <a:endParaRPr/>
          </a:p>
        </p:txBody>
      </p:sp>
      <p:pic>
        <p:nvPicPr>
          <p:cNvPr id="77" name="Google Shape;77;p16"/>
          <p:cNvPicPr preferRelativeResize="0"/>
          <p:nvPr/>
        </p:nvPicPr>
        <p:blipFill>
          <a:blip r:embed="rId3">
            <a:alphaModFix/>
          </a:blip>
          <a:stretch>
            <a:fillRect/>
          </a:stretch>
        </p:blipFill>
        <p:spPr>
          <a:xfrm>
            <a:off x="3937275" y="0"/>
            <a:ext cx="4755674" cy="3566750"/>
          </a:xfrm>
          <a:prstGeom prst="rect">
            <a:avLst/>
          </a:prstGeom>
          <a:noFill/>
          <a:ln>
            <a:noFill/>
          </a:ln>
        </p:spPr>
      </p:pic>
      <p:pic>
        <p:nvPicPr>
          <p:cNvPr id="78" name="Google Shape;78;p16"/>
          <p:cNvPicPr preferRelativeResize="0"/>
          <p:nvPr/>
        </p:nvPicPr>
        <p:blipFill>
          <a:blip r:embed="rId4">
            <a:alphaModFix/>
          </a:blip>
          <a:stretch>
            <a:fillRect/>
          </a:stretch>
        </p:blipFill>
        <p:spPr>
          <a:xfrm>
            <a:off x="6022852" y="2771425"/>
            <a:ext cx="3121150" cy="2372075"/>
          </a:xfrm>
          <a:prstGeom prst="rect">
            <a:avLst/>
          </a:prstGeom>
          <a:noFill/>
          <a:ln>
            <a:noFill/>
          </a:ln>
        </p:spPr>
      </p:pic>
      <p:pic>
        <p:nvPicPr>
          <p:cNvPr id="79" name="Google Shape;79;p16"/>
          <p:cNvPicPr preferRelativeResize="0"/>
          <p:nvPr/>
        </p:nvPicPr>
        <p:blipFill>
          <a:blip r:embed="rId5">
            <a:alphaModFix/>
          </a:blip>
          <a:stretch>
            <a:fillRect/>
          </a:stretch>
        </p:blipFill>
        <p:spPr>
          <a:xfrm>
            <a:off x="0" y="127113"/>
            <a:ext cx="4106849" cy="33125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500">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1000"/>
                                        <p:tgtEl>
                                          <p:spTgt spid="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fade">
                                      <p:cBhvr>
                                        <p:cTn id="12"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119400" y="102925"/>
            <a:ext cx="3766175" cy="4937649"/>
          </a:xfrm>
          <a:prstGeom prst="rect">
            <a:avLst/>
          </a:prstGeom>
          <a:noFill/>
          <a:ln>
            <a:noFill/>
          </a:ln>
        </p:spPr>
      </p:pic>
      <p:sp>
        <p:nvSpPr>
          <p:cNvPr id="85" name="Google Shape;85;p17"/>
          <p:cNvSpPr txBox="1"/>
          <p:nvPr/>
        </p:nvSpPr>
        <p:spPr>
          <a:xfrm>
            <a:off x="4225925" y="243850"/>
            <a:ext cx="4608000" cy="427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Source Code Pro"/>
                <a:ea typeface="Source Code Pro"/>
                <a:cs typeface="Source Code Pro"/>
                <a:sym typeface="Source Code Pro"/>
              </a:rPr>
              <a:t>    </a:t>
            </a:r>
            <a:r>
              <a:rPr lang="en-GB" sz="1900">
                <a:latin typeface="Comic Sans MS"/>
                <a:ea typeface="Comic Sans MS"/>
                <a:cs typeface="Comic Sans MS"/>
                <a:sym typeface="Comic Sans MS"/>
              </a:rPr>
              <a:t> Why daily reading matters!</a:t>
            </a:r>
            <a:endParaRPr sz="1900">
              <a:latin typeface="Comic Sans MS"/>
              <a:ea typeface="Comic Sans MS"/>
              <a:cs typeface="Comic Sans MS"/>
              <a:sym typeface="Comic Sans MS"/>
            </a:endParaRPr>
          </a:p>
          <a:p>
            <a:pPr marL="0" lvl="0" indent="0" algn="l" rtl="0">
              <a:spcBef>
                <a:spcPts val="0"/>
              </a:spcBef>
              <a:spcAft>
                <a:spcPts val="0"/>
              </a:spcAft>
              <a:buNone/>
            </a:pPr>
            <a:endParaRPr sz="1900">
              <a:latin typeface="Comic Sans MS"/>
              <a:ea typeface="Comic Sans MS"/>
              <a:cs typeface="Comic Sans MS"/>
              <a:sym typeface="Comic Sans MS"/>
            </a:endParaRPr>
          </a:p>
          <a:p>
            <a:pPr marL="0" lvl="0" indent="0" algn="l" rtl="0">
              <a:spcBef>
                <a:spcPts val="0"/>
              </a:spcBef>
              <a:spcAft>
                <a:spcPts val="0"/>
              </a:spcAft>
              <a:buNone/>
            </a:pPr>
            <a:r>
              <a:rPr lang="en-GB" sz="1900">
                <a:latin typeface="Comic Sans MS"/>
                <a:ea typeface="Comic Sans MS"/>
                <a:cs typeface="Comic Sans MS"/>
                <a:sym typeface="Comic Sans MS"/>
              </a:rPr>
              <a:t>Mix between read aloud and modelled reading- why it’s important to do both</a:t>
            </a:r>
            <a:endParaRPr sz="1900">
              <a:latin typeface="Comic Sans MS"/>
              <a:ea typeface="Comic Sans MS"/>
              <a:cs typeface="Comic Sans MS"/>
              <a:sym typeface="Comic Sans MS"/>
            </a:endParaRPr>
          </a:p>
          <a:p>
            <a:pPr marL="0" lvl="0" indent="0" algn="l" rtl="0">
              <a:spcBef>
                <a:spcPts val="0"/>
              </a:spcBef>
              <a:spcAft>
                <a:spcPts val="0"/>
              </a:spcAft>
              <a:buNone/>
            </a:pPr>
            <a:endParaRPr sz="1900">
              <a:latin typeface="Comic Sans MS"/>
              <a:ea typeface="Comic Sans MS"/>
              <a:cs typeface="Comic Sans MS"/>
              <a:sym typeface="Comic Sans MS"/>
            </a:endParaRPr>
          </a:p>
          <a:p>
            <a:pPr marL="0" lvl="0" indent="0" algn="l" rtl="0">
              <a:spcBef>
                <a:spcPts val="0"/>
              </a:spcBef>
              <a:spcAft>
                <a:spcPts val="0"/>
              </a:spcAft>
              <a:buNone/>
            </a:pPr>
            <a:endParaRPr sz="1900">
              <a:latin typeface="Comic Sans MS"/>
              <a:ea typeface="Comic Sans MS"/>
              <a:cs typeface="Comic Sans MS"/>
              <a:sym typeface="Comic Sans MS"/>
            </a:endParaRPr>
          </a:p>
          <a:p>
            <a:pPr marL="0" lvl="0" indent="0" algn="l" rtl="0">
              <a:spcBef>
                <a:spcPts val="0"/>
              </a:spcBef>
              <a:spcAft>
                <a:spcPts val="0"/>
              </a:spcAft>
              <a:buNone/>
            </a:pPr>
            <a:r>
              <a:rPr lang="en-GB" sz="1900">
                <a:latin typeface="Comic Sans MS"/>
                <a:ea typeface="Comic Sans MS"/>
                <a:cs typeface="Comic Sans MS"/>
                <a:sym typeface="Comic Sans MS"/>
              </a:rPr>
              <a:t>Reading is directly correlated to increase in vocabulary exposure, improvement in spelling and writing. </a:t>
            </a:r>
            <a:endParaRPr sz="1900">
              <a:latin typeface="Comic Sans MS"/>
              <a:ea typeface="Comic Sans MS"/>
              <a:cs typeface="Comic Sans MS"/>
              <a:sym typeface="Comic Sans MS"/>
            </a:endParaRPr>
          </a:p>
          <a:p>
            <a:pPr marL="0" lvl="0" indent="0" algn="l" rtl="0">
              <a:spcBef>
                <a:spcPts val="0"/>
              </a:spcBef>
              <a:spcAft>
                <a:spcPts val="0"/>
              </a:spcAft>
              <a:buNone/>
            </a:pPr>
            <a:endParaRPr sz="1900">
              <a:latin typeface="Comic Sans MS"/>
              <a:ea typeface="Comic Sans MS"/>
              <a:cs typeface="Comic Sans MS"/>
              <a:sym typeface="Comic Sans MS"/>
            </a:endParaRPr>
          </a:p>
          <a:p>
            <a:pPr marL="0" lvl="0" indent="0" algn="l" rtl="0">
              <a:spcBef>
                <a:spcPts val="0"/>
              </a:spcBef>
              <a:spcAft>
                <a:spcPts val="0"/>
              </a:spcAft>
              <a:buNone/>
            </a:pPr>
            <a:endParaRPr sz="1900">
              <a:latin typeface="Comic Sans MS"/>
              <a:ea typeface="Comic Sans MS"/>
              <a:cs typeface="Comic Sans MS"/>
              <a:sym typeface="Comic Sans MS"/>
            </a:endParaRPr>
          </a:p>
          <a:p>
            <a:pPr marL="0" lvl="0" indent="0" algn="l" rtl="0">
              <a:spcBef>
                <a:spcPts val="0"/>
              </a:spcBef>
              <a:spcAft>
                <a:spcPts val="0"/>
              </a:spcAft>
              <a:buNone/>
            </a:pPr>
            <a:r>
              <a:rPr lang="en-GB" sz="1900">
                <a:latin typeface="Comic Sans MS"/>
                <a:ea typeface="Comic Sans MS"/>
                <a:cs typeface="Comic Sans MS"/>
                <a:sym typeface="Comic Sans MS"/>
              </a:rPr>
              <a:t>“You can be a reader without being a writer but you can't be a writer without being a reader”</a:t>
            </a:r>
            <a:endParaRPr sz="1900">
              <a:latin typeface="Comic Sans MS"/>
              <a:ea typeface="Comic Sans MS"/>
              <a:cs typeface="Comic Sans MS"/>
              <a:sym typeface="Comic Sans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4680"/>
              <a:t>                  Reading is thinking</a:t>
            </a:r>
            <a:endParaRPr sz="4680"/>
          </a:p>
        </p:txBody>
      </p:sp>
      <p:sp>
        <p:nvSpPr>
          <p:cNvPr id="91" name="Google Shape;91;p18"/>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000000"/>
              </a:buClr>
              <a:buSzPts val="1800"/>
              <a:buAutoNum type="arabicPeriod"/>
            </a:pPr>
            <a:r>
              <a:rPr lang="en-GB">
                <a:solidFill>
                  <a:srgbClr val="000000"/>
                </a:solidFill>
              </a:rPr>
              <a:t>You have 20 seconds to draw an apple. Share</a:t>
            </a:r>
            <a:endParaRPr>
              <a:solidFill>
                <a:srgbClr val="000000"/>
              </a:solidFill>
            </a:endParaRPr>
          </a:p>
          <a:p>
            <a:pPr marL="457200" lvl="0" indent="-342900" algn="l" rtl="0">
              <a:spcBef>
                <a:spcPts val="0"/>
              </a:spcBef>
              <a:spcAft>
                <a:spcPts val="0"/>
              </a:spcAft>
              <a:buClr>
                <a:srgbClr val="000000"/>
              </a:buClr>
              <a:buSzPts val="1800"/>
              <a:buAutoNum type="arabicPeriod"/>
            </a:pPr>
            <a:r>
              <a:rPr lang="en-GB">
                <a:solidFill>
                  <a:srgbClr val="000000"/>
                </a:solidFill>
              </a:rPr>
              <a:t>You now have 20 seconds to draw thinking. Share </a:t>
            </a:r>
            <a:endParaRPr>
              <a:solidFill>
                <a:srgbClr val="000000"/>
              </a:solidFill>
            </a:endParaRPr>
          </a:p>
          <a:p>
            <a:pPr marL="457200" lvl="0" indent="-342900" algn="l" rtl="0">
              <a:spcBef>
                <a:spcPts val="0"/>
              </a:spcBef>
              <a:spcAft>
                <a:spcPts val="0"/>
              </a:spcAft>
              <a:buClr>
                <a:srgbClr val="000000"/>
              </a:buClr>
              <a:buSzPts val="1800"/>
              <a:buAutoNum type="arabicPeriod"/>
            </a:pPr>
            <a:r>
              <a:rPr lang="en-GB">
                <a:solidFill>
                  <a:srgbClr val="000000"/>
                </a:solidFill>
              </a:rPr>
              <a:t>What most people draw is a representation of thinking-we need to make it explicit to children that </a:t>
            </a:r>
            <a:r>
              <a:rPr lang="en-GB" b="1" i="1">
                <a:solidFill>
                  <a:srgbClr val="000000"/>
                </a:solidFill>
              </a:rPr>
              <a:t>Reading is Thinking </a:t>
            </a:r>
            <a:r>
              <a:rPr lang="en-GB">
                <a:solidFill>
                  <a:srgbClr val="000000"/>
                </a:solidFill>
              </a:rPr>
              <a:t>and because thinking is entirely inside your head, your thinking needs to be made visible. </a:t>
            </a:r>
            <a:endParaRPr>
              <a:solidFill>
                <a:srgbClr val="000000"/>
              </a:solidFill>
            </a:endParaRPr>
          </a:p>
          <a:p>
            <a:pPr marL="0" lvl="0" indent="0" algn="ctr" rtl="0">
              <a:spcBef>
                <a:spcPts val="1200"/>
              </a:spcBef>
              <a:spcAft>
                <a:spcPts val="0"/>
              </a:spcAft>
              <a:buNone/>
            </a:pPr>
            <a:r>
              <a:rPr lang="en-GB" b="1" i="1">
                <a:solidFill>
                  <a:srgbClr val="000000"/>
                </a:solidFill>
              </a:rPr>
              <a:t>We read words with our eyes, but...</a:t>
            </a:r>
            <a:endParaRPr b="1" i="1">
              <a:solidFill>
                <a:srgbClr val="000000"/>
              </a:solidFill>
            </a:endParaRPr>
          </a:p>
          <a:p>
            <a:pPr marL="0" lvl="0" indent="0" algn="ctr" rtl="0">
              <a:spcBef>
                <a:spcPts val="1200"/>
              </a:spcBef>
              <a:spcAft>
                <a:spcPts val="1200"/>
              </a:spcAft>
              <a:buNone/>
            </a:pPr>
            <a:r>
              <a:rPr lang="en-GB" b="1" i="1">
                <a:solidFill>
                  <a:srgbClr val="000000"/>
                </a:solidFill>
              </a:rPr>
              <a:t>We use our brain to make sense of the words that we read. </a:t>
            </a:r>
            <a:endParaRPr b="1" i="1">
              <a:solidFill>
                <a:srgbClr val="000000"/>
              </a:solidFill>
            </a:endParaRPr>
          </a:p>
        </p:txBody>
      </p:sp>
      <p:pic>
        <p:nvPicPr>
          <p:cNvPr id="92" name="Google Shape;92;p18"/>
          <p:cNvPicPr preferRelativeResize="0"/>
          <p:nvPr/>
        </p:nvPicPr>
        <p:blipFill>
          <a:blip r:embed="rId3">
            <a:alphaModFix/>
          </a:blip>
          <a:stretch>
            <a:fillRect/>
          </a:stretch>
        </p:blipFill>
        <p:spPr>
          <a:xfrm>
            <a:off x="6490850" y="0"/>
            <a:ext cx="2539434" cy="1333200"/>
          </a:xfrm>
          <a:prstGeom prst="rect">
            <a:avLst/>
          </a:prstGeom>
          <a:noFill/>
          <a:ln>
            <a:noFill/>
          </a:ln>
        </p:spPr>
      </p:pic>
      <p:pic>
        <p:nvPicPr>
          <p:cNvPr id="93" name="Google Shape;93;p18"/>
          <p:cNvPicPr preferRelativeResize="0"/>
          <p:nvPr/>
        </p:nvPicPr>
        <p:blipFill>
          <a:blip r:embed="rId4">
            <a:alphaModFix/>
          </a:blip>
          <a:stretch>
            <a:fillRect/>
          </a:stretch>
        </p:blipFill>
        <p:spPr>
          <a:xfrm>
            <a:off x="86697" y="143538"/>
            <a:ext cx="1569600" cy="1046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7"/>
        <p:cNvGrpSpPr/>
        <p:nvPr/>
      </p:nvGrpSpPr>
      <p:grpSpPr>
        <a:xfrm>
          <a:off x="0" y="0"/>
          <a:ext cx="0" cy="0"/>
          <a:chOff x="0" y="0"/>
          <a:chExt cx="0" cy="0"/>
        </a:xfrm>
      </p:grpSpPr>
      <p:sp>
        <p:nvSpPr>
          <p:cNvPr id="98" name="Google Shape;98;p19"/>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endParaRPr sz="5980">
              <a:latin typeface="Abril Fatface"/>
              <a:ea typeface="Abril Fatface"/>
              <a:cs typeface="Abril Fatface"/>
              <a:sym typeface="Abril Fatface"/>
            </a:endParaRPr>
          </a:p>
          <a:p>
            <a:pPr marL="0" lvl="0" indent="0" algn="ctr" rtl="0">
              <a:spcBef>
                <a:spcPts val="0"/>
              </a:spcBef>
              <a:spcAft>
                <a:spcPts val="0"/>
              </a:spcAft>
              <a:buSzPts val="990"/>
              <a:buNone/>
            </a:pPr>
            <a:endParaRPr sz="5980">
              <a:latin typeface="Abril Fatface"/>
              <a:ea typeface="Abril Fatface"/>
              <a:cs typeface="Abril Fatface"/>
              <a:sym typeface="Abril Fatface"/>
            </a:endParaRPr>
          </a:p>
          <a:p>
            <a:pPr marL="0" lvl="0" indent="0" algn="ctr" rtl="0">
              <a:spcBef>
                <a:spcPts val="0"/>
              </a:spcBef>
              <a:spcAft>
                <a:spcPts val="0"/>
              </a:spcAft>
              <a:buSzPts val="990"/>
              <a:buNone/>
            </a:pPr>
            <a:r>
              <a:rPr lang="en-GB" sz="5980">
                <a:latin typeface="Abril Fatface"/>
                <a:ea typeface="Abril Fatface"/>
                <a:cs typeface="Abril Fatface"/>
                <a:sym typeface="Abril Fatface"/>
              </a:rPr>
              <a:t>Reading skills</a:t>
            </a:r>
            <a:endParaRPr sz="5980">
              <a:latin typeface="Abril Fatface"/>
              <a:ea typeface="Abril Fatface"/>
              <a:cs typeface="Abril Fatface"/>
              <a:sym typeface="Abril Fatfac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102"/>
        <p:cNvGrpSpPr/>
        <p:nvPr/>
      </p:nvGrpSpPr>
      <p:grpSpPr>
        <a:xfrm>
          <a:off x="0" y="0"/>
          <a:ext cx="0" cy="0"/>
          <a:chOff x="0" y="0"/>
          <a:chExt cx="0" cy="0"/>
        </a:xfrm>
      </p:grpSpPr>
      <p:pic>
        <p:nvPicPr>
          <p:cNvPr id="103" name="Google Shape;103;p20"/>
          <p:cNvPicPr preferRelativeResize="0"/>
          <p:nvPr/>
        </p:nvPicPr>
        <p:blipFill>
          <a:blip r:embed="rId3">
            <a:alphaModFix/>
          </a:blip>
          <a:stretch>
            <a:fillRect/>
          </a:stretch>
        </p:blipFill>
        <p:spPr>
          <a:xfrm>
            <a:off x="45275" y="116025"/>
            <a:ext cx="4290775" cy="3033099"/>
          </a:xfrm>
          <a:prstGeom prst="rect">
            <a:avLst/>
          </a:prstGeom>
          <a:noFill/>
          <a:ln>
            <a:noFill/>
          </a:ln>
        </p:spPr>
      </p:pic>
      <p:pic>
        <p:nvPicPr>
          <p:cNvPr id="104" name="Google Shape;104;p20"/>
          <p:cNvPicPr preferRelativeResize="0"/>
          <p:nvPr/>
        </p:nvPicPr>
        <p:blipFill>
          <a:blip r:embed="rId4">
            <a:alphaModFix/>
          </a:blip>
          <a:stretch>
            <a:fillRect/>
          </a:stretch>
        </p:blipFill>
        <p:spPr>
          <a:xfrm>
            <a:off x="97075" y="2978775"/>
            <a:ext cx="4187174" cy="1815700"/>
          </a:xfrm>
          <a:prstGeom prst="rect">
            <a:avLst/>
          </a:prstGeom>
          <a:noFill/>
          <a:ln>
            <a:noFill/>
          </a:ln>
        </p:spPr>
      </p:pic>
      <p:sp>
        <p:nvSpPr>
          <p:cNvPr id="105" name="Google Shape;105;p20"/>
          <p:cNvSpPr txBox="1"/>
          <p:nvPr/>
        </p:nvSpPr>
        <p:spPr>
          <a:xfrm>
            <a:off x="4419950" y="494625"/>
            <a:ext cx="4497300" cy="437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700" b="1" u="sng">
                <a:latin typeface="Source Code Pro"/>
                <a:ea typeface="Source Code Pro"/>
                <a:cs typeface="Source Code Pro"/>
                <a:sym typeface="Source Code Pro"/>
              </a:rPr>
              <a:t>CCAFE-</a:t>
            </a:r>
            <a:r>
              <a:rPr lang="en-GB" sz="1700" u="sng">
                <a:latin typeface="Source Code Pro"/>
                <a:ea typeface="Source Code Pro"/>
                <a:cs typeface="Source Code Pro"/>
                <a:sym typeface="Source Code Pro"/>
              </a:rPr>
              <a:t> </a:t>
            </a:r>
            <a:r>
              <a:rPr lang="en-GB" sz="1500">
                <a:latin typeface="Source Code Pro"/>
                <a:ea typeface="Source Code Pro"/>
                <a:cs typeface="Source Code Pro"/>
                <a:sym typeface="Source Code Pro"/>
              </a:rPr>
              <a:t>Framework we use with children to support their reading. Focussed on 5 key areas:</a:t>
            </a:r>
            <a:endParaRPr sz="1500">
              <a:latin typeface="Source Code Pro"/>
              <a:ea typeface="Source Code Pro"/>
              <a:cs typeface="Source Code Pro"/>
              <a:sym typeface="Source Code Pro"/>
            </a:endParaRPr>
          </a:p>
          <a:p>
            <a:pPr marL="0" lvl="0" indent="0" algn="l" rtl="0">
              <a:spcBef>
                <a:spcPts val="0"/>
              </a:spcBef>
              <a:spcAft>
                <a:spcPts val="0"/>
              </a:spcAft>
              <a:buNone/>
            </a:pPr>
            <a:endParaRPr sz="1500">
              <a:latin typeface="Source Code Pro"/>
              <a:ea typeface="Source Code Pro"/>
              <a:cs typeface="Source Code Pro"/>
              <a:sym typeface="Source Code Pro"/>
            </a:endParaRPr>
          </a:p>
          <a:p>
            <a:pPr marL="0" lvl="0" indent="0" algn="l" rtl="0">
              <a:spcBef>
                <a:spcPts val="0"/>
              </a:spcBef>
              <a:spcAft>
                <a:spcPts val="0"/>
              </a:spcAft>
              <a:buNone/>
            </a:pPr>
            <a:r>
              <a:rPr lang="en-GB" sz="1500">
                <a:latin typeface="Source Code Pro"/>
                <a:ea typeface="Source Code Pro"/>
                <a:cs typeface="Source Code Pro"/>
                <a:sym typeface="Source Code Pro"/>
              </a:rPr>
              <a:t>Comprehension, Critical Literacy. Accuracy, Fluency and Expanding Vocabulary. </a:t>
            </a:r>
            <a:endParaRPr sz="1500">
              <a:latin typeface="Source Code Pro"/>
              <a:ea typeface="Source Code Pro"/>
              <a:cs typeface="Source Code Pro"/>
              <a:sym typeface="Source Code Pro"/>
            </a:endParaRPr>
          </a:p>
          <a:p>
            <a:pPr marL="0" lvl="0" indent="0" algn="l" rtl="0">
              <a:spcBef>
                <a:spcPts val="0"/>
              </a:spcBef>
              <a:spcAft>
                <a:spcPts val="0"/>
              </a:spcAft>
              <a:buNone/>
            </a:pPr>
            <a:endParaRPr sz="1500">
              <a:latin typeface="Source Code Pro"/>
              <a:ea typeface="Source Code Pro"/>
              <a:cs typeface="Source Code Pro"/>
              <a:sym typeface="Source Code Pro"/>
            </a:endParaRPr>
          </a:p>
          <a:p>
            <a:pPr marL="0" lvl="0" indent="0" algn="l" rtl="0">
              <a:spcBef>
                <a:spcPts val="0"/>
              </a:spcBef>
              <a:spcAft>
                <a:spcPts val="0"/>
              </a:spcAft>
              <a:buNone/>
            </a:pPr>
            <a:r>
              <a:rPr lang="en-GB" sz="1500">
                <a:latin typeface="Source Code Pro"/>
                <a:ea typeface="Source Code Pro"/>
                <a:cs typeface="Source Code Pro"/>
                <a:sym typeface="Source Code Pro"/>
              </a:rPr>
              <a:t>Statements underneath described the skills and strategies required for proficient reading. </a:t>
            </a:r>
            <a:endParaRPr sz="1500">
              <a:latin typeface="Source Code Pro"/>
              <a:ea typeface="Source Code Pro"/>
              <a:cs typeface="Source Code Pro"/>
              <a:sym typeface="Source Code Pro"/>
            </a:endParaRPr>
          </a:p>
          <a:p>
            <a:pPr marL="0" lvl="0" indent="0" algn="l" rtl="0">
              <a:spcBef>
                <a:spcPts val="0"/>
              </a:spcBef>
              <a:spcAft>
                <a:spcPts val="0"/>
              </a:spcAft>
              <a:buNone/>
            </a:pPr>
            <a:endParaRPr sz="1500">
              <a:latin typeface="Source Code Pro"/>
              <a:ea typeface="Source Code Pro"/>
              <a:cs typeface="Source Code Pro"/>
              <a:sym typeface="Source Code Pro"/>
            </a:endParaRPr>
          </a:p>
          <a:p>
            <a:pPr marL="0" lvl="0" indent="0" algn="l" rtl="0">
              <a:spcBef>
                <a:spcPts val="0"/>
              </a:spcBef>
              <a:spcAft>
                <a:spcPts val="0"/>
              </a:spcAft>
              <a:buNone/>
            </a:pPr>
            <a:r>
              <a:rPr lang="en-GB" sz="1500" b="1" u="sng">
                <a:latin typeface="Source Code Pro"/>
                <a:ea typeface="Source Code Pro"/>
                <a:cs typeface="Source Code Pro"/>
                <a:sym typeface="Source Code Pro"/>
              </a:rPr>
              <a:t>Power of Thinking Aloud-</a:t>
            </a:r>
            <a:r>
              <a:rPr lang="en-GB" sz="1500">
                <a:latin typeface="Source Code Pro"/>
                <a:ea typeface="Source Code Pro"/>
                <a:cs typeface="Source Code Pro"/>
                <a:sym typeface="Source Code Pro"/>
              </a:rPr>
              <a:t>you don’t know what you don’t know. Modelling of higher order thinking and discussion around vocabulary is what we call “teaching up”-giving students the tools they need to succeed. </a:t>
            </a:r>
            <a:endParaRPr sz="1500">
              <a:latin typeface="Source Code Pro"/>
              <a:ea typeface="Source Code Pro"/>
              <a:cs typeface="Source Code Pro"/>
              <a:sym typeface="Source Code Pr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ctr" rtl="0">
              <a:spcBef>
                <a:spcPts val="0"/>
              </a:spcBef>
              <a:spcAft>
                <a:spcPts val="0"/>
              </a:spcAft>
              <a:buNone/>
            </a:pPr>
            <a:r>
              <a:rPr lang="en-GB" sz="4866"/>
              <a:t>Scaffolds and supports to use at home</a:t>
            </a:r>
            <a:endParaRPr sz="4866"/>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114"/>
        <p:cNvGrpSpPr/>
        <p:nvPr/>
      </p:nvGrpSpPr>
      <p:grpSpPr>
        <a:xfrm>
          <a:off x="0" y="0"/>
          <a:ext cx="0" cy="0"/>
          <a:chOff x="0" y="0"/>
          <a:chExt cx="0" cy="0"/>
        </a:xfrm>
      </p:grpSpPr>
      <p:pic>
        <p:nvPicPr>
          <p:cNvPr id="115" name="Google Shape;115;p22"/>
          <p:cNvPicPr preferRelativeResize="0"/>
          <p:nvPr/>
        </p:nvPicPr>
        <p:blipFill>
          <a:blip r:embed="rId3">
            <a:alphaModFix/>
          </a:blip>
          <a:stretch>
            <a:fillRect/>
          </a:stretch>
        </p:blipFill>
        <p:spPr>
          <a:xfrm>
            <a:off x="0" y="-48050"/>
            <a:ext cx="6774098" cy="5230325"/>
          </a:xfrm>
          <a:prstGeom prst="rect">
            <a:avLst/>
          </a:prstGeom>
          <a:noFill/>
          <a:ln>
            <a:noFill/>
          </a:ln>
        </p:spPr>
      </p:pic>
      <p:sp>
        <p:nvSpPr>
          <p:cNvPr id="116" name="Google Shape;116;p22"/>
          <p:cNvSpPr txBox="1"/>
          <p:nvPr/>
        </p:nvSpPr>
        <p:spPr>
          <a:xfrm>
            <a:off x="6617400" y="294275"/>
            <a:ext cx="2526600" cy="212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4200" b="1">
                <a:solidFill>
                  <a:schemeClr val="accent1"/>
                </a:solidFill>
                <a:latin typeface="Amatic SC"/>
                <a:ea typeface="Amatic SC"/>
                <a:cs typeface="Amatic SC"/>
                <a:sym typeface="Amatic SC"/>
              </a:rPr>
              <a:t>Clarifying strategies to use at home </a:t>
            </a:r>
            <a:endParaRPr>
              <a:latin typeface="Source Code Pro"/>
              <a:ea typeface="Source Code Pro"/>
              <a:cs typeface="Source Code Pro"/>
              <a:sym typeface="Source Code Pr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120"/>
        <p:cNvGrpSpPr/>
        <p:nvPr/>
      </p:nvGrpSpPr>
      <p:grpSpPr>
        <a:xfrm>
          <a:off x="0" y="0"/>
          <a:ext cx="0" cy="0"/>
          <a:chOff x="0" y="0"/>
          <a:chExt cx="0" cy="0"/>
        </a:xfrm>
      </p:grpSpPr>
      <p:pic>
        <p:nvPicPr>
          <p:cNvPr id="121" name="Google Shape;121;p23"/>
          <p:cNvPicPr preferRelativeResize="0"/>
          <p:nvPr/>
        </p:nvPicPr>
        <p:blipFill>
          <a:blip r:embed="rId3">
            <a:alphaModFix/>
          </a:blip>
          <a:stretch>
            <a:fillRect/>
          </a:stretch>
        </p:blipFill>
        <p:spPr>
          <a:xfrm>
            <a:off x="152400" y="152400"/>
            <a:ext cx="2905224" cy="4838701"/>
          </a:xfrm>
          <a:prstGeom prst="rect">
            <a:avLst/>
          </a:prstGeom>
          <a:noFill/>
          <a:ln>
            <a:noFill/>
          </a:ln>
        </p:spPr>
      </p:pic>
      <p:sp>
        <p:nvSpPr>
          <p:cNvPr id="122" name="Google Shape;122;p23"/>
          <p:cNvSpPr txBox="1"/>
          <p:nvPr/>
        </p:nvSpPr>
        <p:spPr>
          <a:xfrm>
            <a:off x="3158400" y="462275"/>
            <a:ext cx="56331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4200" b="1">
                <a:solidFill>
                  <a:schemeClr val="accent1"/>
                </a:solidFill>
                <a:latin typeface="Amatic SC"/>
                <a:ea typeface="Amatic SC"/>
                <a:cs typeface="Amatic SC"/>
                <a:sym typeface="Amatic SC"/>
              </a:rPr>
              <a:t>Decoding strategies to use at home </a:t>
            </a:r>
            <a:endParaRPr>
              <a:latin typeface="Source Code Pro"/>
              <a:ea typeface="Source Code Pro"/>
              <a:cs typeface="Source Code Pro"/>
              <a:sym typeface="Source Code Pr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126"/>
        <p:cNvGrpSpPr/>
        <p:nvPr/>
      </p:nvGrpSpPr>
      <p:grpSpPr>
        <a:xfrm>
          <a:off x="0" y="0"/>
          <a:ext cx="0" cy="0"/>
          <a:chOff x="0" y="0"/>
          <a:chExt cx="0" cy="0"/>
        </a:xfrm>
      </p:grpSpPr>
      <p:sp>
        <p:nvSpPr>
          <p:cNvPr id="127" name="Google Shape;127;p2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endParaRPr sz="4280"/>
          </a:p>
          <a:p>
            <a:pPr marL="0" lvl="0" indent="0" algn="ctr" rtl="0">
              <a:spcBef>
                <a:spcPts val="0"/>
              </a:spcBef>
              <a:spcAft>
                <a:spcPts val="0"/>
              </a:spcAft>
              <a:buSzPts val="990"/>
              <a:buNone/>
            </a:pPr>
            <a:endParaRPr sz="4280"/>
          </a:p>
          <a:p>
            <a:pPr marL="0" lvl="0" indent="0" algn="ctr" rtl="0">
              <a:spcBef>
                <a:spcPts val="0"/>
              </a:spcBef>
              <a:spcAft>
                <a:spcPts val="0"/>
              </a:spcAft>
              <a:buSzPts val="990"/>
              <a:buNone/>
            </a:pPr>
            <a:r>
              <a:rPr lang="en-GB" sz="4280"/>
              <a:t>Text choice for engagement </a:t>
            </a:r>
            <a:endParaRPr sz="428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40FFD6"/>
            </a:gs>
            <a:gs pos="100000">
              <a:srgbClr val="07B690"/>
            </a:gs>
          </a:gsLst>
          <a:lin ang="5400012" scaled="0"/>
        </a:gradFill>
        <a:effectLst/>
      </p:bgPr>
    </p:bg>
    <p:spTree>
      <p:nvGrpSpPr>
        <p:cNvPr id="1" name="Shape 131"/>
        <p:cNvGrpSpPr/>
        <p:nvPr/>
      </p:nvGrpSpPr>
      <p:grpSpPr>
        <a:xfrm>
          <a:off x="0" y="0"/>
          <a:ext cx="0" cy="0"/>
          <a:chOff x="0" y="0"/>
          <a:chExt cx="0" cy="0"/>
        </a:xfrm>
      </p:grpSpPr>
      <p:sp>
        <p:nvSpPr>
          <p:cNvPr id="132" name="Google Shape;132;p25"/>
          <p:cNvSpPr txBox="1">
            <a:spLocks noGrp="1"/>
          </p:cNvSpPr>
          <p:nvPr>
            <p:ph type="title"/>
          </p:nvPr>
        </p:nvSpPr>
        <p:spPr>
          <a:xfrm>
            <a:off x="311700" y="350875"/>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180" u="sng"/>
              <a:t>Multi-modal literacies</a:t>
            </a:r>
            <a:r>
              <a:rPr lang="en-GB" sz="3180"/>
              <a:t>-</a:t>
            </a:r>
            <a:r>
              <a:rPr lang="en-GB" sz="2680"/>
              <a:t>authentic texts to engage with your children to ensure </a:t>
            </a:r>
            <a:r>
              <a:rPr lang="en-GB" sz="2680" u="sng">
                <a:solidFill>
                  <a:srgbClr val="FF0000"/>
                </a:solidFill>
              </a:rPr>
              <a:t>A BALANCED READING DIET.</a:t>
            </a:r>
            <a:endParaRPr sz="2680" u="sng">
              <a:solidFill>
                <a:srgbClr val="FF0000"/>
              </a:solidFill>
            </a:endParaRPr>
          </a:p>
        </p:txBody>
      </p:sp>
      <p:sp>
        <p:nvSpPr>
          <p:cNvPr id="133" name="Google Shape;133;p25"/>
          <p:cNvSpPr txBox="1">
            <a:spLocks noGrp="1"/>
          </p:cNvSpPr>
          <p:nvPr>
            <p:ph type="body" idx="1"/>
          </p:nvPr>
        </p:nvSpPr>
        <p:spPr>
          <a:xfrm>
            <a:off x="311700" y="1510875"/>
            <a:ext cx="8520600" cy="3057900"/>
          </a:xfrm>
          <a:prstGeom prst="rect">
            <a:avLst/>
          </a:prstGeom>
        </p:spPr>
        <p:txBody>
          <a:bodyPr spcFirstLastPara="1" wrap="square" lIns="91425" tIns="91425" rIns="91425" bIns="91425" anchor="t" anchorCtr="0">
            <a:normAutofit fontScale="92500" lnSpcReduction="20000"/>
          </a:bodyPr>
          <a:lstStyle/>
          <a:p>
            <a:pPr marL="457200" lvl="0" indent="-322580" algn="l" rtl="0">
              <a:spcBef>
                <a:spcPts val="0"/>
              </a:spcBef>
              <a:spcAft>
                <a:spcPts val="0"/>
              </a:spcAft>
              <a:buClr>
                <a:srgbClr val="000000"/>
              </a:buClr>
              <a:buSzPct val="100000"/>
              <a:buChar char="●"/>
            </a:pPr>
            <a:r>
              <a:rPr lang="en-GB" sz="1600">
                <a:solidFill>
                  <a:srgbClr val="000000"/>
                </a:solidFill>
              </a:rPr>
              <a:t>Multi-modal print, Digital and Live. </a:t>
            </a:r>
            <a:endParaRPr sz="1600">
              <a:solidFill>
                <a:srgbClr val="000000"/>
              </a:solidFill>
            </a:endParaRPr>
          </a:p>
          <a:p>
            <a:pPr marL="457200" lvl="0" indent="-322580" algn="l" rtl="0">
              <a:spcBef>
                <a:spcPts val="0"/>
              </a:spcBef>
              <a:spcAft>
                <a:spcPts val="0"/>
              </a:spcAft>
              <a:buClr>
                <a:srgbClr val="000000"/>
              </a:buClr>
              <a:buSzPct val="100000"/>
              <a:buChar char="●"/>
            </a:pPr>
            <a:r>
              <a:rPr lang="en-GB" sz="1600">
                <a:solidFill>
                  <a:srgbClr val="000000"/>
                </a:solidFill>
              </a:rPr>
              <a:t>Links to rich texts </a:t>
            </a:r>
            <a:r>
              <a:rPr lang="en-GB" sz="1600" u="sng">
                <a:solidFill>
                  <a:srgbClr val="0000FF"/>
                </a:solidFil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(picture books)</a:t>
            </a:r>
            <a:endParaRPr sz="1600">
              <a:solidFill>
                <a:srgbClr val="0000FF"/>
              </a:solidFill>
            </a:endParaRPr>
          </a:p>
          <a:p>
            <a:pPr marL="457200" lvl="0" indent="-322580" algn="l" rtl="0">
              <a:spcBef>
                <a:spcPts val="0"/>
              </a:spcBef>
              <a:spcAft>
                <a:spcPts val="0"/>
              </a:spcAft>
              <a:buClr>
                <a:srgbClr val="000000"/>
              </a:buClr>
              <a:buSzPct val="100000"/>
              <a:buChar char="●"/>
            </a:pPr>
            <a:r>
              <a:rPr lang="en-GB" sz="1600">
                <a:solidFill>
                  <a:srgbClr val="000000"/>
                </a:solidFill>
              </a:rPr>
              <a:t>Documentaries</a:t>
            </a:r>
            <a:endParaRPr sz="1600">
              <a:solidFill>
                <a:srgbClr val="000000"/>
              </a:solidFill>
            </a:endParaRPr>
          </a:p>
          <a:p>
            <a:pPr marL="457200" lvl="0" indent="-322580" algn="l" rtl="0">
              <a:spcBef>
                <a:spcPts val="0"/>
              </a:spcBef>
              <a:spcAft>
                <a:spcPts val="0"/>
              </a:spcAft>
              <a:buClr>
                <a:srgbClr val="000000"/>
              </a:buClr>
              <a:buSzPct val="100000"/>
              <a:buChar char="●"/>
            </a:pPr>
            <a:r>
              <a:rPr lang="en-GB" sz="1600">
                <a:solidFill>
                  <a:srgbClr val="000000"/>
                </a:solidFill>
              </a:rPr>
              <a:t>Recipes</a:t>
            </a:r>
            <a:endParaRPr sz="1600">
              <a:solidFill>
                <a:srgbClr val="000000"/>
              </a:solidFill>
            </a:endParaRPr>
          </a:p>
          <a:p>
            <a:pPr marL="457200" lvl="0" indent="0" algn="l" rtl="0">
              <a:spcBef>
                <a:spcPts val="1200"/>
              </a:spcBef>
              <a:spcAft>
                <a:spcPts val="0"/>
              </a:spcAft>
              <a:buNone/>
            </a:pPr>
            <a:endParaRPr sz="1600">
              <a:solidFill>
                <a:srgbClr val="000000"/>
              </a:solidFill>
            </a:endParaRPr>
          </a:p>
          <a:p>
            <a:pPr marL="457200" lvl="0" indent="-322580" algn="l" rtl="0">
              <a:spcBef>
                <a:spcPts val="1200"/>
              </a:spcBef>
              <a:spcAft>
                <a:spcPts val="0"/>
              </a:spcAft>
              <a:buClr>
                <a:srgbClr val="000000"/>
              </a:buClr>
              <a:buSzPct val="100000"/>
              <a:buChar char="●"/>
            </a:pPr>
            <a:r>
              <a:rPr lang="en-GB" sz="1600">
                <a:solidFill>
                  <a:srgbClr val="000000"/>
                </a:solidFill>
              </a:rPr>
              <a:t>Procedural texts (Lego, recipes etc) </a:t>
            </a:r>
            <a:endParaRPr sz="1600">
              <a:solidFill>
                <a:srgbClr val="000000"/>
              </a:solidFill>
            </a:endParaRPr>
          </a:p>
          <a:p>
            <a:pPr marL="457200" lvl="0" indent="-322580" algn="l" rtl="0">
              <a:spcBef>
                <a:spcPts val="0"/>
              </a:spcBef>
              <a:spcAft>
                <a:spcPts val="0"/>
              </a:spcAft>
              <a:buClr>
                <a:srgbClr val="000000"/>
              </a:buClr>
              <a:buSzPct val="100000"/>
              <a:buChar char="●"/>
            </a:pPr>
            <a:r>
              <a:rPr lang="en-GB" sz="1600">
                <a:solidFill>
                  <a:srgbClr val="000000"/>
                </a:solidFill>
              </a:rPr>
              <a:t>Mix between fiction and non-fiction</a:t>
            </a:r>
            <a:endParaRPr sz="1600">
              <a:solidFill>
                <a:srgbClr val="000000"/>
              </a:solidFill>
            </a:endParaRPr>
          </a:p>
          <a:p>
            <a:pPr marL="457200" lvl="0" indent="-334327" algn="l" rtl="0">
              <a:spcBef>
                <a:spcPts val="0"/>
              </a:spcBef>
              <a:spcAft>
                <a:spcPts val="0"/>
              </a:spcAft>
              <a:buClr>
                <a:srgbClr val="000000"/>
              </a:buClr>
              <a:buSzPct val="112500"/>
              <a:buChar char="●"/>
            </a:pPr>
            <a:r>
              <a:rPr lang="en-GB" sz="1600">
                <a:solidFill>
                  <a:srgbClr val="000000"/>
                </a:solidFill>
              </a:rPr>
              <a:t>WUSHKA </a:t>
            </a:r>
            <a:r>
              <a:rPr lang="en-GB" sz="1200">
                <a:solidFill>
                  <a:srgbClr val="000000"/>
                </a:solidFill>
              </a:rPr>
              <a:t>(see classroom teacher for login details)</a:t>
            </a:r>
            <a:endParaRPr sz="1200">
              <a:solidFill>
                <a:srgbClr val="000000"/>
              </a:solidFill>
            </a:endParaRPr>
          </a:p>
          <a:p>
            <a:pPr marL="457200" lvl="0" indent="-322580" algn="l" rtl="0">
              <a:spcBef>
                <a:spcPts val="0"/>
              </a:spcBef>
              <a:spcAft>
                <a:spcPts val="0"/>
              </a:spcAft>
              <a:buClr>
                <a:srgbClr val="000000"/>
              </a:buClr>
              <a:buSzPct val="100000"/>
              <a:buChar char="●"/>
            </a:pPr>
            <a:r>
              <a:rPr lang="en-GB" sz="1600">
                <a:solidFill>
                  <a:srgbClr val="000000"/>
                </a:solidFill>
              </a:rPr>
              <a:t>Take-home readers</a:t>
            </a:r>
            <a:endParaRPr sz="1600">
              <a:solidFill>
                <a:srgbClr val="000000"/>
              </a:solidFill>
            </a:endParaRPr>
          </a:p>
          <a:p>
            <a:pPr marL="457200" lvl="0" indent="-322580" algn="l" rtl="0">
              <a:spcBef>
                <a:spcPts val="0"/>
              </a:spcBef>
              <a:spcAft>
                <a:spcPts val="0"/>
              </a:spcAft>
              <a:buSzPct val="100000"/>
              <a:buChar char="●"/>
            </a:pPr>
            <a:r>
              <a:rPr lang="en-GB" sz="1600">
                <a:solidFill>
                  <a:srgbClr val="000000"/>
                </a:solidFill>
              </a:rPr>
              <a:t>Importance of </a:t>
            </a:r>
            <a:r>
              <a:rPr lang="en-GB" sz="1600" b="1" i="1">
                <a:solidFill>
                  <a:srgbClr val="000000"/>
                </a:solidFill>
              </a:rPr>
              <a:t>STUDENT CHOICE</a:t>
            </a:r>
            <a:r>
              <a:rPr lang="en-GB" sz="1600">
                <a:solidFill>
                  <a:srgbClr val="000000"/>
                </a:solidFill>
              </a:rPr>
              <a:t>-We want to foster a love for reading. Choice and balance of feedback is crucial. </a:t>
            </a:r>
            <a:r>
              <a:rPr lang="en-GB" sz="1600"/>
              <a:t> </a:t>
            </a:r>
            <a:endParaRPr sz="1600"/>
          </a:p>
        </p:txBody>
      </p:sp>
      <p:pic>
        <p:nvPicPr>
          <p:cNvPr id="134" name="Google Shape;134;p25"/>
          <p:cNvPicPr preferRelativeResize="0"/>
          <p:nvPr/>
        </p:nvPicPr>
        <p:blipFill>
          <a:blip r:embed="rId4">
            <a:alphaModFix/>
          </a:blip>
          <a:stretch>
            <a:fillRect/>
          </a:stretch>
        </p:blipFill>
        <p:spPr>
          <a:xfrm>
            <a:off x="6117088" y="1049250"/>
            <a:ext cx="2847975" cy="1600200"/>
          </a:xfrm>
          <a:prstGeom prst="rect">
            <a:avLst/>
          </a:prstGeom>
          <a:noFill/>
          <a:ln>
            <a:noFill/>
          </a:ln>
        </p:spPr>
      </p:pic>
      <p:pic>
        <p:nvPicPr>
          <p:cNvPr id="135" name="Google Shape;135;p25"/>
          <p:cNvPicPr preferRelativeResize="0"/>
          <p:nvPr/>
        </p:nvPicPr>
        <p:blipFill>
          <a:blip r:embed="rId5">
            <a:alphaModFix/>
          </a:blip>
          <a:stretch>
            <a:fillRect/>
          </a:stretch>
        </p:blipFill>
        <p:spPr>
          <a:xfrm>
            <a:off x="2762825" y="2066738"/>
            <a:ext cx="1591125" cy="894025"/>
          </a:xfrm>
          <a:prstGeom prst="rect">
            <a:avLst/>
          </a:prstGeom>
          <a:noFill/>
          <a:ln>
            <a:noFill/>
          </a:ln>
        </p:spPr>
      </p:pic>
      <p:pic>
        <p:nvPicPr>
          <p:cNvPr id="136" name="Google Shape;136;p25"/>
          <p:cNvPicPr preferRelativeResize="0"/>
          <p:nvPr/>
        </p:nvPicPr>
        <p:blipFill>
          <a:blip r:embed="rId6">
            <a:alphaModFix/>
          </a:blip>
          <a:stretch>
            <a:fillRect/>
          </a:stretch>
        </p:blipFill>
        <p:spPr>
          <a:xfrm>
            <a:off x="6514375" y="2649446"/>
            <a:ext cx="2053425" cy="10746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140"/>
        <p:cNvGrpSpPr/>
        <p:nvPr/>
      </p:nvGrpSpPr>
      <p:grpSpPr>
        <a:xfrm>
          <a:off x="0" y="0"/>
          <a:ext cx="0" cy="0"/>
          <a:chOff x="0" y="0"/>
          <a:chExt cx="0" cy="0"/>
        </a:xfrm>
      </p:grpSpPr>
      <p:sp>
        <p:nvSpPr>
          <p:cNvPr id="141" name="Google Shape;141;p26"/>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Just right book-how to help kids identify what’s a JR text</a:t>
            </a:r>
            <a:endParaRPr/>
          </a:p>
        </p:txBody>
      </p:sp>
      <p:pic>
        <p:nvPicPr>
          <p:cNvPr id="142" name="Google Shape;142;p26"/>
          <p:cNvPicPr preferRelativeResize="0"/>
          <p:nvPr/>
        </p:nvPicPr>
        <p:blipFill>
          <a:blip r:embed="rId3">
            <a:alphaModFix/>
          </a:blip>
          <a:stretch>
            <a:fillRect/>
          </a:stretch>
        </p:blipFill>
        <p:spPr>
          <a:xfrm>
            <a:off x="3361607" y="1797713"/>
            <a:ext cx="3094724" cy="2358251"/>
          </a:xfrm>
          <a:prstGeom prst="rect">
            <a:avLst/>
          </a:prstGeom>
          <a:noFill/>
          <a:ln>
            <a:noFill/>
          </a:ln>
        </p:spPr>
      </p:pic>
      <p:pic>
        <p:nvPicPr>
          <p:cNvPr id="143" name="Google Shape;143;p26"/>
          <p:cNvPicPr preferRelativeResize="0"/>
          <p:nvPr/>
        </p:nvPicPr>
        <p:blipFill>
          <a:blip r:embed="rId4">
            <a:alphaModFix/>
          </a:blip>
          <a:stretch>
            <a:fillRect/>
          </a:stretch>
        </p:blipFill>
        <p:spPr>
          <a:xfrm>
            <a:off x="92925" y="973701"/>
            <a:ext cx="3094724" cy="4006277"/>
          </a:xfrm>
          <a:prstGeom prst="rect">
            <a:avLst/>
          </a:prstGeom>
          <a:noFill/>
          <a:ln>
            <a:noFill/>
          </a:ln>
        </p:spPr>
      </p:pic>
      <p:sp>
        <p:nvSpPr>
          <p:cNvPr id="144" name="Google Shape;144;p26"/>
          <p:cNvSpPr txBox="1"/>
          <p:nvPr/>
        </p:nvSpPr>
        <p:spPr>
          <a:xfrm>
            <a:off x="6630275" y="1489888"/>
            <a:ext cx="2347200" cy="2973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800">
                <a:solidFill>
                  <a:srgbClr val="FF9900"/>
                </a:solidFill>
                <a:latin typeface="Ultra"/>
                <a:ea typeface="Ultra"/>
                <a:cs typeface="Ultra"/>
                <a:sym typeface="Ultra"/>
              </a:rPr>
              <a:t>HIT-</a:t>
            </a:r>
            <a:endParaRPr sz="2800">
              <a:solidFill>
                <a:srgbClr val="FF9900"/>
              </a:solidFill>
              <a:latin typeface="Ultra"/>
              <a:ea typeface="Ultra"/>
              <a:cs typeface="Ultra"/>
              <a:sym typeface="Ultra"/>
            </a:endParaRPr>
          </a:p>
          <a:p>
            <a:pPr marL="0" lvl="0" indent="0" algn="ctr" rtl="0">
              <a:lnSpc>
                <a:spcPct val="115000"/>
              </a:lnSpc>
              <a:spcBef>
                <a:spcPts val="1200"/>
              </a:spcBef>
              <a:spcAft>
                <a:spcPts val="1200"/>
              </a:spcAft>
              <a:buNone/>
            </a:pPr>
            <a:r>
              <a:rPr lang="en-GB" sz="2500">
                <a:solidFill>
                  <a:srgbClr val="FF9900"/>
                </a:solidFill>
                <a:latin typeface="Ultra"/>
                <a:ea typeface="Ultra"/>
                <a:cs typeface="Ultra"/>
                <a:sym typeface="Ultra"/>
              </a:rPr>
              <a:t>Multiple exposure. The power of </a:t>
            </a:r>
            <a:r>
              <a:rPr lang="en-GB" sz="2400">
                <a:solidFill>
                  <a:srgbClr val="FF9900"/>
                </a:solidFill>
                <a:latin typeface="Ultra"/>
                <a:ea typeface="Ultra"/>
                <a:cs typeface="Ultra"/>
                <a:sym typeface="Ultra"/>
              </a:rPr>
              <a:t>re-reading! </a:t>
            </a:r>
            <a:endParaRPr sz="2000">
              <a:solidFill>
                <a:srgbClr val="FF9900"/>
              </a:solidFill>
              <a:latin typeface="Ultra"/>
              <a:ea typeface="Ultra"/>
              <a:cs typeface="Ultra"/>
              <a:sym typeface="Ultr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148"/>
        <p:cNvGrpSpPr/>
        <p:nvPr/>
      </p:nvGrpSpPr>
      <p:grpSpPr>
        <a:xfrm>
          <a:off x="0" y="0"/>
          <a:ext cx="0" cy="0"/>
          <a:chOff x="0" y="0"/>
          <a:chExt cx="0" cy="0"/>
        </a:xfrm>
      </p:grpSpPr>
      <p:sp>
        <p:nvSpPr>
          <p:cNvPr id="149" name="Google Shape;149;p27"/>
          <p:cNvSpPr txBox="1">
            <a:spLocks noGrp="1"/>
          </p:cNvSpPr>
          <p:nvPr>
            <p:ph type="title"/>
          </p:nvPr>
        </p:nvSpPr>
        <p:spPr>
          <a:xfrm>
            <a:off x="311700" y="292850"/>
            <a:ext cx="8520600" cy="1370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GB" u="sng"/>
              <a:t>Support and challenge Venn Diagram</a:t>
            </a:r>
            <a:endParaRPr u="sng"/>
          </a:p>
          <a:p>
            <a:pPr marL="0" lvl="0" indent="0" algn="ctr" rtl="0">
              <a:spcBef>
                <a:spcPts val="0"/>
              </a:spcBef>
              <a:spcAft>
                <a:spcPts val="0"/>
              </a:spcAft>
              <a:buNone/>
            </a:pPr>
            <a:r>
              <a:rPr lang="en-GB" sz="3200"/>
              <a:t>The last thing we want is for children to be risk averse. </a:t>
            </a:r>
            <a:endParaRPr sz="3200"/>
          </a:p>
          <a:p>
            <a:pPr marL="0" lvl="0" indent="0" algn="ctr" rtl="0">
              <a:spcBef>
                <a:spcPts val="0"/>
              </a:spcBef>
              <a:spcAft>
                <a:spcPts val="0"/>
              </a:spcAft>
              <a:buNone/>
            </a:pPr>
            <a:endParaRPr u="sng"/>
          </a:p>
          <a:p>
            <a:pPr marL="0" lvl="0" indent="0" algn="l" rtl="0">
              <a:spcBef>
                <a:spcPts val="0"/>
              </a:spcBef>
              <a:spcAft>
                <a:spcPts val="0"/>
              </a:spcAft>
              <a:buNone/>
            </a:pPr>
            <a:r>
              <a:rPr lang="en-GB"/>
              <a:t> </a:t>
            </a:r>
            <a:endParaRPr/>
          </a:p>
        </p:txBody>
      </p:sp>
      <p:pic>
        <p:nvPicPr>
          <p:cNvPr id="150" name="Google Shape;150;p27"/>
          <p:cNvPicPr preferRelativeResize="0"/>
          <p:nvPr/>
        </p:nvPicPr>
        <p:blipFill>
          <a:blip r:embed="rId3">
            <a:alphaModFix/>
          </a:blip>
          <a:stretch>
            <a:fillRect/>
          </a:stretch>
        </p:blipFill>
        <p:spPr>
          <a:xfrm>
            <a:off x="4685308" y="1724475"/>
            <a:ext cx="4047067" cy="3307224"/>
          </a:xfrm>
          <a:prstGeom prst="rect">
            <a:avLst/>
          </a:prstGeom>
          <a:noFill/>
          <a:ln>
            <a:noFill/>
          </a:ln>
        </p:spPr>
      </p:pic>
      <p:pic>
        <p:nvPicPr>
          <p:cNvPr id="151" name="Google Shape;151;p27"/>
          <p:cNvPicPr preferRelativeResize="0"/>
          <p:nvPr/>
        </p:nvPicPr>
        <p:blipFill>
          <a:blip r:embed="rId4">
            <a:alphaModFix/>
          </a:blip>
          <a:stretch>
            <a:fillRect/>
          </a:stretch>
        </p:blipFill>
        <p:spPr>
          <a:xfrm>
            <a:off x="311700" y="1724472"/>
            <a:ext cx="3527701" cy="330722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1000"/>
                                        <p:tgtEl>
                                          <p:spTgt spid="1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fade">
                                      <p:cBhvr>
                                        <p:cTn id="12" dur="1000"/>
                                        <p:tgtEl>
                                          <p:spTgt spid="1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0"/>
                                        </p:tgtEl>
                                        <p:attrNameLst>
                                          <p:attrName>style.visibility</p:attrName>
                                        </p:attrNameLst>
                                      </p:cBhvr>
                                      <p:to>
                                        <p:strVal val="visible"/>
                                      </p:to>
                                    </p:set>
                                    <p:animEffect transition="in" filter="fade">
                                      <p:cBhvr>
                                        <p:cTn id="17" dur="10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155"/>
        <p:cNvGrpSpPr/>
        <p:nvPr/>
      </p:nvGrpSpPr>
      <p:grpSpPr>
        <a:xfrm>
          <a:off x="0" y="0"/>
          <a:ext cx="0" cy="0"/>
          <a:chOff x="0" y="0"/>
          <a:chExt cx="0" cy="0"/>
        </a:xfrm>
      </p:grpSpPr>
      <p:sp>
        <p:nvSpPr>
          <p:cNvPr id="156" name="Google Shape;156;p28"/>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Summary-so what to do to foster a love of reading?</a:t>
            </a:r>
            <a:endParaRPr/>
          </a:p>
        </p:txBody>
      </p:sp>
      <p:sp>
        <p:nvSpPr>
          <p:cNvPr id="157" name="Google Shape;157;p28"/>
          <p:cNvSpPr txBox="1">
            <a:spLocks noGrp="1"/>
          </p:cNvSpPr>
          <p:nvPr>
            <p:ph type="body" idx="1"/>
          </p:nvPr>
        </p:nvSpPr>
        <p:spPr>
          <a:xfrm>
            <a:off x="311700" y="1228675"/>
            <a:ext cx="8520600" cy="37470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000000"/>
              </a:buClr>
              <a:buSzPts val="1800"/>
              <a:buAutoNum type="arabicPeriod"/>
            </a:pPr>
            <a:r>
              <a:rPr lang="en-GB">
                <a:solidFill>
                  <a:srgbClr val="000000"/>
                </a:solidFill>
              </a:rPr>
              <a:t>Reading pyramid - cognitive skills &gt; reading fluency &gt; reading comprehension &gt; metacognition</a:t>
            </a:r>
            <a:endParaRPr>
              <a:solidFill>
                <a:srgbClr val="000000"/>
              </a:solidFill>
            </a:endParaRPr>
          </a:p>
          <a:p>
            <a:pPr marL="0" lvl="0" indent="0" algn="l" rtl="0">
              <a:spcBef>
                <a:spcPts val="1200"/>
              </a:spcBef>
              <a:spcAft>
                <a:spcPts val="0"/>
              </a:spcAft>
              <a:buNone/>
            </a:pPr>
            <a:r>
              <a:rPr lang="en-GB">
                <a:solidFill>
                  <a:srgbClr val="000000"/>
                </a:solidFill>
              </a:rPr>
              <a:t>2. </a:t>
            </a:r>
            <a:r>
              <a:rPr lang="en-GB" sz="1900">
                <a:solidFill>
                  <a:srgbClr val="000000"/>
                </a:solidFill>
                <a:latin typeface="Comic Sans MS"/>
                <a:ea typeface="Comic Sans MS"/>
                <a:cs typeface="Comic Sans MS"/>
                <a:sym typeface="Comic Sans MS"/>
              </a:rPr>
              <a:t>“You can be a reader without being a writer but you can't be a writer without being a reader”</a:t>
            </a:r>
            <a:endParaRPr>
              <a:solidFill>
                <a:srgbClr val="000000"/>
              </a:solidFill>
            </a:endParaRPr>
          </a:p>
          <a:p>
            <a:pPr marL="0" lvl="0" indent="0" algn="l" rtl="0">
              <a:spcBef>
                <a:spcPts val="1200"/>
              </a:spcBef>
              <a:spcAft>
                <a:spcPts val="0"/>
              </a:spcAft>
              <a:buNone/>
            </a:pPr>
            <a:r>
              <a:rPr lang="en-GB">
                <a:solidFill>
                  <a:srgbClr val="000000"/>
                </a:solidFill>
              </a:rPr>
              <a:t>3. Reading IS thinking</a:t>
            </a:r>
            <a:endParaRPr>
              <a:solidFill>
                <a:srgbClr val="000000"/>
              </a:solidFill>
            </a:endParaRPr>
          </a:p>
          <a:p>
            <a:pPr marL="0" lvl="0" indent="0" algn="l" rtl="0">
              <a:spcBef>
                <a:spcPts val="1200"/>
              </a:spcBef>
              <a:spcAft>
                <a:spcPts val="0"/>
              </a:spcAft>
              <a:buNone/>
            </a:pPr>
            <a:r>
              <a:rPr lang="en-GB">
                <a:solidFill>
                  <a:srgbClr val="000000"/>
                </a:solidFill>
              </a:rPr>
              <a:t>4. Clarifying and decoding strategies to use as home </a:t>
            </a:r>
            <a:endParaRPr>
              <a:solidFill>
                <a:srgbClr val="000000"/>
              </a:solidFill>
            </a:endParaRPr>
          </a:p>
          <a:p>
            <a:pPr marL="0" lvl="0" indent="0" algn="l" rtl="0">
              <a:spcBef>
                <a:spcPts val="1200"/>
              </a:spcBef>
              <a:spcAft>
                <a:spcPts val="0"/>
              </a:spcAft>
              <a:buNone/>
            </a:pPr>
            <a:r>
              <a:rPr lang="en-GB">
                <a:solidFill>
                  <a:srgbClr val="000000"/>
                </a:solidFill>
              </a:rPr>
              <a:t>5. Multimodal texts and the importance of a reading diet </a:t>
            </a:r>
            <a:endParaRPr>
              <a:solidFill>
                <a:srgbClr val="000000"/>
              </a:solidFill>
            </a:endParaRPr>
          </a:p>
          <a:p>
            <a:pPr marL="0" lvl="0" indent="0" algn="l" rtl="0">
              <a:spcBef>
                <a:spcPts val="1200"/>
              </a:spcBef>
              <a:spcAft>
                <a:spcPts val="1200"/>
              </a:spcAft>
              <a:buNone/>
            </a:pPr>
            <a:r>
              <a:rPr lang="en-GB">
                <a:solidFill>
                  <a:srgbClr val="000000"/>
                </a:solidFill>
              </a:rPr>
              <a:t>6. Just right books to build confidence and expand vocabulary</a:t>
            </a:r>
            <a:endParaRPr>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Shape 161"/>
        <p:cNvGrpSpPr/>
        <p:nvPr/>
      </p:nvGrpSpPr>
      <p:grpSpPr>
        <a:xfrm>
          <a:off x="0" y="0"/>
          <a:ext cx="0" cy="0"/>
          <a:chOff x="0" y="0"/>
          <a:chExt cx="0" cy="0"/>
        </a:xfrm>
      </p:grpSpPr>
      <p:sp>
        <p:nvSpPr>
          <p:cNvPr id="162" name="Google Shape;162;p29"/>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endParaRPr sz="4680"/>
          </a:p>
          <a:p>
            <a:pPr marL="0" lvl="0" indent="0" algn="ctr" rtl="0">
              <a:spcBef>
                <a:spcPts val="0"/>
              </a:spcBef>
              <a:spcAft>
                <a:spcPts val="0"/>
              </a:spcAft>
              <a:buSzPts val="990"/>
              <a:buNone/>
            </a:pPr>
            <a:endParaRPr sz="4680"/>
          </a:p>
          <a:p>
            <a:pPr marL="0" lvl="0" indent="0" algn="ctr" rtl="0">
              <a:spcBef>
                <a:spcPts val="0"/>
              </a:spcBef>
              <a:spcAft>
                <a:spcPts val="0"/>
              </a:spcAft>
              <a:buSzPts val="990"/>
              <a:buNone/>
            </a:pPr>
            <a:r>
              <a:rPr lang="en-GB" sz="4680"/>
              <a:t>Questions?</a:t>
            </a:r>
            <a:endParaRPr sz="4680"/>
          </a:p>
        </p:txBody>
      </p:sp>
    </p:spTree>
  </p:cSld>
  <p:clrMapOvr>
    <a:masterClrMapping/>
  </p:clrMapOvr>
</p:sld>
</file>

<file path=ppt/theme/theme1.xml><?xml version="1.0" encoding="utf-8"?>
<a:theme xmlns:a="http://schemas.openxmlformats.org/drawingml/2006/main"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1030</Words>
  <Application>Microsoft Office PowerPoint</Application>
  <PresentationFormat>On-screen Show (16:9)</PresentationFormat>
  <Paragraphs>114</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Amatic SC</vt:lpstr>
      <vt:lpstr>Comic Sans MS</vt:lpstr>
      <vt:lpstr>Source Code Pro</vt:lpstr>
      <vt:lpstr>Ultra</vt:lpstr>
      <vt:lpstr>Arial</vt:lpstr>
      <vt:lpstr>Abril Fatface</vt:lpstr>
      <vt:lpstr>Beach Day</vt:lpstr>
      <vt:lpstr>Reading in the Junior level</vt:lpstr>
      <vt:lpstr>Acknowledgment of country </vt:lpstr>
      <vt:lpstr>List what you believe are the most important skills of a proficient reader. </vt:lpstr>
      <vt:lpstr>PowerPoint Presentation</vt:lpstr>
      <vt:lpstr>PowerPoint Presentation</vt:lpstr>
      <vt:lpstr>                  Reading is thinking</vt:lpstr>
      <vt:lpstr>  Reading skills</vt:lpstr>
      <vt:lpstr>PowerPoint Presentation</vt:lpstr>
      <vt:lpstr>   Scaffolds and supports to use at home</vt:lpstr>
      <vt:lpstr>PowerPoint Presentation</vt:lpstr>
      <vt:lpstr>PowerPoint Presentation</vt:lpstr>
      <vt:lpstr>  Text choice for engagement </vt:lpstr>
      <vt:lpstr>Multi-modal literacies-authentic texts to engage with your children to ensure A BALANCED READING DIET.</vt:lpstr>
      <vt:lpstr>Just right book-how to help kids identify what’s a JR text</vt:lpstr>
      <vt:lpstr>Support and challenge Venn Diagram The last thing we want is for children to be risk averse.    </vt:lpstr>
      <vt:lpstr>Summary-so what to do to foster a love of reading?</vt:lpstr>
      <vt:lpstr>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in the Junior level</dc:title>
  <dc:creator>Kim Ancrum</dc:creator>
  <cp:lastModifiedBy>Ancrum, Kim T</cp:lastModifiedBy>
  <cp:revision>2</cp:revision>
  <dcterms:modified xsi:type="dcterms:W3CDTF">2021-05-20T01:28:40Z</dcterms:modified>
</cp:coreProperties>
</file>