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62" autoAdjust="0"/>
  </p:normalViewPr>
  <p:slideViewPr>
    <p:cSldViewPr snapToGrid="0">
      <p:cViewPr>
        <p:scale>
          <a:sx n="69" d="100"/>
          <a:sy n="69" d="100"/>
        </p:scale>
        <p:origin x="5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BB2F-FE6A-4385-83B2-C624352906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0FE39BD-E279-450E-9831-374B73562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3782EDD-52A6-4F34-9B1D-2925CD6312F2}"/>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302AE444-4E1D-4F3F-B8F3-8B0312892231}"/>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B2ECF7D-4944-4DD8-999B-35FC2E56F08B}"/>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567894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D948-E6CF-4E32-BA9B-21F20C5E71C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ABA355A-0A55-43A1-9ED2-8C1DFA2B55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F0F5257-EE83-453C-8645-0B4B5ED8C468}"/>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172EF4F7-A364-41CB-9B8E-E67DDA68BD6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A7787E9-80F4-4763-B02A-49413453BA82}"/>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942491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BCE0DA-AC24-41F5-83D0-B74F7D9809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83C8FB3-9919-4CC2-8182-013D91982A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19F8519-4862-4C1C-A75C-EF50363F1F6B}"/>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3B99BEF7-B06F-428E-82BC-C9A41C900A3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B86ECD2-7454-4A7A-9CBC-A85D8673CE83}"/>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49829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1B35-E209-496B-B266-31130EB37EB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73A0E90-F40A-4302-AE2B-113C22B55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258C0D-7CAC-411B-9F3F-F8EF3B3BB2E1}"/>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13B791D2-9161-489A-BEA6-FFEEBC690BE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3D5B2FC-DED1-4886-B736-26F3D5C0A1C9}"/>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105930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E096-CEBA-4124-817F-CF8C6C232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A655873-99B0-4773-8496-D41F0D8C6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EDC889-197C-433E-8945-368FC17FA3D2}"/>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D3443290-C92E-4913-9A11-B5F72CA9793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3CBCC68-CF07-440C-ACC9-D305ACE455BE}"/>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392359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DFD3-68ED-45E0-8729-0683691EF09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11E670-B1A8-41E5-9CEB-775177E1CC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738A4AB7-2502-490B-A17D-9E7C16717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62422C0-F520-4973-BB71-C8E7CFAFB8A8}"/>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6" name="Footer Placeholder 5">
            <a:extLst>
              <a:ext uri="{FF2B5EF4-FFF2-40B4-BE49-F238E27FC236}">
                <a16:creationId xmlns:a16="http://schemas.microsoft.com/office/drawing/2014/main" id="{1AAABA06-D8D7-4AF2-A5DE-2CFC81C29F8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8058CD79-F137-45D6-8D6C-2C42F2107A4C}"/>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119762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5CDC-5D0C-4BBA-B8BA-5C2A402A996B}"/>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B8F4D6D-0482-4467-95F3-FD58C719F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56E699-FC06-4C8E-B4B5-6188C1B787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2F90379-DA15-45B0-873E-81047649C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21BDE-24EC-4EAA-B0D0-EEE1D4921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7EC3A41-6214-4B46-BCBB-37288426C48F}"/>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8" name="Footer Placeholder 7">
            <a:extLst>
              <a:ext uri="{FF2B5EF4-FFF2-40B4-BE49-F238E27FC236}">
                <a16:creationId xmlns:a16="http://schemas.microsoft.com/office/drawing/2014/main" id="{67BAE46C-184D-4373-8597-0D117DB7C094}"/>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E625BD7E-35E4-4245-96CE-2DF11189598F}"/>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201019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FF0BB-06C2-4624-A119-D0CCC95DFE0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3286BAE-6DBA-4722-8D3B-309C7E1351E7}"/>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4" name="Footer Placeholder 3">
            <a:extLst>
              <a:ext uri="{FF2B5EF4-FFF2-40B4-BE49-F238E27FC236}">
                <a16:creationId xmlns:a16="http://schemas.microsoft.com/office/drawing/2014/main" id="{C35D390F-A869-4C10-B458-21F805EA0677}"/>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D596CA95-F3A2-423E-9A11-14F5F99075EF}"/>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315167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123D2-F60F-4928-A448-1B197C1E445A}"/>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3" name="Footer Placeholder 2">
            <a:extLst>
              <a:ext uri="{FF2B5EF4-FFF2-40B4-BE49-F238E27FC236}">
                <a16:creationId xmlns:a16="http://schemas.microsoft.com/office/drawing/2014/main" id="{7D35A8EC-5DB4-49DC-8D69-CBD56C2B31CC}"/>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4E5AE753-0A56-4006-BA2E-9D1A5F372ABA}"/>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21196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2E0E-9DCB-471B-A7A3-3BDA98D6E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0DBABDC-046F-42D1-8498-AB32029A3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E17422A-74D3-487C-B305-7BD0D8E12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E81BC-ADD4-478B-AA2E-FDFE39D4D2F5}"/>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6" name="Footer Placeholder 5">
            <a:extLst>
              <a:ext uri="{FF2B5EF4-FFF2-40B4-BE49-F238E27FC236}">
                <a16:creationId xmlns:a16="http://schemas.microsoft.com/office/drawing/2014/main" id="{296D8E5A-DB6C-45D3-A140-73AB4C407361}"/>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B42EFF7B-27E5-432E-84C3-1025DFB29F83}"/>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225663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CE5B-7815-4D0E-BDF4-0EB6548DF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7B1785F-31AC-49E3-B2CE-5FB9ED13F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5F3FD757-5854-4C91-BB51-C4CA4E6F6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F08621-351F-4F64-8217-7A9EC6A6B2BC}"/>
              </a:ext>
            </a:extLst>
          </p:cNvPr>
          <p:cNvSpPr>
            <a:spLocks noGrp="1"/>
          </p:cNvSpPr>
          <p:nvPr>
            <p:ph type="dt" sz="half" idx="10"/>
          </p:nvPr>
        </p:nvSpPr>
        <p:spPr/>
        <p:txBody>
          <a:bodyPr/>
          <a:lstStyle/>
          <a:p>
            <a:fld id="{CF989EB5-0F50-429A-8296-39DD9BFA41AE}" type="datetimeFigureOut">
              <a:rPr lang="en-AU" smtClean="0"/>
              <a:t>29/04/2026</a:t>
            </a:fld>
            <a:endParaRPr lang="en-AU" dirty="0"/>
          </a:p>
        </p:txBody>
      </p:sp>
      <p:sp>
        <p:nvSpPr>
          <p:cNvPr id="6" name="Footer Placeholder 5">
            <a:extLst>
              <a:ext uri="{FF2B5EF4-FFF2-40B4-BE49-F238E27FC236}">
                <a16:creationId xmlns:a16="http://schemas.microsoft.com/office/drawing/2014/main" id="{18311CC8-494A-40A0-AE8F-542F5DCF02A0}"/>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C967716-B744-456B-8A96-1D62D7E5FBCB}"/>
              </a:ext>
            </a:extLst>
          </p:cNvPr>
          <p:cNvSpPr>
            <a:spLocks noGrp="1"/>
          </p:cNvSpPr>
          <p:nvPr>
            <p:ph type="sldNum" sz="quarter" idx="12"/>
          </p:nvPr>
        </p:nvSpPr>
        <p:spPr/>
        <p:txBody>
          <a:bodyPr/>
          <a:lstStyle/>
          <a:p>
            <a:fld id="{AF89156D-6246-41BA-BF88-BACF28AE9A3F}" type="slidenum">
              <a:rPr lang="en-AU" smtClean="0"/>
              <a:t>‹#›</a:t>
            </a:fld>
            <a:endParaRPr lang="en-AU" dirty="0"/>
          </a:p>
        </p:txBody>
      </p:sp>
    </p:spTree>
    <p:extLst>
      <p:ext uri="{BB962C8B-B14F-4D97-AF65-F5344CB8AC3E}">
        <p14:creationId xmlns:p14="http://schemas.microsoft.com/office/powerpoint/2010/main" val="240105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3000">
              <a:schemeClr val="accent4">
                <a:lumMod val="40000"/>
                <a:lumOff val="60000"/>
              </a:schemeClr>
            </a:gs>
            <a:gs pos="0">
              <a:srgbClr val="CC99FF"/>
            </a:gs>
            <a:gs pos="100000">
              <a:schemeClr val="accent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BC7E9B-DCCB-4CA1-83CE-D84419D7E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AF7AB93-995B-4EA6-B313-A0C1C77E7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B8D636-3044-4363-8C6A-74700E1C7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89EB5-0F50-429A-8296-39DD9BFA41AE}" type="datetimeFigureOut">
              <a:rPr lang="en-AU" smtClean="0"/>
              <a:t>29/04/2026</a:t>
            </a:fld>
            <a:endParaRPr lang="en-AU" dirty="0"/>
          </a:p>
        </p:txBody>
      </p:sp>
      <p:sp>
        <p:nvSpPr>
          <p:cNvPr id="5" name="Footer Placeholder 4">
            <a:extLst>
              <a:ext uri="{FF2B5EF4-FFF2-40B4-BE49-F238E27FC236}">
                <a16:creationId xmlns:a16="http://schemas.microsoft.com/office/drawing/2014/main" id="{F6D4E19E-F0A0-48BD-B1E9-F7EDB2FA7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09D95064-436C-49D5-A4EC-B1320D942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9156D-6246-41BA-BF88-BACF28AE9A3F}" type="slidenum">
              <a:rPr lang="en-AU" smtClean="0"/>
              <a:t>‹#›</a:t>
            </a:fld>
            <a:endParaRPr lang="en-AU" dirty="0"/>
          </a:p>
        </p:txBody>
      </p:sp>
    </p:spTree>
    <p:extLst>
      <p:ext uri="{BB962C8B-B14F-4D97-AF65-F5344CB8AC3E}">
        <p14:creationId xmlns:p14="http://schemas.microsoft.com/office/powerpoint/2010/main" val="265146818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D7A6-941F-4E56-8378-DAA8116F3175}"/>
              </a:ext>
            </a:extLst>
          </p:cNvPr>
          <p:cNvSpPr>
            <a:spLocks noGrp="1"/>
          </p:cNvSpPr>
          <p:nvPr>
            <p:ph type="ctrTitle"/>
          </p:nvPr>
        </p:nvSpPr>
        <p:spPr/>
        <p:txBody>
          <a:bodyPr/>
          <a:lstStyle/>
          <a:p>
            <a:r>
              <a:rPr lang="en-AU" dirty="0"/>
              <a:t>American marten </a:t>
            </a:r>
          </a:p>
        </p:txBody>
      </p:sp>
      <p:sp>
        <p:nvSpPr>
          <p:cNvPr id="3" name="Subtitle 2">
            <a:extLst>
              <a:ext uri="{FF2B5EF4-FFF2-40B4-BE49-F238E27FC236}">
                <a16:creationId xmlns:a16="http://schemas.microsoft.com/office/drawing/2014/main" id="{327537DA-8AFE-4D38-A34E-74C28F649E58}"/>
              </a:ext>
            </a:extLst>
          </p:cNvPr>
          <p:cNvSpPr>
            <a:spLocks noGrp="1"/>
          </p:cNvSpPr>
          <p:nvPr>
            <p:ph type="subTitle" idx="1"/>
          </p:nvPr>
        </p:nvSpPr>
        <p:spPr/>
        <p:txBody>
          <a:bodyPr/>
          <a:lstStyle/>
          <a:p>
            <a:r>
              <a:rPr lang="en-AU" dirty="0"/>
              <a:t>By Aoife </a:t>
            </a:r>
          </a:p>
        </p:txBody>
      </p:sp>
      <p:pic>
        <p:nvPicPr>
          <p:cNvPr id="5" name="Picture 4">
            <a:extLst>
              <a:ext uri="{FF2B5EF4-FFF2-40B4-BE49-F238E27FC236}">
                <a16:creationId xmlns:a16="http://schemas.microsoft.com/office/drawing/2014/main" id="{0A1910A2-9786-4D1B-B9DE-4A67F29D0078}"/>
              </a:ext>
            </a:extLst>
          </p:cNvPr>
          <p:cNvPicPr>
            <a:picLocks noChangeAspect="1"/>
          </p:cNvPicPr>
          <p:nvPr/>
        </p:nvPicPr>
        <p:blipFill>
          <a:blip r:embed="rId2"/>
          <a:stretch>
            <a:fillRect/>
          </a:stretch>
        </p:blipFill>
        <p:spPr>
          <a:xfrm>
            <a:off x="9722916" y="3174650"/>
            <a:ext cx="2105319" cy="2505425"/>
          </a:xfrm>
          <a:prstGeom prst="rect">
            <a:avLst/>
          </a:prstGeom>
        </p:spPr>
      </p:pic>
      <p:pic>
        <p:nvPicPr>
          <p:cNvPr id="7" name="Picture 6">
            <a:extLst>
              <a:ext uri="{FF2B5EF4-FFF2-40B4-BE49-F238E27FC236}">
                <a16:creationId xmlns:a16="http://schemas.microsoft.com/office/drawing/2014/main" id="{F2960B61-740D-40FA-B577-36E9B1FA7DBD}"/>
              </a:ext>
            </a:extLst>
          </p:cNvPr>
          <p:cNvPicPr>
            <a:picLocks noChangeAspect="1"/>
          </p:cNvPicPr>
          <p:nvPr/>
        </p:nvPicPr>
        <p:blipFill>
          <a:blip r:embed="rId3"/>
          <a:stretch>
            <a:fillRect/>
          </a:stretch>
        </p:blipFill>
        <p:spPr>
          <a:xfrm>
            <a:off x="363765" y="3943787"/>
            <a:ext cx="3267531" cy="2362530"/>
          </a:xfrm>
          <a:prstGeom prst="rect">
            <a:avLst/>
          </a:prstGeom>
        </p:spPr>
      </p:pic>
    </p:spTree>
    <p:extLst>
      <p:ext uri="{BB962C8B-B14F-4D97-AF65-F5344CB8AC3E}">
        <p14:creationId xmlns:p14="http://schemas.microsoft.com/office/powerpoint/2010/main" val="321848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grpId="0"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fltVal val="0"/>
                                          </p:val>
                                        </p:tav>
                                      </p:tavLst>
                                    </p:anim>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93DE-A5B3-4E73-9B2F-B6DADC0355F3}"/>
              </a:ext>
            </a:extLst>
          </p:cNvPr>
          <p:cNvSpPr>
            <a:spLocks noGrp="1"/>
          </p:cNvSpPr>
          <p:nvPr>
            <p:ph type="title"/>
          </p:nvPr>
        </p:nvSpPr>
        <p:spPr/>
        <p:txBody>
          <a:bodyPr/>
          <a:lstStyle/>
          <a:p>
            <a:r>
              <a:rPr lang="en-AU" dirty="0"/>
              <a:t>What is a American marten </a:t>
            </a:r>
          </a:p>
        </p:txBody>
      </p:sp>
      <p:sp>
        <p:nvSpPr>
          <p:cNvPr id="3" name="Content Placeholder 2">
            <a:extLst>
              <a:ext uri="{FF2B5EF4-FFF2-40B4-BE49-F238E27FC236}">
                <a16:creationId xmlns:a16="http://schemas.microsoft.com/office/drawing/2014/main" id="{4C6242E1-BB0A-4262-877F-1435369DCD8A}"/>
              </a:ext>
            </a:extLst>
          </p:cNvPr>
          <p:cNvSpPr>
            <a:spLocks noGrp="1"/>
          </p:cNvSpPr>
          <p:nvPr>
            <p:ph idx="1"/>
          </p:nvPr>
        </p:nvSpPr>
        <p:spPr/>
        <p:txBody>
          <a:bodyPr/>
          <a:lstStyle/>
          <a:p>
            <a:r>
              <a:rPr lang="en-AU" dirty="0"/>
              <a:t>A American marten is a cute light or dark brown fur with a patch of orange or white on there chest with a fine coat. they are 32-51 cm not including there tail that 14cm long. An American Marten weight about 0.9-1.8kgs, there life span is 0-17 years . There scientific name is ‘ Martes Americanu’. American Martens are in the family of Mustedids and A group of them is called a richness.</a:t>
            </a:r>
          </a:p>
        </p:txBody>
      </p:sp>
      <p:pic>
        <p:nvPicPr>
          <p:cNvPr id="5" name="Picture 4">
            <a:extLst>
              <a:ext uri="{FF2B5EF4-FFF2-40B4-BE49-F238E27FC236}">
                <a16:creationId xmlns:a16="http://schemas.microsoft.com/office/drawing/2014/main" id="{E902C149-2429-4C2F-AF10-398058A2AA74}"/>
              </a:ext>
            </a:extLst>
          </p:cNvPr>
          <p:cNvPicPr>
            <a:picLocks noChangeAspect="1"/>
          </p:cNvPicPr>
          <p:nvPr/>
        </p:nvPicPr>
        <p:blipFill>
          <a:blip r:embed="rId2"/>
          <a:stretch>
            <a:fillRect/>
          </a:stretch>
        </p:blipFill>
        <p:spPr>
          <a:xfrm>
            <a:off x="1360044" y="4485647"/>
            <a:ext cx="2257215" cy="2149728"/>
          </a:xfrm>
          <a:prstGeom prst="rect">
            <a:avLst/>
          </a:prstGeom>
        </p:spPr>
      </p:pic>
      <p:sp>
        <p:nvSpPr>
          <p:cNvPr id="6" name="Arrow: Up 5">
            <a:extLst>
              <a:ext uri="{FF2B5EF4-FFF2-40B4-BE49-F238E27FC236}">
                <a16:creationId xmlns:a16="http://schemas.microsoft.com/office/drawing/2014/main" id="{4163EF51-211B-47E5-AA8D-53E81E136F04}"/>
              </a:ext>
            </a:extLst>
          </p:cNvPr>
          <p:cNvSpPr/>
          <p:nvPr/>
        </p:nvSpPr>
        <p:spPr>
          <a:xfrm rot="15484620">
            <a:off x="3456957" y="4240943"/>
            <a:ext cx="1822733" cy="19546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White</a:t>
            </a:r>
          </a:p>
          <a:p>
            <a:pPr algn="ctr"/>
            <a:r>
              <a:rPr lang="en-AU" dirty="0"/>
              <a:t>Chest patch </a:t>
            </a:r>
          </a:p>
        </p:txBody>
      </p:sp>
      <p:pic>
        <p:nvPicPr>
          <p:cNvPr id="8" name="Picture 7">
            <a:extLst>
              <a:ext uri="{FF2B5EF4-FFF2-40B4-BE49-F238E27FC236}">
                <a16:creationId xmlns:a16="http://schemas.microsoft.com/office/drawing/2014/main" id="{FE19EB0E-B6BB-4BF1-B5D9-E2F38F5B6989}"/>
              </a:ext>
            </a:extLst>
          </p:cNvPr>
          <p:cNvPicPr>
            <a:picLocks noChangeAspect="1"/>
          </p:cNvPicPr>
          <p:nvPr/>
        </p:nvPicPr>
        <p:blipFill>
          <a:blip r:embed="rId3"/>
          <a:stretch>
            <a:fillRect/>
          </a:stretch>
        </p:blipFill>
        <p:spPr>
          <a:xfrm>
            <a:off x="6946514" y="4124661"/>
            <a:ext cx="1498240" cy="2733340"/>
          </a:xfrm>
          <a:prstGeom prst="rect">
            <a:avLst/>
          </a:prstGeom>
        </p:spPr>
      </p:pic>
      <p:sp>
        <p:nvSpPr>
          <p:cNvPr id="9" name="Arrow: Up 8">
            <a:extLst>
              <a:ext uri="{FF2B5EF4-FFF2-40B4-BE49-F238E27FC236}">
                <a16:creationId xmlns:a16="http://schemas.microsoft.com/office/drawing/2014/main" id="{D21F3E09-258A-43DE-86ED-40FB8AE35D23}"/>
              </a:ext>
            </a:extLst>
          </p:cNvPr>
          <p:cNvSpPr/>
          <p:nvPr/>
        </p:nvSpPr>
        <p:spPr>
          <a:xfrm rot="15276582">
            <a:off x="8242596" y="3911683"/>
            <a:ext cx="1881054" cy="2147129"/>
          </a:xfrm>
          <a:prstGeom prst="upArrow">
            <a:avLst>
              <a:gd name="adj1" fmla="val 4864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Orange</a:t>
            </a:r>
          </a:p>
          <a:p>
            <a:pPr algn="ctr"/>
            <a:r>
              <a:rPr lang="en-AU" dirty="0"/>
              <a:t>Chest </a:t>
            </a:r>
          </a:p>
          <a:p>
            <a:pPr algn="ctr"/>
            <a:r>
              <a:rPr lang="en-AU" dirty="0"/>
              <a:t>Patch  </a:t>
            </a:r>
          </a:p>
        </p:txBody>
      </p:sp>
      <p:pic>
        <p:nvPicPr>
          <p:cNvPr id="1026" name="Picture 2" descr="American Marten Monitoring Project | State of New Hampshire Fish and Game">
            <a:extLst>
              <a:ext uri="{FF2B5EF4-FFF2-40B4-BE49-F238E27FC236}">
                <a16:creationId xmlns:a16="http://schemas.microsoft.com/office/drawing/2014/main" id="{B5A30A99-9AE7-43CF-8301-4CF3CB8C2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75" y="90654"/>
            <a:ext cx="2466725" cy="164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75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25FA-5C72-4D96-A926-AF1720E1701E}"/>
              </a:ext>
            </a:extLst>
          </p:cNvPr>
          <p:cNvSpPr>
            <a:spLocks noGrp="1"/>
          </p:cNvSpPr>
          <p:nvPr>
            <p:ph type="title"/>
          </p:nvPr>
        </p:nvSpPr>
        <p:spPr/>
        <p:txBody>
          <a:bodyPr/>
          <a:lstStyle/>
          <a:p>
            <a:r>
              <a:rPr lang="en-AU" dirty="0"/>
              <a:t>Come see my home </a:t>
            </a:r>
          </a:p>
        </p:txBody>
      </p:sp>
      <p:sp>
        <p:nvSpPr>
          <p:cNvPr id="3" name="Content Placeholder 2">
            <a:extLst>
              <a:ext uri="{FF2B5EF4-FFF2-40B4-BE49-F238E27FC236}">
                <a16:creationId xmlns:a16="http://schemas.microsoft.com/office/drawing/2014/main" id="{1FA0AFC5-1CC9-40A8-811E-3728A40A410F}"/>
              </a:ext>
            </a:extLst>
          </p:cNvPr>
          <p:cNvSpPr>
            <a:spLocks noGrp="1"/>
          </p:cNvSpPr>
          <p:nvPr>
            <p:ph idx="1"/>
          </p:nvPr>
        </p:nvSpPr>
        <p:spPr>
          <a:xfrm>
            <a:off x="838200" y="1825625"/>
            <a:ext cx="10403928" cy="3143388"/>
          </a:xfrm>
        </p:spPr>
        <p:txBody>
          <a:bodyPr/>
          <a:lstStyle/>
          <a:p>
            <a:r>
              <a:rPr lang="en-AU" dirty="0"/>
              <a:t>American Martens are a Canada species that live in wood lands. They like it better up high and hunt around mountain streams and sometimes hunt in the water. In there life time they will make serval dens. In the winter they grow special hair in-between there toes called snowshoe for walking in snow.  </a:t>
            </a:r>
          </a:p>
        </p:txBody>
      </p:sp>
      <p:pic>
        <p:nvPicPr>
          <p:cNvPr id="5" name="Picture 4">
            <a:extLst>
              <a:ext uri="{FF2B5EF4-FFF2-40B4-BE49-F238E27FC236}">
                <a16:creationId xmlns:a16="http://schemas.microsoft.com/office/drawing/2014/main" id="{3CBCA917-72DE-4254-BD20-BEC2993AD29E}"/>
              </a:ext>
            </a:extLst>
          </p:cNvPr>
          <p:cNvPicPr>
            <a:picLocks noChangeAspect="1"/>
          </p:cNvPicPr>
          <p:nvPr/>
        </p:nvPicPr>
        <p:blipFill>
          <a:blip r:embed="rId2"/>
          <a:stretch>
            <a:fillRect/>
          </a:stretch>
        </p:blipFill>
        <p:spPr>
          <a:xfrm>
            <a:off x="154214" y="4357687"/>
            <a:ext cx="3418266" cy="1133518"/>
          </a:xfrm>
          <a:prstGeom prst="rect">
            <a:avLst/>
          </a:prstGeom>
        </p:spPr>
      </p:pic>
      <p:sp>
        <p:nvSpPr>
          <p:cNvPr id="6" name="Arrow: Left 5">
            <a:extLst>
              <a:ext uri="{FF2B5EF4-FFF2-40B4-BE49-F238E27FC236}">
                <a16:creationId xmlns:a16="http://schemas.microsoft.com/office/drawing/2014/main" id="{743ADD2E-FF37-46E0-8CED-F0B252024973}"/>
              </a:ext>
            </a:extLst>
          </p:cNvPr>
          <p:cNvSpPr/>
          <p:nvPr/>
        </p:nvSpPr>
        <p:spPr>
          <a:xfrm>
            <a:off x="3632634" y="4687210"/>
            <a:ext cx="1389321" cy="8334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snowshoe</a:t>
            </a:r>
          </a:p>
        </p:txBody>
      </p:sp>
      <p:pic>
        <p:nvPicPr>
          <p:cNvPr id="2050" name="Picture 2" descr="Marten (Martes americana) | Minnesota Mammals | University of Minnesota  Duluth">
            <a:extLst>
              <a:ext uri="{FF2B5EF4-FFF2-40B4-BE49-F238E27FC236}">
                <a16:creationId xmlns:a16="http://schemas.microsoft.com/office/drawing/2014/main" id="{46FC4056-BC13-45C1-88F6-661562944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961" y="33236"/>
            <a:ext cx="3552824" cy="1792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erican Marten Habitat and Den Sites – Winterberry Wildlife">
            <a:extLst>
              <a:ext uri="{FF2B5EF4-FFF2-40B4-BE49-F238E27FC236}">
                <a16:creationId xmlns:a16="http://schemas.microsoft.com/office/drawing/2014/main" id="{A10BD83F-E9CC-493F-926F-A031818DE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785" y="3338650"/>
            <a:ext cx="24669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erican Marten | Game Commission | Commonwealth of Pennsylvania">
            <a:extLst>
              <a:ext uri="{FF2B5EF4-FFF2-40B4-BE49-F238E27FC236}">
                <a16:creationId xmlns:a16="http://schemas.microsoft.com/office/drawing/2014/main" id="{73B481EC-171B-4AA6-869F-CBE160CC9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513" y="5196025"/>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62F81D80-1AA1-49B1-A54D-53784A4BD47E}"/>
              </a:ext>
            </a:extLst>
          </p:cNvPr>
          <p:cNvSpPr/>
          <p:nvPr/>
        </p:nvSpPr>
        <p:spPr>
          <a:xfrm>
            <a:off x="7824345" y="4465617"/>
            <a:ext cx="1740447" cy="113351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This is my home</a:t>
            </a:r>
          </a:p>
          <a:p>
            <a:pPr algn="ctr"/>
            <a:r>
              <a:rPr lang="en-AU" dirty="0"/>
              <a:t>Yay </a:t>
            </a:r>
          </a:p>
        </p:txBody>
      </p:sp>
    </p:spTree>
    <p:extLst>
      <p:ext uri="{BB962C8B-B14F-4D97-AF65-F5344CB8AC3E}">
        <p14:creationId xmlns:p14="http://schemas.microsoft.com/office/powerpoint/2010/main" val="415703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AB10-FCFF-427D-A9E8-A49A38D4C19E}"/>
              </a:ext>
            </a:extLst>
          </p:cNvPr>
          <p:cNvSpPr>
            <a:spLocks noGrp="1"/>
          </p:cNvSpPr>
          <p:nvPr>
            <p:ph type="title"/>
          </p:nvPr>
        </p:nvSpPr>
        <p:spPr/>
        <p:txBody>
          <a:bodyPr/>
          <a:lstStyle/>
          <a:p>
            <a:r>
              <a:rPr lang="en-AU" dirty="0"/>
              <a:t>Kits </a:t>
            </a:r>
          </a:p>
        </p:txBody>
      </p:sp>
      <p:sp>
        <p:nvSpPr>
          <p:cNvPr id="3" name="Content Placeholder 2">
            <a:extLst>
              <a:ext uri="{FF2B5EF4-FFF2-40B4-BE49-F238E27FC236}">
                <a16:creationId xmlns:a16="http://schemas.microsoft.com/office/drawing/2014/main" id="{0F9EA219-9CE9-49AC-9BF9-FA2D7B9B529E}"/>
              </a:ext>
            </a:extLst>
          </p:cNvPr>
          <p:cNvSpPr>
            <a:spLocks noGrp="1"/>
          </p:cNvSpPr>
          <p:nvPr>
            <p:ph idx="1"/>
          </p:nvPr>
        </p:nvSpPr>
        <p:spPr/>
        <p:txBody>
          <a:bodyPr/>
          <a:lstStyle/>
          <a:p>
            <a:r>
              <a:rPr lang="en-AU" dirty="0"/>
              <a:t>Kits are the Martens kids name. A  American Marten can have 1-5 kits per litter but usually only has 2-4. A baby weighs about 34 grams there mating moth is April and may, when they are born there blind but open there eyes at the first 5-6 weeks after birth. </a:t>
            </a:r>
          </a:p>
        </p:txBody>
      </p:sp>
      <p:pic>
        <p:nvPicPr>
          <p:cNvPr id="5" name="Picture 4">
            <a:extLst>
              <a:ext uri="{FF2B5EF4-FFF2-40B4-BE49-F238E27FC236}">
                <a16:creationId xmlns:a16="http://schemas.microsoft.com/office/drawing/2014/main" id="{59FB26A8-0A27-4961-A3FE-954AE237B352}"/>
              </a:ext>
            </a:extLst>
          </p:cNvPr>
          <p:cNvPicPr>
            <a:picLocks noChangeAspect="1"/>
          </p:cNvPicPr>
          <p:nvPr/>
        </p:nvPicPr>
        <p:blipFill>
          <a:blip r:embed="rId2"/>
          <a:stretch>
            <a:fillRect/>
          </a:stretch>
        </p:blipFill>
        <p:spPr>
          <a:xfrm>
            <a:off x="104514" y="3448778"/>
            <a:ext cx="3724795" cy="3215481"/>
          </a:xfrm>
          <a:prstGeom prst="rect">
            <a:avLst/>
          </a:prstGeom>
        </p:spPr>
      </p:pic>
      <p:sp>
        <p:nvSpPr>
          <p:cNvPr id="6" name="Speech Bubble: Oval 5">
            <a:extLst>
              <a:ext uri="{FF2B5EF4-FFF2-40B4-BE49-F238E27FC236}">
                <a16:creationId xmlns:a16="http://schemas.microsoft.com/office/drawing/2014/main" id="{71869DD3-163D-445A-9557-2ECAFE8A2B8E}"/>
              </a:ext>
            </a:extLst>
          </p:cNvPr>
          <p:cNvSpPr/>
          <p:nvPr/>
        </p:nvSpPr>
        <p:spPr>
          <a:xfrm rot="1263524">
            <a:off x="3190672" y="3605583"/>
            <a:ext cx="1853538" cy="123583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Hello !! </a:t>
            </a:r>
          </a:p>
          <a:p>
            <a:pPr algn="ctr"/>
            <a:r>
              <a:rPr lang="en-AU" dirty="0">
                <a:sym typeface="Wingdings" panose="05000000000000000000" pitchFamily="2" charset="2"/>
              </a:rPr>
              <a:t></a:t>
            </a:r>
            <a:endParaRPr lang="en-AU" dirty="0"/>
          </a:p>
        </p:txBody>
      </p:sp>
      <p:sp>
        <p:nvSpPr>
          <p:cNvPr id="7" name="Speech Bubble: Oval 6">
            <a:extLst>
              <a:ext uri="{FF2B5EF4-FFF2-40B4-BE49-F238E27FC236}">
                <a16:creationId xmlns:a16="http://schemas.microsoft.com/office/drawing/2014/main" id="{F7525E40-B0D6-4004-81F5-E1BAF2F923EC}"/>
              </a:ext>
            </a:extLst>
          </p:cNvPr>
          <p:cNvSpPr/>
          <p:nvPr/>
        </p:nvSpPr>
        <p:spPr>
          <a:xfrm rot="1293490">
            <a:off x="3538265" y="5156595"/>
            <a:ext cx="1957128" cy="11452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Can you get of me now </a:t>
            </a:r>
          </a:p>
        </p:txBody>
      </p:sp>
      <p:pic>
        <p:nvPicPr>
          <p:cNvPr id="9" name="Picture 8">
            <a:extLst>
              <a:ext uri="{FF2B5EF4-FFF2-40B4-BE49-F238E27FC236}">
                <a16:creationId xmlns:a16="http://schemas.microsoft.com/office/drawing/2014/main" id="{E1F1D94D-09BE-4898-81A2-36193D6895FE}"/>
              </a:ext>
            </a:extLst>
          </p:cNvPr>
          <p:cNvPicPr>
            <a:picLocks noChangeAspect="1"/>
          </p:cNvPicPr>
          <p:nvPr/>
        </p:nvPicPr>
        <p:blipFill>
          <a:blip r:embed="rId3"/>
          <a:stretch>
            <a:fillRect/>
          </a:stretch>
        </p:blipFill>
        <p:spPr>
          <a:xfrm>
            <a:off x="6554651" y="3651056"/>
            <a:ext cx="1724266" cy="2372056"/>
          </a:xfrm>
          <a:prstGeom prst="rect">
            <a:avLst/>
          </a:prstGeom>
        </p:spPr>
      </p:pic>
      <p:pic>
        <p:nvPicPr>
          <p:cNvPr id="11" name="Picture 10">
            <a:extLst>
              <a:ext uri="{FF2B5EF4-FFF2-40B4-BE49-F238E27FC236}">
                <a16:creationId xmlns:a16="http://schemas.microsoft.com/office/drawing/2014/main" id="{08A9B18B-E9FB-4A6D-B450-85EEC2FF5AFE}"/>
              </a:ext>
            </a:extLst>
          </p:cNvPr>
          <p:cNvPicPr>
            <a:picLocks noChangeAspect="1"/>
          </p:cNvPicPr>
          <p:nvPr/>
        </p:nvPicPr>
        <p:blipFill>
          <a:blip r:embed="rId4"/>
          <a:stretch>
            <a:fillRect/>
          </a:stretch>
        </p:blipFill>
        <p:spPr>
          <a:xfrm>
            <a:off x="8207472" y="3651056"/>
            <a:ext cx="3553321" cy="2372056"/>
          </a:xfrm>
          <a:prstGeom prst="rect">
            <a:avLst/>
          </a:prstGeom>
        </p:spPr>
      </p:pic>
    </p:spTree>
    <p:extLst>
      <p:ext uri="{BB962C8B-B14F-4D97-AF65-F5344CB8AC3E}">
        <p14:creationId xmlns:p14="http://schemas.microsoft.com/office/powerpoint/2010/main" val="343407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57BF7-E832-4A48-96C7-A4888214A52C}"/>
              </a:ext>
            </a:extLst>
          </p:cNvPr>
          <p:cNvSpPr>
            <a:spLocks noGrp="1"/>
          </p:cNvSpPr>
          <p:nvPr>
            <p:ph type="title"/>
          </p:nvPr>
        </p:nvSpPr>
        <p:spPr/>
        <p:txBody>
          <a:bodyPr/>
          <a:lstStyle/>
          <a:p>
            <a:r>
              <a:rPr lang="en-AU" dirty="0"/>
              <a:t>The amazing diet </a:t>
            </a:r>
          </a:p>
        </p:txBody>
      </p:sp>
      <p:sp>
        <p:nvSpPr>
          <p:cNvPr id="3" name="Content Placeholder 2">
            <a:extLst>
              <a:ext uri="{FF2B5EF4-FFF2-40B4-BE49-F238E27FC236}">
                <a16:creationId xmlns:a16="http://schemas.microsoft.com/office/drawing/2014/main" id="{41590A17-4CC1-4847-AC90-C4A2F5554C08}"/>
              </a:ext>
            </a:extLst>
          </p:cNvPr>
          <p:cNvSpPr>
            <a:spLocks noGrp="1"/>
          </p:cNvSpPr>
          <p:nvPr>
            <p:ph idx="1"/>
          </p:nvPr>
        </p:nvSpPr>
        <p:spPr/>
        <p:txBody>
          <a:bodyPr/>
          <a:lstStyle/>
          <a:p>
            <a:r>
              <a:rPr lang="en-AU" dirty="0"/>
              <a:t>American Martens have different food choices in summer and autumn. In summer they eat wild strawberry’s, raspberry’s blueberry's etc. in Autumn they eat birds, eggs, insects ,reptiles Amphibians and squirrels.  </a:t>
            </a:r>
          </a:p>
        </p:txBody>
      </p:sp>
      <p:pic>
        <p:nvPicPr>
          <p:cNvPr id="5" name="Picture 4">
            <a:extLst>
              <a:ext uri="{FF2B5EF4-FFF2-40B4-BE49-F238E27FC236}">
                <a16:creationId xmlns:a16="http://schemas.microsoft.com/office/drawing/2014/main" id="{1ADC4942-53BF-4D1B-A07A-226D74983915}"/>
              </a:ext>
            </a:extLst>
          </p:cNvPr>
          <p:cNvPicPr>
            <a:picLocks noChangeAspect="1"/>
          </p:cNvPicPr>
          <p:nvPr/>
        </p:nvPicPr>
        <p:blipFill>
          <a:blip r:embed="rId2"/>
          <a:stretch>
            <a:fillRect/>
          </a:stretch>
        </p:blipFill>
        <p:spPr>
          <a:xfrm>
            <a:off x="4266971" y="3653804"/>
            <a:ext cx="4334104" cy="2399460"/>
          </a:xfrm>
          <a:prstGeom prst="rect">
            <a:avLst/>
          </a:prstGeom>
        </p:spPr>
      </p:pic>
      <p:sp>
        <p:nvSpPr>
          <p:cNvPr id="6" name="Thought Bubble: Cloud 5">
            <a:extLst>
              <a:ext uri="{FF2B5EF4-FFF2-40B4-BE49-F238E27FC236}">
                <a16:creationId xmlns:a16="http://schemas.microsoft.com/office/drawing/2014/main" id="{273A841E-A03B-4AC8-9294-223FBA57A0A5}"/>
              </a:ext>
            </a:extLst>
          </p:cNvPr>
          <p:cNvSpPr/>
          <p:nvPr/>
        </p:nvSpPr>
        <p:spPr>
          <a:xfrm>
            <a:off x="5638800" y="3204196"/>
            <a:ext cx="1690688" cy="110342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yummy</a:t>
            </a:r>
          </a:p>
        </p:txBody>
      </p:sp>
      <p:pic>
        <p:nvPicPr>
          <p:cNvPr id="4" name="Picture 3">
            <a:extLst>
              <a:ext uri="{FF2B5EF4-FFF2-40B4-BE49-F238E27FC236}">
                <a16:creationId xmlns:a16="http://schemas.microsoft.com/office/drawing/2014/main" id="{F550F807-1EA3-A082-E6FF-F283C7E1F06C}"/>
              </a:ext>
            </a:extLst>
          </p:cNvPr>
          <p:cNvPicPr>
            <a:picLocks noChangeAspect="1"/>
          </p:cNvPicPr>
          <p:nvPr/>
        </p:nvPicPr>
        <p:blipFill>
          <a:blip r:embed="rId3"/>
          <a:stretch>
            <a:fillRect/>
          </a:stretch>
        </p:blipFill>
        <p:spPr>
          <a:xfrm>
            <a:off x="0" y="5532436"/>
            <a:ext cx="2340163" cy="1325564"/>
          </a:xfrm>
          <a:prstGeom prst="rect">
            <a:avLst/>
          </a:prstGeom>
        </p:spPr>
      </p:pic>
      <p:sp>
        <p:nvSpPr>
          <p:cNvPr id="7" name="Speech Bubble: Oval 6">
            <a:extLst>
              <a:ext uri="{FF2B5EF4-FFF2-40B4-BE49-F238E27FC236}">
                <a16:creationId xmlns:a16="http://schemas.microsoft.com/office/drawing/2014/main" id="{3479E211-5663-1B61-C70A-49E4A2D832FB}"/>
              </a:ext>
            </a:extLst>
          </p:cNvPr>
          <p:cNvSpPr/>
          <p:nvPr/>
        </p:nvSpPr>
        <p:spPr>
          <a:xfrm>
            <a:off x="2003021" y="4307618"/>
            <a:ext cx="1331305" cy="108988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What are you eating ?</a:t>
            </a:r>
          </a:p>
        </p:txBody>
      </p:sp>
    </p:spTree>
    <p:extLst>
      <p:ext uri="{BB962C8B-B14F-4D97-AF65-F5344CB8AC3E}">
        <p14:creationId xmlns:p14="http://schemas.microsoft.com/office/powerpoint/2010/main" val="1897057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C00B-FAF8-4729-8673-52216A447BA5}"/>
              </a:ext>
            </a:extLst>
          </p:cNvPr>
          <p:cNvSpPr>
            <a:spLocks noGrp="1"/>
          </p:cNvSpPr>
          <p:nvPr>
            <p:ph type="title"/>
          </p:nvPr>
        </p:nvSpPr>
        <p:spPr/>
        <p:txBody>
          <a:bodyPr/>
          <a:lstStyle/>
          <a:p>
            <a:r>
              <a:rPr lang="en-AU" dirty="0"/>
              <a:t>Threats </a:t>
            </a:r>
          </a:p>
        </p:txBody>
      </p:sp>
      <p:sp>
        <p:nvSpPr>
          <p:cNvPr id="3" name="Content Placeholder 2">
            <a:extLst>
              <a:ext uri="{FF2B5EF4-FFF2-40B4-BE49-F238E27FC236}">
                <a16:creationId xmlns:a16="http://schemas.microsoft.com/office/drawing/2014/main" id="{D12C85BB-E25C-4C4F-84D1-B9179A98982A}"/>
              </a:ext>
            </a:extLst>
          </p:cNvPr>
          <p:cNvSpPr>
            <a:spLocks noGrp="1"/>
          </p:cNvSpPr>
          <p:nvPr>
            <p:ph idx="1"/>
          </p:nvPr>
        </p:nvSpPr>
        <p:spPr/>
        <p:txBody>
          <a:bodyPr/>
          <a:lstStyle/>
          <a:p>
            <a:r>
              <a:rPr lang="en-AU" dirty="0"/>
              <a:t>An American martens Threats are A owls golden eagles fishers coyotes and bobcats these animals have some sort of beef because they what to kill them. </a:t>
            </a:r>
          </a:p>
        </p:txBody>
      </p:sp>
      <p:pic>
        <p:nvPicPr>
          <p:cNvPr id="5" name="Picture 4" descr="Owl on a branch">
            <a:extLst>
              <a:ext uri="{FF2B5EF4-FFF2-40B4-BE49-F238E27FC236}">
                <a16:creationId xmlns:a16="http://schemas.microsoft.com/office/drawing/2014/main" id="{855A6E16-38E7-7081-4E07-912CB68F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536" y="5307691"/>
            <a:ext cx="2414480" cy="1489838"/>
          </a:xfrm>
          <a:prstGeom prst="rect">
            <a:avLst/>
          </a:prstGeom>
        </p:spPr>
      </p:pic>
      <p:pic>
        <p:nvPicPr>
          <p:cNvPr id="7" name="Picture 6" descr="Bald eagle portrait">
            <a:extLst>
              <a:ext uri="{FF2B5EF4-FFF2-40B4-BE49-F238E27FC236}">
                <a16:creationId xmlns:a16="http://schemas.microsoft.com/office/drawing/2014/main" id="{E86D54F1-0560-EC3B-918F-703518B5C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3016" y="5307691"/>
            <a:ext cx="1996312" cy="1497234"/>
          </a:xfrm>
          <a:prstGeom prst="rect">
            <a:avLst/>
          </a:prstGeom>
        </p:spPr>
      </p:pic>
      <p:pic>
        <p:nvPicPr>
          <p:cNvPr id="9" name="Picture 8" descr="Young coyotes">
            <a:extLst>
              <a:ext uri="{FF2B5EF4-FFF2-40B4-BE49-F238E27FC236}">
                <a16:creationId xmlns:a16="http://schemas.microsoft.com/office/drawing/2014/main" id="{FF3DA920-CFEA-CD03-2462-7D7251E39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3016" y="3698038"/>
            <a:ext cx="1996312" cy="1609653"/>
          </a:xfrm>
          <a:prstGeom prst="rect">
            <a:avLst/>
          </a:prstGeom>
        </p:spPr>
      </p:pic>
      <p:pic>
        <p:nvPicPr>
          <p:cNvPr id="10" name="Picture 9">
            <a:extLst>
              <a:ext uri="{FF2B5EF4-FFF2-40B4-BE49-F238E27FC236}">
                <a16:creationId xmlns:a16="http://schemas.microsoft.com/office/drawing/2014/main" id="{937496D1-D422-B2B7-8AE2-14040C234B9E}"/>
              </a:ext>
            </a:extLst>
          </p:cNvPr>
          <p:cNvPicPr>
            <a:picLocks noChangeAspect="1"/>
          </p:cNvPicPr>
          <p:nvPr/>
        </p:nvPicPr>
        <p:blipFill>
          <a:blip r:embed="rId5"/>
          <a:stretch>
            <a:fillRect/>
          </a:stretch>
        </p:blipFill>
        <p:spPr>
          <a:xfrm rot="437797">
            <a:off x="1316577" y="4965995"/>
            <a:ext cx="2414480" cy="1745747"/>
          </a:xfrm>
          <a:prstGeom prst="rect">
            <a:avLst/>
          </a:prstGeom>
        </p:spPr>
      </p:pic>
      <p:sp>
        <p:nvSpPr>
          <p:cNvPr id="11" name="Speech Bubble: Oval 10">
            <a:extLst>
              <a:ext uri="{FF2B5EF4-FFF2-40B4-BE49-F238E27FC236}">
                <a16:creationId xmlns:a16="http://schemas.microsoft.com/office/drawing/2014/main" id="{48DAA834-3E6B-913B-3F40-1A8626318FFF}"/>
              </a:ext>
            </a:extLst>
          </p:cNvPr>
          <p:cNvSpPr/>
          <p:nvPr/>
        </p:nvSpPr>
        <p:spPr>
          <a:xfrm>
            <a:off x="3752234" y="3698038"/>
            <a:ext cx="1843894" cy="121229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Don’t eat me !!!</a:t>
            </a:r>
          </a:p>
        </p:txBody>
      </p:sp>
      <p:sp>
        <p:nvSpPr>
          <p:cNvPr id="12" name="Speech Bubble: Oval 11">
            <a:extLst>
              <a:ext uri="{FF2B5EF4-FFF2-40B4-BE49-F238E27FC236}">
                <a16:creationId xmlns:a16="http://schemas.microsoft.com/office/drawing/2014/main" id="{7959A677-8E01-38C4-65E5-6C9DD3093C1D}"/>
              </a:ext>
            </a:extLst>
          </p:cNvPr>
          <p:cNvSpPr/>
          <p:nvPr/>
        </p:nvSpPr>
        <p:spPr>
          <a:xfrm rot="19167372">
            <a:off x="7419488" y="3503703"/>
            <a:ext cx="1880745" cy="1361973"/>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Yeah nah </a:t>
            </a:r>
          </a:p>
        </p:txBody>
      </p:sp>
    </p:spTree>
    <p:extLst>
      <p:ext uri="{BB962C8B-B14F-4D97-AF65-F5344CB8AC3E}">
        <p14:creationId xmlns:p14="http://schemas.microsoft.com/office/powerpoint/2010/main" val="15707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TotalTime>
  <Words>304</Words>
  <Application>Microsoft Office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Wingdings</vt:lpstr>
      <vt:lpstr>Office Theme</vt:lpstr>
      <vt:lpstr>American marten </vt:lpstr>
      <vt:lpstr>What is a American marten </vt:lpstr>
      <vt:lpstr>Come see my home </vt:lpstr>
      <vt:lpstr>Kits </vt:lpstr>
      <vt:lpstr>The amazing diet </vt:lpstr>
      <vt:lpstr>Threats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marten </dc:title>
  <dc:creator>Aoife MORTON</dc:creator>
  <cp:lastModifiedBy>Samantha Humble</cp:lastModifiedBy>
  <cp:revision>8</cp:revision>
  <dcterms:created xsi:type="dcterms:W3CDTF">2026-04-27T03:04:20Z</dcterms:created>
  <dcterms:modified xsi:type="dcterms:W3CDTF">2026-04-29T04:34:30Z</dcterms:modified>
</cp:coreProperties>
</file>