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FF3A69-3F2A-4F14-A6CE-7D01BAA948DA}" v="4" dt="2023-09-08T01:22:10.3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varScale="1">
        <p:scale>
          <a:sx n="71" d="100"/>
          <a:sy n="71" d="100"/>
        </p:scale>
        <p:origin x="396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9/8/2023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94805" y="4379824"/>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Game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409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60" name="TextBox 59">
            <a:extLst>
              <a:ext uri="{FF2B5EF4-FFF2-40B4-BE49-F238E27FC236}">
                <a16:creationId xmlns:a16="http://schemas.microsoft.com/office/drawing/2014/main" id="{C670A1C7-09DE-DC4F-BE47-C743826A6E4D}"/>
              </a:ext>
            </a:extLst>
          </p:cNvPr>
          <p:cNvSpPr txBox="1"/>
          <p:nvPr/>
        </p:nvSpPr>
        <p:spPr>
          <a:xfrm>
            <a:off x="588952" y="7534122"/>
            <a:ext cx="3310139"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14</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September</a:t>
            </a:r>
          </a:p>
        </p:txBody>
      </p:sp>
      <p:sp>
        <p:nvSpPr>
          <p:cNvPr id="86" name="TextBox 85">
            <a:extLst>
              <a:ext uri="{FF2B5EF4-FFF2-40B4-BE49-F238E27FC236}">
                <a16:creationId xmlns:a16="http://schemas.microsoft.com/office/drawing/2014/main" id="{63E343B8-5F02-974F-8CDE-DAAB32F1165F}"/>
              </a:ext>
            </a:extLst>
          </p:cNvPr>
          <p:cNvSpPr txBox="1"/>
          <p:nvPr/>
        </p:nvSpPr>
        <p:spPr>
          <a:xfrm>
            <a:off x="-57200" y="2318433"/>
            <a:ext cx="4298104" cy="4385816"/>
          </a:xfrm>
          <a:prstGeom prst="rect">
            <a:avLst/>
          </a:prstGeom>
          <a:noFill/>
        </p:spPr>
        <p:txBody>
          <a:bodyPr wrap="square" rtlCol="0">
            <a:spAutoFit/>
          </a:bodyPr>
          <a:lstStyle/>
          <a:p>
            <a:r>
              <a:rPr lang="en-AU" sz="800" kern="100" dirty="0">
                <a:effectLst/>
                <a:ea typeface="DengXian" panose="02010600030101010101" pitchFamily="2" charset="-122"/>
                <a:cs typeface="Times New Roman" panose="02020603050405020304" pitchFamily="18" charset="0"/>
              </a:rPr>
              <a:t>Dear Parents,</a:t>
            </a:r>
          </a:p>
          <a:p>
            <a:r>
              <a:rPr lang="en-US" sz="800" dirty="0">
                <a:solidFill>
                  <a:schemeClr val="bg2">
                    <a:lumMod val="25000"/>
                  </a:schemeClr>
                </a:solidFill>
                <a:sym typeface="Wingdings" panose="05000000000000000000" pitchFamily="2" charset="2"/>
              </a:rPr>
              <a:t>As we approach the last week of Term 3, we wanted to provide you with some exciting updates about our upcoming School Holiday Program! We have a fantastic line-up of activities and adventures planned to keep your children engaged and entertained during the break.</a:t>
            </a:r>
          </a:p>
          <a:p>
            <a:r>
              <a:rPr lang="en-US" sz="800" b="1" dirty="0">
                <a:solidFill>
                  <a:schemeClr val="bg2">
                    <a:lumMod val="25000"/>
                  </a:schemeClr>
                </a:solidFill>
                <a:sym typeface="Wingdings" panose="05000000000000000000" pitchFamily="2" charset="2"/>
              </a:rPr>
              <a:t>School Holiday Program Highlights:</a:t>
            </a:r>
          </a:p>
          <a:p>
            <a:r>
              <a:rPr lang="en-US" sz="800" dirty="0">
                <a:solidFill>
                  <a:schemeClr val="bg2">
                    <a:lumMod val="25000"/>
                  </a:schemeClr>
                </a:solidFill>
                <a:sym typeface="Wingdings" panose="05000000000000000000" pitchFamily="2" charset="2"/>
              </a:rPr>
              <a:t>1.Excursions:</a:t>
            </a:r>
          </a:p>
          <a:p>
            <a:r>
              <a:rPr lang="en-US" sz="800" dirty="0">
                <a:solidFill>
                  <a:schemeClr val="bg2">
                    <a:lumMod val="25000"/>
                  </a:schemeClr>
                </a:solidFill>
                <a:sym typeface="Wingdings" panose="05000000000000000000" pitchFamily="2" charset="2"/>
              </a:rPr>
              <a:t>•Moorabbin Air Museum: A thrilling day exploring vintage aircraft and aviation history.</a:t>
            </a:r>
          </a:p>
          <a:p>
            <a:r>
              <a:rPr lang="en-US" sz="800" dirty="0">
                <a:solidFill>
                  <a:schemeClr val="bg2">
                    <a:lumMod val="25000"/>
                  </a:schemeClr>
                </a:solidFill>
                <a:sym typeface="Wingdings" panose="05000000000000000000" pitchFamily="2" charset="2"/>
              </a:rPr>
              <a:t>•Bounce Inc and Movie: A day filled with jumping, bouncing, and a movie screening for added fun!</a:t>
            </a:r>
          </a:p>
          <a:p>
            <a:r>
              <a:rPr lang="en-US" sz="800" dirty="0">
                <a:solidFill>
                  <a:schemeClr val="bg2">
                    <a:lumMod val="25000"/>
                  </a:schemeClr>
                </a:solidFill>
                <a:sym typeface="Wingdings" panose="05000000000000000000" pitchFamily="2" charset="2"/>
              </a:rPr>
              <a:t>2.Incursions:</a:t>
            </a:r>
          </a:p>
          <a:p>
            <a:r>
              <a:rPr lang="en-US" sz="800" dirty="0">
                <a:solidFill>
                  <a:schemeClr val="bg2">
                    <a:lumMod val="25000"/>
                  </a:schemeClr>
                </a:solidFill>
                <a:sym typeface="Wingdings" panose="05000000000000000000" pitchFamily="2" charset="2"/>
              </a:rPr>
              <a:t>•Magic Bubbles: Prepare to be amazed by enchanting bubble magic!</a:t>
            </a:r>
          </a:p>
          <a:p>
            <a:r>
              <a:rPr lang="en-US" sz="800" dirty="0">
                <a:solidFill>
                  <a:schemeClr val="bg2">
                    <a:lumMod val="25000"/>
                  </a:schemeClr>
                </a:solidFill>
                <a:sym typeface="Wingdings" panose="05000000000000000000" pitchFamily="2" charset="2"/>
              </a:rPr>
              <a:t>•Mobile Butterfly Enclosure: Get up close and personal with beautiful butterflies.</a:t>
            </a:r>
          </a:p>
          <a:p>
            <a:r>
              <a:rPr lang="en-US" sz="800" dirty="0">
                <a:solidFill>
                  <a:schemeClr val="bg2">
                    <a:lumMod val="25000"/>
                  </a:schemeClr>
                </a:solidFill>
                <a:sym typeface="Wingdings" panose="05000000000000000000" pitchFamily="2" charset="2"/>
              </a:rPr>
              <a:t>•Go Yoga-</a:t>
            </a:r>
            <a:r>
              <a:rPr lang="en-US" sz="800" dirty="0" err="1">
                <a:solidFill>
                  <a:schemeClr val="bg2">
                    <a:lumMod val="25000"/>
                  </a:schemeClr>
                </a:solidFill>
                <a:sym typeface="Wingdings" panose="05000000000000000000" pitchFamily="2" charset="2"/>
              </a:rPr>
              <a:t>migos</a:t>
            </a:r>
            <a:r>
              <a:rPr lang="en-US" sz="800" dirty="0">
                <a:solidFill>
                  <a:schemeClr val="bg2">
                    <a:lumMod val="25000"/>
                  </a:schemeClr>
                </a:solidFill>
                <a:sym typeface="Wingdings" panose="05000000000000000000" pitchFamily="2" charset="2"/>
              </a:rPr>
              <a:t>: A relaxing and fun yoga session for kids.</a:t>
            </a:r>
          </a:p>
          <a:p>
            <a:r>
              <a:rPr lang="en-US" sz="800" dirty="0">
                <a:solidFill>
                  <a:schemeClr val="bg2">
                    <a:lumMod val="25000"/>
                  </a:schemeClr>
                </a:solidFill>
                <a:sym typeface="Wingdings" panose="05000000000000000000" pitchFamily="2" charset="2"/>
              </a:rPr>
              <a:t>•Tie Dye Workshop: Unleash your child's creativity with colorful tie-dye creations.</a:t>
            </a:r>
          </a:p>
          <a:p>
            <a:r>
              <a:rPr lang="en-US" sz="800" dirty="0">
                <a:solidFill>
                  <a:schemeClr val="bg2">
                    <a:lumMod val="25000"/>
                  </a:schemeClr>
                </a:solidFill>
                <a:sym typeface="Wingdings" panose="05000000000000000000" pitchFamily="2" charset="2"/>
              </a:rPr>
              <a:t>•Pizza Party: Enjoy making and eating delicious pizzas together.</a:t>
            </a:r>
          </a:p>
          <a:p>
            <a:r>
              <a:rPr lang="en-US" sz="800" dirty="0">
                <a:solidFill>
                  <a:schemeClr val="bg2">
                    <a:lumMod val="25000"/>
                  </a:schemeClr>
                </a:solidFill>
                <a:sym typeface="Wingdings" panose="05000000000000000000" pitchFamily="2" charset="2"/>
              </a:rPr>
              <a:t>3.In-House Activities:</a:t>
            </a:r>
          </a:p>
          <a:p>
            <a:r>
              <a:rPr lang="en-US" sz="800" dirty="0">
                <a:solidFill>
                  <a:schemeClr val="bg2">
                    <a:lumMod val="25000"/>
                  </a:schemeClr>
                </a:solidFill>
                <a:sym typeface="Wingdings" panose="05000000000000000000" pitchFamily="2" charset="2"/>
              </a:rPr>
              <a:t>•Hives Happenings: Engaging activities right here at our facility to keep your child entertained and learning.</a:t>
            </a:r>
          </a:p>
          <a:p>
            <a:r>
              <a:rPr lang="en-US" sz="800" b="1" dirty="0">
                <a:solidFill>
                  <a:schemeClr val="bg2">
                    <a:lumMod val="25000"/>
                  </a:schemeClr>
                </a:solidFill>
                <a:sym typeface="Wingdings" panose="05000000000000000000" pitchFamily="2" charset="2"/>
              </a:rPr>
              <a:t>Jewish New Year Celebration:</a:t>
            </a:r>
          </a:p>
          <a:p>
            <a:r>
              <a:rPr lang="en-US" sz="800" dirty="0">
                <a:solidFill>
                  <a:schemeClr val="bg2">
                    <a:lumMod val="25000"/>
                  </a:schemeClr>
                </a:solidFill>
                <a:sym typeface="Wingdings" panose="05000000000000000000" pitchFamily="2" charset="2"/>
              </a:rPr>
              <a:t>We'd also like to acknowledge the upcoming Jewish New Year, which falls on September 15th, 2023. If your family observes this holiday, please let us know if there are any </a:t>
            </a:r>
            <a:r>
              <a:rPr lang="en-US" sz="800">
                <a:solidFill>
                  <a:schemeClr val="bg2">
                    <a:lumMod val="25000"/>
                  </a:schemeClr>
                </a:solidFill>
                <a:sym typeface="Wingdings" panose="05000000000000000000" pitchFamily="2" charset="2"/>
              </a:rPr>
              <a:t>special arrangements</a:t>
            </a:r>
            <a:r>
              <a:rPr lang="en-US" sz="800" dirty="0">
                <a:solidFill>
                  <a:schemeClr val="bg2">
                    <a:lumMod val="25000"/>
                  </a:schemeClr>
                </a:solidFill>
                <a:sym typeface="Wingdings" panose="05000000000000000000" pitchFamily="2" charset="2"/>
              </a:rPr>
              <a:t>, we can make to ensure your child's comfort during this time.</a:t>
            </a:r>
          </a:p>
          <a:p>
            <a:r>
              <a:rPr lang="en-US" sz="800" b="1" dirty="0">
                <a:solidFill>
                  <a:schemeClr val="bg2">
                    <a:lumMod val="25000"/>
                  </a:schemeClr>
                </a:solidFill>
                <a:sym typeface="Wingdings" panose="05000000000000000000" pitchFamily="2" charset="2"/>
              </a:rPr>
              <a:t>Community Information:</a:t>
            </a:r>
          </a:p>
          <a:p>
            <a:r>
              <a:rPr lang="en-US" sz="800" dirty="0">
                <a:solidFill>
                  <a:schemeClr val="bg2">
                    <a:lumMod val="25000"/>
                  </a:schemeClr>
                </a:solidFill>
                <a:sym typeface="Wingdings" panose="05000000000000000000" pitchFamily="2" charset="2"/>
              </a:rPr>
              <a:t>Don’t forget to swing by our community stand during drop-off times to browse latest flyers and brochures for exciting local events and resources. Stay connected with your community and discover upcoming activities for your family. We are here to help you make the most of your family’s time in our wonderful neighborhood.</a:t>
            </a:r>
          </a:p>
          <a:p>
            <a:endParaRPr lang="en-US" sz="800" dirty="0">
              <a:solidFill>
                <a:schemeClr val="bg2">
                  <a:lumMod val="25000"/>
                </a:schemeClr>
              </a:solidFill>
              <a:sym typeface="Wingdings" panose="05000000000000000000" pitchFamily="2" charset="2"/>
            </a:endParaRPr>
          </a:p>
          <a:p>
            <a:r>
              <a:rPr lang="en-US" sz="800" dirty="0">
                <a:solidFill>
                  <a:schemeClr val="bg2">
                    <a:lumMod val="25000"/>
                  </a:schemeClr>
                </a:solidFill>
                <a:sym typeface="Wingdings" panose="05000000000000000000" pitchFamily="2" charset="2"/>
              </a:rPr>
              <a:t>Enjoy your school holiday with your children! See you next Tern!</a:t>
            </a:r>
          </a:p>
          <a:p>
            <a:endParaRPr lang="en-US" sz="800" dirty="0">
              <a:solidFill>
                <a:schemeClr val="bg2">
                  <a:lumMod val="25000"/>
                </a:schemeClr>
              </a:solidFill>
              <a:sym typeface="Wingdings" panose="05000000000000000000" pitchFamily="2" charset="2"/>
            </a:endParaRPr>
          </a:p>
          <a:p>
            <a:pPr>
              <a:spcAft>
                <a:spcPts val="600"/>
              </a:spcAft>
            </a:pPr>
            <a:r>
              <a:rPr lang="en-US" sz="800" dirty="0">
                <a:solidFill>
                  <a:schemeClr val="bg2">
                    <a:lumMod val="25000"/>
                  </a:schemeClr>
                </a:solidFill>
                <a:sym typeface="Wingdings" panose="05000000000000000000" pitchFamily="2" charset="2"/>
              </a:rPr>
              <a:t>Warm regards,</a:t>
            </a:r>
          </a:p>
          <a:p>
            <a:pPr>
              <a:spcAft>
                <a:spcPts val="600"/>
              </a:spcAft>
            </a:pPr>
            <a:r>
              <a:rPr lang="en-US" sz="800" dirty="0">
                <a:solidFill>
                  <a:schemeClr val="bg2">
                    <a:lumMod val="25000"/>
                  </a:schemeClr>
                </a:solidFill>
                <a:sym typeface="Wingdings" panose="05000000000000000000" pitchFamily="2" charset="2"/>
              </a:rPr>
              <a:t>Eric</a:t>
            </a:r>
          </a:p>
          <a:p>
            <a:pPr>
              <a:spcAft>
                <a:spcPts val="600"/>
              </a:spcAft>
            </a:pPr>
            <a:r>
              <a:rPr lang="en-US" sz="800" dirty="0">
                <a:solidFill>
                  <a:schemeClr val="bg2">
                    <a:lumMod val="25000"/>
                  </a:schemeClr>
                </a:solidFill>
                <a:sym typeface="Wingdings" panose="05000000000000000000" pitchFamily="2" charset="2"/>
              </a:rPr>
              <a:t>Director of Team Kid Before and After School Care</a:t>
            </a:r>
          </a:p>
          <a:p>
            <a:pPr>
              <a:spcAft>
                <a:spcPts val="600"/>
              </a:spcAft>
            </a:pPr>
            <a:endParaRPr lang="en-US" sz="800" dirty="0">
              <a:solidFill>
                <a:schemeClr val="bg2">
                  <a:lumMod val="25000"/>
                </a:schemeClr>
              </a:solidFill>
              <a:latin typeface="Arial Nova Light" panose="020B0304020202020204" pitchFamily="34" charset="0"/>
              <a:sym typeface="Wingdings" panose="05000000000000000000" pitchFamily="2" charset="2"/>
            </a:endParaRP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a:solidFill>
                  <a:srgbClr val="FF8500"/>
                </a:solidFill>
                <a:latin typeface="Arial Nova" panose="020B0504020202020204" pitchFamily="34" charset="0"/>
              </a:rPr>
              <a:t>1</a:t>
            </a:r>
            <a:r>
              <a:rPr lang="en-AU" sz="2000" b="1" dirty="0">
                <a:solidFill>
                  <a:srgbClr val="FF8500"/>
                </a:solidFill>
                <a:latin typeface="Arial Nova" panose="020B0504020202020204" pitchFamily="34" charset="0"/>
              </a:rPr>
              <a:t>0</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3" name="TextBox 2">
            <a:extLst>
              <a:ext uri="{FF2B5EF4-FFF2-40B4-BE49-F238E27FC236}">
                <a16:creationId xmlns:a16="http://schemas.microsoft.com/office/drawing/2014/main" id="{2538C33F-12BF-7ACE-E006-C89ECCF04D6E}"/>
              </a:ext>
            </a:extLst>
          </p:cNvPr>
          <p:cNvSpPr txBox="1"/>
          <p:nvPr/>
        </p:nvSpPr>
        <p:spPr>
          <a:xfrm>
            <a:off x="653116" y="7811299"/>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R U OK? Day</a:t>
            </a:r>
          </a:p>
        </p:txBody>
      </p:sp>
      <p:sp>
        <p:nvSpPr>
          <p:cNvPr id="5" name="TextBox 4">
            <a:extLst>
              <a:ext uri="{FF2B5EF4-FFF2-40B4-BE49-F238E27FC236}">
                <a16:creationId xmlns:a16="http://schemas.microsoft.com/office/drawing/2014/main" id="{DA38CBD2-6BC7-F3B1-BE2F-5DC3CBA327E8}"/>
              </a:ext>
            </a:extLst>
          </p:cNvPr>
          <p:cNvSpPr txBox="1"/>
          <p:nvPr/>
        </p:nvSpPr>
        <p:spPr>
          <a:xfrm>
            <a:off x="588952" y="6923771"/>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13</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September</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18" name="TextBox 17">
            <a:extLst>
              <a:ext uri="{FF2B5EF4-FFF2-40B4-BE49-F238E27FC236}">
                <a16:creationId xmlns:a16="http://schemas.microsoft.com/office/drawing/2014/main" id="{FB0A4C6F-E808-7403-24CE-C085BBFDE544}"/>
              </a:ext>
            </a:extLst>
          </p:cNvPr>
          <p:cNvSpPr txBox="1"/>
          <p:nvPr/>
        </p:nvSpPr>
        <p:spPr>
          <a:xfrm>
            <a:off x="629300" y="7186090"/>
            <a:ext cx="3506457"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Roald Dahl Day</a:t>
            </a:r>
            <a:endParaRPr lang="en-AU" sz="1200" dirty="0">
              <a:solidFill>
                <a:schemeClr val="tx1">
                  <a:lumMod val="65000"/>
                  <a:lumOff val="35000"/>
                </a:schemeClr>
              </a:solidFill>
              <a:latin typeface="Arial Nova Light" panose="020B0304020202020204" pitchFamily="34" charset="0"/>
            </a:endParaRPr>
          </a:p>
        </p:txBody>
      </p:sp>
      <p:pic>
        <p:nvPicPr>
          <p:cNvPr id="12" name="Picture 11">
            <a:extLst>
              <a:ext uri="{FF2B5EF4-FFF2-40B4-BE49-F238E27FC236}">
                <a16:creationId xmlns:a16="http://schemas.microsoft.com/office/drawing/2014/main" id="{C98878F4-21EF-98BA-2703-FEF3D2D0051F}"/>
              </a:ext>
            </a:extLst>
          </p:cNvPr>
          <p:cNvPicPr>
            <a:picLocks noChangeAspect="1"/>
          </p:cNvPicPr>
          <p:nvPr/>
        </p:nvPicPr>
        <p:blipFill>
          <a:blip r:embed="rId3"/>
          <a:stretch>
            <a:fillRect/>
          </a:stretch>
        </p:blipFill>
        <p:spPr>
          <a:xfrm>
            <a:off x="4952727" y="8096110"/>
            <a:ext cx="1505796" cy="848481"/>
          </a:xfrm>
          <a:prstGeom prst="rect">
            <a:avLst/>
          </a:prstGeom>
        </p:spPr>
      </p:pic>
      <p:pic>
        <p:nvPicPr>
          <p:cNvPr id="13" name="Picture 12">
            <a:extLst>
              <a:ext uri="{FF2B5EF4-FFF2-40B4-BE49-F238E27FC236}">
                <a16:creationId xmlns:a16="http://schemas.microsoft.com/office/drawing/2014/main" id="{219F2067-17D4-7679-49EB-15FB596CD924}"/>
              </a:ext>
            </a:extLst>
          </p:cNvPr>
          <p:cNvPicPr>
            <a:picLocks noChangeAspect="1"/>
          </p:cNvPicPr>
          <p:nvPr/>
        </p:nvPicPr>
        <p:blipFill>
          <a:blip r:embed="rId4"/>
          <a:stretch>
            <a:fillRect/>
          </a:stretch>
        </p:blipFill>
        <p:spPr>
          <a:xfrm>
            <a:off x="4897856" y="7021565"/>
            <a:ext cx="1794369" cy="939299"/>
          </a:xfrm>
          <a:prstGeom prst="rect">
            <a:avLst/>
          </a:prstGeom>
        </p:spPr>
      </p:pic>
      <p:pic>
        <p:nvPicPr>
          <p:cNvPr id="8" name="Picture 7">
            <a:extLst>
              <a:ext uri="{FF2B5EF4-FFF2-40B4-BE49-F238E27FC236}">
                <a16:creationId xmlns:a16="http://schemas.microsoft.com/office/drawing/2014/main" id="{854A059E-6BD8-4D0B-00D8-FFA39A6A9655}"/>
              </a:ext>
            </a:extLst>
          </p:cNvPr>
          <p:cNvPicPr>
            <a:picLocks noChangeAspect="1"/>
          </p:cNvPicPr>
          <p:nvPr/>
        </p:nvPicPr>
        <p:blipFill>
          <a:blip r:embed="rId5"/>
          <a:stretch>
            <a:fillRect/>
          </a:stretch>
        </p:blipFill>
        <p:spPr>
          <a:xfrm>
            <a:off x="4194805" y="6155349"/>
            <a:ext cx="2263718" cy="754950"/>
          </a:xfrm>
          <a:prstGeom prst="rect">
            <a:avLst/>
          </a:prstGeom>
        </p:spPr>
      </p:pic>
      <p:pic>
        <p:nvPicPr>
          <p:cNvPr id="10" name="Picture 9" descr="A bulletin board with many posters&#10;&#10;Description automatically generated">
            <a:extLst>
              <a:ext uri="{FF2B5EF4-FFF2-40B4-BE49-F238E27FC236}">
                <a16:creationId xmlns:a16="http://schemas.microsoft.com/office/drawing/2014/main" id="{23AB0846-342E-1EB5-5EE9-B903FA41646C}"/>
              </a:ext>
            </a:extLst>
          </p:cNvPr>
          <p:cNvPicPr>
            <a:picLocks noChangeAspect="1"/>
          </p:cNvPicPr>
          <p:nvPr/>
        </p:nvPicPr>
        <p:blipFill>
          <a:blip r:embed="rId6"/>
          <a:stretch>
            <a:fillRect/>
          </a:stretch>
        </p:blipFill>
        <p:spPr>
          <a:xfrm>
            <a:off x="2250953" y="7008730"/>
            <a:ext cx="2579180" cy="1934386"/>
          </a:xfrm>
          <a:prstGeom prst="rect">
            <a:avLst/>
          </a:prstGeom>
        </p:spPr>
      </p:pic>
      <p:sp>
        <p:nvSpPr>
          <p:cNvPr id="11" name="TextBox 10">
            <a:extLst>
              <a:ext uri="{FF2B5EF4-FFF2-40B4-BE49-F238E27FC236}">
                <a16:creationId xmlns:a16="http://schemas.microsoft.com/office/drawing/2014/main" id="{D676AF0F-0279-F4B3-AD0B-FF5EFA09A70D}"/>
              </a:ext>
            </a:extLst>
          </p:cNvPr>
          <p:cNvSpPr txBox="1"/>
          <p:nvPr/>
        </p:nvSpPr>
        <p:spPr>
          <a:xfrm>
            <a:off x="585393" y="8124902"/>
            <a:ext cx="3310139"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15</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September</a:t>
            </a:r>
          </a:p>
        </p:txBody>
      </p:sp>
      <p:sp>
        <p:nvSpPr>
          <p:cNvPr id="15" name="TextBox 14">
            <a:extLst>
              <a:ext uri="{FF2B5EF4-FFF2-40B4-BE49-F238E27FC236}">
                <a16:creationId xmlns:a16="http://schemas.microsoft.com/office/drawing/2014/main" id="{16687CFA-9787-7015-7A94-4D7CBBA75958}"/>
              </a:ext>
            </a:extLst>
          </p:cNvPr>
          <p:cNvSpPr txBox="1"/>
          <p:nvPr/>
        </p:nvSpPr>
        <p:spPr>
          <a:xfrm>
            <a:off x="629300" y="8429114"/>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Jewish New Year</a:t>
            </a:r>
          </a:p>
        </p:txBody>
      </p:sp>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17529</TotalTime>
  <Words>385</Words>
  <Application>Microsoft Office PowerPoint</Application>
  <PresentationFormat>A4 Paper (210x297 mm)</PresentationFormat>
  <Paragraphs>42</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 Nova</vt:lpstr>
      <vt:lpstr>Calibri</vt:lpstr>
      <vt:lpstr>Arial</vt:lpstr>
      <vt:lpstr>Barlow Condensed</vt:lpstr>
      <vt:lpstr>Futura Std Book</vt:lpstr>
      <vt:lpstr>Futura Std Medium</vt:lpstr>
      <vt:lpstr>Arial Nova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Tara Shimmin</cp:lastModifiedBy>
  <cp:revision>42</cp:revision>
  <dcterms:created xsi:type="dcterms:W3CDTF">2019-04-12T06:09:32Z</dcterms:created>
  <dcterms:modified xsi:type="dcterms:W3CDTF">2023-09-08T04:27:17Z</dcterms:modified>
</cp:coreProperties>
</file>