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7" r:id="rId2"/>
    <p:sldId id="270" r:id="rId3"/>
    <p:sldId id="269" r:id="rId4"/>
    <p:sldId id="256" r:id="rId5"/>
    <p:sldId id="257" r:id="rId6"/>
    <p:sldId id="258" r:id="rId7"/>
    <p:sldId id="259" r:id="rId8"/>
    <p:sldId id="260" r:id="rId9"/>
    <p:sldId id="261" r:id="rId10"/>
    <p:sldId id="262" r:id="rId11"/>
    <p:sldId id="263" r:id="rId12"/>
    <p:sldId id="268" r:id="rId13"/>
    <p:sldId id="264" r:id="rId14"/>
    <p:sldId id="26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12" autoAdjust="0"/>
    <p:restoredTop sz="94494"/>
  </p:normalViewPr>
  <p:slideViewPr>
    <p:cSldViewPr snapToGrid="0" snapToObjects="1">
      <p:cViewPr varScale="1">
        <p:scale>
          <a:sx n="91" d="100"/>
          <a:sy n="91" d="100"/>
        </p:scale>
        <p:origin x="5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21021-4B97-834F-90A3-EF98B8D287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44DCD3-C32B-AB46-89FC-2F5E83B4C9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23657FA-0475-854C-A625-86629649DEF9}"/>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5" name="Footer Placeholder 4">
            <a:extLst>
              <a:ext uri="{FF2B5EF4-FFF2-40B4-BE49-F238E27FC236}">
                <a16:creationId xmlns:a16="http://schemas.microsoft.com/office/drawing/2014/main" id="{88E87B4E-414E-3544-BCCF-1B39B857F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5CC68-01D5-7F4E-BD5D-3FF31ED1B44E}"/>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1954361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9498-33AD-A64E-B8B9-413CFA28518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AC3FCB-C927-EF4F-85C0-7F1EA7B58A3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F97567-7D13-344C-B16D-0EB4494C5AEA}"/>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5" name="Footer Placeholder 4">
            <a:extLst>
              <a:ext uri="{FF2B5EF4-FFF2-40B4-BE49-F238E27FC236}">
                <a16:creationId xmlns:a16="http://schemas.microsoft.com/office/drawing/2014/main" id="{2D0BD0BC-3EFE-9B43-9366-CBABD2753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2DBEA-1DED-924D-A2AB-F0B3345B8FA2}"/>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2598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B573DF-62B2-C24F-A5B7-C2001DBA928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7616ED6-3A27-9C4F-8307-7CFBFD94F73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012D31-6346-F840-99B1-6075FF77ADA0}"/>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5" name="Footer Placeholder 4">
            <a:extLst>
              <a:ext uri="{FF2B5EF4-FFF2-40B4-BE49-F238E27FC236}">
                <a16:creationId xmlns:a16="http://schemas.microsoft.com/office/drawing/2014/main" id="{95ED3637-FEAF-D048-81A3-928A24DD6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1DFC0-69A4-7247-8885-D90AD50D7004}"/>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1392694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1027-0554-DB46-8A16-FC15A731E4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6D15F9-17FF-CD4B-B893-B086C52A17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4129D3-7E31-B049-933A-00BE45B854C4}"/>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5" name="Footer Placeholder 4">
            <a:extLst>
              <a:ext uri="{FF2B5EF4-FFF2-40B4-BE49-F238E27FC236}">
                <a16:creationId xmlns:a16="http://schemas.microsoft.com/office/drawing/2014/main" id="{96C6324B-6611-4B4A-9801-86D31B2FC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6469B-61B0-6441-A80C-E93C69E95510}"/>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320330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7450-54D7-7949-A6D8-FEF2CE83C5D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939C999-3EE2-CC4F-B811-42E02D9C9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8D4193-CF15-8443-8BFC-369E2AF90120}"/>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5" name="Footer Placeholder 4">
            <a:extLst>
              <a:ext uri="{FF2B5EF4-FFF2-40B4-BE49-F238E27FC236}">
                <a16:creationId xmlns:a16="http://schemas.microsoft.com/office/drawing/2014/main" id="{A556147B-EDCB-CE40-A367-7DFE95F7B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93764-1207-5C49-941B-D586D3547C6C}"/>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2535946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EC05-C9F1-AD42-B4F8-C75EAB5D02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00C5C7-8863-DA4C-B67B-A08122E00D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6C2332-E997-0042-A938-3CCFAEB87C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FD4B0A3-A700-8141-9164-A31A6ABBD9A0}"/>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6" name="Footer Placeholder 5">
            <a:extLst>
              <a:ext uri="{FF2B5EF4-FFF2-40B4-BE49-F238E27FC236}">
                <a16:creationId xmlns:a16="http://schemas.microsoft.com/office/drawing/2014/main" id="{BD0C1284-614B-7F47-9604-715F1D67B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D6134C-E9AB-CC4B-A2EA-806AD7167461}"/>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125016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C063-4A62-234D-A667-6EB7EDF5E6F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EF926C9-E500-244F-A387-A25908EBD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FC5AE37-CDB3-D94B-ABA5-C605BF8F524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B42647F-53B0-5841-A5FE-B10E45C3BF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C9F6A80-86FF-7844-BF70-6A49D20176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CA51A96-AE80-B24D-8A83-B452F6C2151E}"/>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8" name="Footer Placeholder 7">
            <a:extLst>
              <a:ext uri="{FF2B5EF4-FFF2-40B4-BE49-F238E27FC236}">
                <a16:creationId xmlns:a16="http://schemas.microsoft.com/office/drawing/2014/main" id="{D798684A-21CD-EB4A-9EC5-82531A1942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0C8B7C-5983-424C-8284-0F97F2AA543E}"/>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401745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03A4-C42A-D344-9769-C141034D255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F81E69-3683-B045-93BE-EE14EAE41F3E}"/>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4" name="Footer Placeholder 3">
            <a:extLst>
              <a:ext uri="{FF2B5EF4-FFF2-40B4-BE49-F238E27FC236}">
                <a16:creationId xmlns:a16="http://schemas.microsoft.com/office/drawing/2014/main" id="{51F79413-361C-4446-9E62-D9BA42FCBC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970B79-7EFE-3342-AF73-37F80D0FADC4}"/>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340349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91498-BAB5-AC4C-BD93-999C13B64014}"/>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3" name="Footer Placeholder 2">
            <a:extLst>
              <a:ext uri="{FF2B5EF4-FFF2-40B4-BE49-F238E27FC236}">
                <a16:creationId xmlns:a16="http://schemas.microsoft.com/office/drawing/2014/main" id="{D36B78A9-5C1C-E74C-8FE5-6AD8D2159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D28E1-06C6-E444-B710-C121BDF57F2F}"/>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116161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811F-4255-9242-9EC6-E054C4282C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4EFEE53-AE34-8B4B-B3C0-85905D297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527797F-F423-4C40-9C3B-686469917D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EC097-B7A6-2D47-BB36-47B545F94020}"/>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6" name="Footer Placeholder 5">
            <a:extLst>
              <a:ext uri="{FF2B5EF4-FFF2-40B4-BE49-F238E27FC236}">
                <a16:creationId xmlns:a16="http://schemas.microsoft.com/office/drawing/2014/main" id="{C1A1578A-5231-F84E-9A78-A97393158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FAAEC-14BE-514F-90D1-5AA33A9D9857}"/>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185233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0FB0-726C-D04C-BA68-D7AA1CB10F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B23BD24-A757-3A41-9124-A2444C0A9B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A8F0CE-CF93-DA48-96EE-B2A6B8EF0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E56C92-105F-834D-AAB1-5BD9256AA921}"/>
              </a:ext>
            </a:extLst>
          </p:cNvPr>
          <p:cNvSpPr>
            <a:spLocks noGrp="1"/>
          </p:cNvSpPr>
          <p:nvPr>
            <p:ph type="dt" sz="half" idx="10"/>
          </p:nvPr>
        </p:nvSpPr>
        <p:spPr/>
        <p:txBody>
          <a:bodyPr/>
          <a:lstStyle/>
          <a:p>
            <a:fld id="{B74FB709-A6BF-1041-9969-587EB9467850}" type="datetimeFigureOut">
              <a:rPr lang="en-US" smtClean="0"/>
              <a:t>6/25/20</a:t>
            </a:fld>
            <a:endParaRPr lang="en-US"/>
          </a:p>
        </p:txBody>
      </p:sp>
      <p:sp>
        <p:nvSpPr>
          <p:cNvPr id="6" name="Footer Placeholder 5">
            <a:extLst>
              <a:ext uri="{FF2B5EF4-FFF2-40B4-BE49-F238E27FC236}">
                <a16:creationId xmlns:a16="http://schemas.microsoft.com/office/drawing/2014/main" id="{B57A64DA-623B-8242-AB66-2173375F6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87F04F-DC8A-7D4E-9439-1628832F483E}"/>
              </a:ext>
            </a:extLst>
          </p:cNvPr>
          <p:cNvSpPr>
            <a:spLocks noGrp="1"/>
          </p:cNvSpPr>
          <p:nvPr>
            <p:ph type="sldNum" sz="quarter" idx="12"/>
          </p:nvPr>
        </p:nvSpPr>
        <p:spPr/>
        <p:txBody>
          <a:bodyPr/>
          <a:lstStyle/>
          <a:p>
            <a:fld id="{990D07D6-EFA3-6644-BD28-386E82DCEE3B}" type="slidenum">
              <a:rPr lang="en-US" smtClean="0"/>
              <a:t>‹#›</a:t>
            </a:fld>
            <a:endParaRPr lang="en-US"/>
          </a:p>
        </p:txBody>
      </p:sp>
    </p:spTree>
    <p:extLst>
      <p:ext uri="{BB962C8B-B14F-4D97-AF65-F5344CB8AC3E}">
        <p14:creationId xmlns:p14="http://schemas.microsoft.com/office/powerpoint/2010/main" val="2368163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1CC66C-1A86-E44B-B17E-8EE3CB55C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39B5A2-D66D-4C4A-A70E-76A021A02F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D2C114-F07D-3A40-A8FD-6FD9C8769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B709-A6BF-1041-9969-587EB9467850}" type="datetimeFigureOut">
              <a:rPr lang="en-US" smtClean="0"/>
              <a:t>6/25/20</a:t>
            </a:fld>
            <a:endParaRPr lang="en-US"/>
          </a:p>
        </p:txBody>
      </p:sp>
      <p:sp>
        <p:nvSpPr>
          <p:cNvPr id="5" name="Footer Placeholder 4">
            <a:extLst>
              <a:ext uri="{FF2B5EF4-FFF2-40B4-BE49-F238E27FC236}">
                <a16:creationId xmlns:a16="http://schemas.microsoft.com/office/drawing/2014/main" id="{0A8C314D-D501-AB4E-AA45-FD664CB41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0CF9FE-6A10-CB40-8F67-E19EBBE0C4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D07D6-EFA3-6644-BD28-386E82DCEE3B}" type="slidenum">
              <a:rPr lang="en-US" smtClean="0"/>
              <a:t>‹#›</a:t>
            </a:fld>
            <a:endParaRPr lang="en-US"/>
          </a:p>
        </p:txBody>
      </p:sp>
    </p:spTree>
    <p:extLst>
      <p:ext uri="{BB962C8B-B14F-4D97-AF65-F5344CB8AC3E}">
        <p14:creationId xmlns:p14="http://schemas.microsoft.com/office/powerpoint/2010/main" val="1182760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theconversation.com/the-crux-of-the-issue-with-a-new-australian-flag-25070"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s://creativecommons.org/licenses/by-nd/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time_continue=44&amp;v=2pPStKJ3OeQ&amp;feature=emb_logo" TargetMode="External"/><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6.png"/><Relationship Id="rId3" Type="http://schemas.microsoft.com/office/2007/relationships/hdphoto" Target="../media/hdphoto6.wdp"/><Relationship Id="rId7" Type="http://schemas.openxmlformats.org/officeDocument/2006/relationships/image" Target="../media/image13.png"/><Relationship Id="rId12" Type="http://schemas.microsoft.com/office/2007/relationships/hdphoto" Target="../media/hdphoto10.wdp"/><Relationship Id="rId2" Type="http://schemas.openxmlformats.org/officeDocument/2006/relationships/image" Target="../media/image10.png"/><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12.tiff"/><Relationship Id="rId11" Type="http://schemas.openxmlformats.org/officeDocument/2006/relationships/image" Target="../media/image15.png"/><Relationship Id="rId5" Type="http://schemas.microsoft.com/office/2007/relationships/hdphoto" Target="../media/hdphoto7.wdp"/><Relationship Id="rId15" Type="http://schemas.openxmlformats.org/officeDocument/2006/relationships/image" Target="../media/image17.png"/><Relationship Id="rId10" Type="http://schemas.microsoft.com/office/2007/relationships/hdphoto" Target="../media/hdphoto9.wdp"/><Relationship Id="rId4" Type="http://schemas.openxmlformats.org/officeDocument/2006/relationships/image" Target="../media/image11.png"/><Relationship Id="rId9" Type="http://schemas.openxmlformats.org/officeDocument/2006/relationships/image" Target="../media/image14.png"/><Relationship Id="rId1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FD36F-81DC-F24A-BF2F-EA787A2F8378}"/>
              </a:ext>
            </a:extLst>
          </p:cNvPr>
          <p:cNvPicPr>
            <a:picLocks noChangeAspect="1"/>
          </p:cNvPicPr>
          <p:nvPr/>
        </p:nvPicPr>
        <p:blipFill rotWithShape="1">
          <a:blip r:embed="rId2"/>
          <a:srcRect t="6496" b="19491"/>
          <a:stretch/>
        </p:blipFill>
        <p:spPr>
          <a:xfrm>
            <a:off x="20" y="10"/>
            <a:ext cx="12191980" cy="6857990"/>
          </a:xfrm>
          <a:prstGeom prst="rect">
            <a:avLst/>
          </a:prstGeom>
        </p:spPr>
      </p:pic>
      <p:sp>
        <p:nvSpPr>
          <p:cNvPr id="3" name="TextBox 2">
            <a:extLst>
              <a:ext uri="{FF2B5EF4-FFF2-40B4-BE49-F238E27FC236}">
                <a16:creationId xmlns:a16="http://schemas.microsoft.com/office/drawing/2014/main" id="{A230C223-D95C-DA43-BD0B-519211B40CD0}"/>
              </a:ext>
            </a:extLst>
          </p:cNvPr>
          <p:cNvSpPr txBox="1"/>
          <p:nvPr/>
        </p:nvSpPr>
        <p:spPr>
          <a:xfrm>
            <a:off x="304800" y="4464424"/>
            <a:ext cx="2886635" cy="1785104"/>
          </a:xfrm>
          <a:prstGeom prst="rect">
            <a:avLst/>
          </a:prstGeom>
          <a:noFill/>
        </p:spPr>
        <p:txBody>
          <a:bodyPr wrap="square" rtlCol="0">
            <a:spAutoFit/>
          </a:bodyPr>
          <a:lstStyle/>
          <a:p>
            <a:pPr algn="ctr"/>
            <a:r>
              <a:rPr lang="en-US" dirty="0">
                <a:solidFill>
                  <a:schemeClr val="bg1"/>
                </a:solidFill>
                <a:latin typeface="Franklin Gothic Medium" panose="020B0603020102020204" pitchFamily="34" charset="0"/>
              </a:rPr>
              <a:t>SPIRIT WEEK PRE-LESSON</a:t>
            </a:r>
          </a:p>
          <a:p>
            <a:pPr algn="ctr"/>
            <a:endParaRPr lang="en-US" sz="900" i="1" dirty="0">
              <a:solidFill>
                <a:schemeClr val="bg1"/>
              </a:solidFill>
              <a:latin typeface="Heading Pro Trial" panose="02000506000000020004" pitchFamily="2" charset="0"/>
            </a:endParaRPr>
          </a:p>
          <a:p>
            <a:pPr algn="just"/>
            <a:r>
              <a:rPr lang="en-US" sz="1600" i="1" dirty="0">
                <a:solidFill>
                  <a:schemeClr val="bg1"/>
                </a:solidFill>
                <a:latin typeface="Times" pitchFamily="2" charset="0"/>
              </a:rPr>
              <a:t>Has anyone ever experienced or seen racial discrimination? Reflect on your experiences and try sharing it to the class if you are comfortable. </a:t>
            </a:r>
          </a:p>
        </p:txBody>
      </p:sp>
    </p:spTree>
    <p:extLst>
      <p:ext uri="{BB962C8B-B14F-4D97-AF65-F5344CB8AC3E}">
        <p14:creationId xmlns:p14="http://schemas.microsoft.com/office/powerpoint/2010/main" val="177181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ow to fight racism using science | World news | The Guardian">
            <a:extLst>
              <a:ext uri="{FF2B5EF4-FFF2-40B4-BE49-F238E27FC236}">
                <a16:creationId xmlns:a16="http://schemas.microsoft.com/office/drawing/2014/main" id="{9278594F-A28B-8D4F-A414-2EBDA432E5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171E723-D113-8F46-A47D-C12EFC23BB48}"/>
              </a:ext>
            </a:extLst>
          </p:cNvPr>
          <p:cNvSpPr/>
          <p:nvPr/>
        </p:nvSpPr>
        <p:spPr>
          <a:xfrm>
            <a:off x="689550" y="333531"/>
            <a:ext cx="3372785" cy="61909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latin typeface="Times" pitchFamily="2" charset="0"/>
              </a:rPr>
              <a:t>The aim is not to teach you about every historical event of racism. There’s a lot. It’s to help you understand that those issues of the past still exist throughout our modern society’s issues.</a:t>
            </a:r>
          </a:p>
          <a:p>
            <a:pPr algn="ctr"/>
            <a:endParaRPr lang="en-US" dirty="0">
              <a:solidFill>
                <a:schemeClr val="tx1"/>
              </a:solidFill>
              <a:latin typeface="Times" pitchFamily="2" charset="0"/>
            </a:endParaRPr>
          </a:p>
          <a:p>
            <a:pPr algn="ctr"/>
            <a:r>
              <a:rPr lang="en-US" dirty="0">
                <a:solidFill>
                  <a:schemeClr val="tx1"/>
                </a:solidFill>
                <a:latin typeface="Times" pitchFamily="2" charset="0"/>
              </a:rPr>
              <a:t>For example, the Stolen Generation of the Aboriginal people and the entire White-Australia policy against our Indigenous people is still a severe traumatic subject in our modern world. </a:t>
            </a:r>
          </a:p>
          <a:p>
            <a:pPr algn="ctr"/>
            <a:endParaRPr lang="en-US" dirty="0">
              <a:solidFill>
                <a:schemeClr val="tx1"/>
              </a:solidFill>
              <a:latin typeface="Times" pitchFamily="2" charset="0"/>
            </a:endParaRPr>
          </a:p>
          <a:p>
            <a:pPr algn="ctr"/>
            <a:r>
              <a:rPr lang="en-US" dirty="0">
                <a:solidFill>
                  <a:schemeClr val="tx1"/>
                </a:solidFill>
                <a:latin typeface="Times" pitchFamily="2" charset="0"/>
              </a:rPr>
              <a:t>Racism, cultural and religious discrimination. It’s not an isolated issue and it’s not a new issue. It’s been around</a:t>
            </a:r>
            <a:r>
              <a:rPr lang="en-AU" dirty="0">
                <a:latin typeface="Times" pitchFamily="2" charset="0"/>
              </a:rPr>
              <a:t> for a thousand years. It’s taken hold of the roots of our history and grown into the society we know today. </a:t>
            </a:r>
            <a:endParaRPr lang="en-US" dirty="0">
              <a:solidFill>
                <a:schemeClr val="tx1"/>
              </a:solidFill>
              <a:latin typeface="Times" pitchFamily="2" charset="0"/>
            </a:endParaRPr>
          </a:p>
        </p:txBody>
      </p:sp>
    </p:spTree>
    <p:extLst>
      <p:ext uri="{BB962C8B-B14F-4D97-AF65-F5344CB8AC3E}">
        <p14:creationId xmlns:p14="http://schemas.microsoft.com/office/powerpoint/2010/main" val="53188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54DCF-3526-804C-BA61-610D604768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3651"/>
            <a:ext cx="12192000" cy="6830697"/>
          </a:xfrm>
          <a:prstGeom prst="rect">
            <a:avLst/>
          </a:prstGeom>
        </p:spPr>
      </p:pic>
      <p:sp>
        <p:nvSpPr>
          <p:cNvPr id="3" name="Rounded Rectangular Callout 2">
            <a:extLst>
              <a:ext uri="{FF2B5EF4-FFF2-40B4-BE49-F238E27FC236}">
                <a16:creationId xmlns:a16="http://schemas.microsoft.com/office/drawing/2014/main" id="{EC13D39A-0198-1C4E-A268-C567E167B20B}"/>
              </a:ext>
            </a:extLst>
          </p:cNvPr>
          <p:cNvSpPr/>
          <p:nvPr/>
        </p:nvSpPr>
        <p:spPr>
          <a:xfrm>
            <a:off x="136256" y="745588"/>
            <a:ext cx="4745987" cy="4975969"/>
          </a:xfrm>
          <a:prstGeom prst="wedgeRoundRectCallout">
            <a:avLst>
              <a:gd name="adj1" fmla="val -34555"/>
              <a:gd name="adj2" fmla="val 6802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Franklin Gothic Medium" panose="020B0603020102020204" pitchFamily="34" charset="0"/>
              </a:rPr>
              <a:t>REPORTING RACISM</a:t>
            </a:r>
          </a:p>
        </p:txBody>
      </p:sp>
      <p:sp>
        <p:nvSpPr>
          <p:cNvPr id="6" name="Rounded Rectangular Callout 5">
            <a:extLst>
              <a:ext uri="{FF2B5EF4-FFF2-40B4-BE49-F238E27FC236}">
                <a16:creationId xmlns:a16="http://schemas.microsoft.com/office/drawing/2014/main" id="{A8DFD5BF-25EB-1F46-8721-C1B8A944111A}"/>
              </a:ext>
            </a:extLst>
          </p:cNvPr>
          <p:cNvSpPr/>
          <p:nvPr/>
        </p:nvSpPr>
        <p:spPr>
          <a:xfrm>
            <a:off x="5083396" y="745588"/>
            <a:ext cx="6473254" cy="4975969"/>
          </a:xfrm>
          <a:prstGeom prst="wedgeRoundRectCallout">
            <a:avLst>
              <a:gd name="adj1" fmla="val 36111"/>
              <a:gd name="adj2" fmla="val 7126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endParaRPr lang="en-AU" dirty="0">
              <a:solidFill>
                <a:srgbClr val="000000"/>
              </a:solidFill>
              <a:latin typeface="Times New Roman" panose="02020603050405020304" pitchFamily="18" charset="0"/>
            </a:endParaRPr>
          </a:p>
          <a:p>
            <a:pPr algn="just"/>
            <a:endParaRPr lang="en-AU" dirty="0">
              <a:solidFill>
                <a:srgbClr val="000000"/>
              </a:solidFill>
              <a:latin typeface="Times New Roman" panose="02020603050405020304" pitchFamily="18" charset="0"/>
            </a:endParaRPr>
          </a:p>
          <a:p>
            <a:pPr algn="just"/>
            <a:r>
              <a:rPr lang="en-AU" dirty="0">
                <a:solidFill>
                  <a:srgbClr val="000000"/>
                </a:solidFill>
                <a:latin typeface="Times New Roman" panose="02020603050405020304" pitchFamily="18" charset="0"/>
              </a:rPr>
              <a:t>Remember, it’s important to speak up. Not just in class while you’re answering questions or even right now while you reflect. If you see discrimination in the streets, in your home, in your school, being transmitted online or in your local community, </a:t>
            </a:r>
            <a:r>
              <a:rPr lang="en-AU" b="1" dirty="0">
                <a:solidFill>
                  <a:srgbClr val="000000"/>
                </a:solidFill>
                <a:latin typeface="Times New Roman" panose="02020603050405020304" pitchFamily="18" charset="0"/>
              </a:rPr>
              <a:t>stand up and report it</a:t>
            </a:r>
            <a:r>
              <a:rPr lang="en-AU" dirty="0">
                <a:solidFill>
                  <a:srgbClr val="000000"/>
                </a:solidFill>
                <a:latin typeface="Times New Roman" panose="02020603050405020304" pitchFamily="18" charset="0"/>
              </a:rPr>
              <a:t>. For a lot of people, they believe that there are no repercussions or consequences for their actions and will commit crime and say what they want, when they want without any second thought. </a:t>
            </a:r>
          </a:p>
          <a:p>
            <a:pPr algn="just"/>
            <a:endParaRPr lang="en-AU" dirty="0">
              <a:solidFill>
                <a:srgbClr val="000000"/>
              </a:solidFill>
              <a:latin typeface="Times New Roman" panose="02020603050405020304" pitchFamily="18" charset="0"/>
            </a:endParaRPr>
          </a:p>
          <a:p>
            <a:pPr algn="just"/>
            <a:r>
              <a:rPr lang="en-AU" dirty="0">
                <a:solidFill>
                  <a:srgbClr val="000000"/>
                </a:solidFill>
                <a:latin typeface="Times New Roman" panose="02020603050405020304" pitchFamily="18" charset="0"/>
              </a:rPr>
              <a:t>If it happens to you, your friend or someone random at school. ALWAYS report it, never let it go unchecked. Standing together and uniting as a community is the way to overcome our differences while celebrating them at the same time. </a:t>
            </a:r>
          </a:p>
          <a:p>
            <a:pPr algn="just"/>
            <a:endParaRPr lang="en-AU" dirty="0">
              <a:solidFill>
                <a:srgbClr val="000000"/>
              </a:solidFill>
              <a:latin typeface="Times New Roman" panose="02020603050405020304" pitchFamily="18" charset="0"/>
            </a:endParaRPr>
          </a:p>
          <a:p>
            <a:pPr algn="ctr"/>
            <a:r>
              <a:rPr lang="en-AU" b="1" dirty="0">
                <a:solidFill>
                  <a:srgbClr val="000000"/>
                </a:solidFill>
                <a:latin typeface="Times New Roman" panose="02020603050405020304" pitchFamily="18" charset="0"/>
              </a:rPr>
              <a:t>YOU ARE RESPONSIBLE </a:t>
            </a:r>
          </a:p>
          <a:p>
            <a:endParaRPr lang="en-US" dirty="0"/>
          </a:p>
        </p:txBody>
      </p:sp>
    </p:spTree>
    <p:extLst>
      <p:ext uri="{BB962C8B-B14F-4D97-AF65-F5344CB8AC3E}">
        <p14:creationId xmlns:p14="http://schemas.microsoft.com/office/powerpoint/2010/main" val="1806848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714523-C83F-674C-92CD-7A499449F167}"/>
              </a:ext>
            </a:extLst>
          </p:cNvPr>
          <p:cNvPicPr>
            <a:picLocks noChangeAspect="1"/>
          </p:cNvPicPr>
          <p:nvPr/>
        </p:nvPicPr>
        <p:blipFill>
          <a:blip r:embed="rId2"/>
          <a:stretch>
            <a:fillRect/>
          </a:stretch>
        </p:blipFill>
        <p:spPr>
          <a:xfrm>
            <a:off x="2209800" y="22860"/>
            <a:ext cx="7010400" cy="6835140"/>
          </a:xfrm>
          <a:prstGeom prst="rect">
            <a:avLst/>
          </a:prstGeom>
        </p:spPr>
      </p:pic>
      <p:sp>
        <p:nvSpPr>
          <p:cNvPr id="8" name="Rectangle 7">
            <a:extLst>
              <a:ext uri="{FF2B5EF4-FFF2-40B4-BE49-F238E27FC236}">
                <a16:creationId xmlns:a16="http://schemas.microsoft.com/office/drawing/2014/main" id="{A4B8CFDA-C18E-FC47-92A2-CD442BCA4299}"/>
              </a:ext>
            </a:extLst>
          </p:cNvPr>
          <p:cNvSpPr/>
          <p:nvPr/>
        </p:nvSpPr>
        <p:spPr>
          <a:xfrm>
            <a:off x="5155383" y="1179432"/>
            <a:ext cx="3367132" cy="2246769"/>
          </a:xfrm>
          <a:prstGeom prst="rect">
            <a:avLst/>
          </a:prstGeom>
        </p:spPr>
        <p:txBody>
          <a:bodyPr wrap="square">
            <a:spAutoFit/>
          </a:bodyPr>
          <a:lstStyle/>
          <a:p>
            <a:pPr algn="just"/>
            <a:r>
              <a:rPr lang="en-AU" sz="1400" dirty="0">
                <a:latin typeface="Times" pitchFamily="2" charset="0"/>
              </a:rPr>
              <a:t>We need to self-examine what we say, what we do and how we view other people. We need to become aware of any accepted trends that we may be participating in. The unfortunate truth is that most us may have unknowingly conformed to stereotypes and have biased views on someone. The best way to end trends of racism in our community is to educate ourselves and the people around us. </a:t>
            </a:r>
          </a:p>
        </p:txBody>
      </p:sp>
      <p:sp>
        <p:nvSpPr>
          <p:cNvPr id="9" name="TextBox 8">
            <a:extLst>
              <a:ext uri="{FF2B5EF4-FFF2-40B4-BE49-F238E27FC236}">
                <a16:creationId xmlns:a16="http://schemas.microsoft.com/office/drawing/2014/main" id="{1296CE59-A476-8140-A171-787DB77AC25A}"/>
              </a:ext>
            </a:extLst>
          </p:cNvPr>
          <p:cNvSpPr txBox="1"/>
          <p:nvPr/>
        </p:nvSpPr>
        <p:spPr>
          <a:xfrm>
            <a:off x="4399496" y="533101"/>
            <a:ext cx="4878907" cy="584775"/>
          </a:xfrm>
          <a:prstGeom prst="rect">
            <a:avLst/>
          </a:prstGeom>
          <a:noFill/>
        </p:spPr>
        <p:txBody>
          <a:bodyPr wrap="square" rtlCol="0">
            <a:spAutoFit/>
          </a:bodyPr>
          <a:lstStyle/>
          <a:p>
            <a:pPr algn="ctr"/>
            <a:r>
              <a:rPr lang="en-US" sz="3200" dirty="0">
                <a:latin typeface="Franklin Gothic Medium" panose="020B0603020102020204" pitchFamily="34" charset="0"/>
              </a:rPr>
              <a:t>Self-Examining</a:t>
            </a:r>
          </a:p>
        </p:txBody>
      </p:sp>
    </p:spTree>
    <p:extLst>
      <p:ext uri="{BB962C8B-B14F-4D97-AF65-F5344CB8AC3E}">
        <p14:creationId xmlns:p14="http://schemas.microsoft.com/office/powerpoint/2010/main" val="151884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A12B6-D28A-3F4E-AF87-24A6783B1EB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06510A4C-F762-0E4F-A7E8-95EDDC24ADF4}"/>
              </a:ext>
            </a:extLst>
          </p:cNvPr>
          <p:cNvSpPr txBox="1"/>
          <p:nvPr/>
        </p:nvSpPr>
        <p:spPr>
          <a:xfrm>
            <a:off x="0" y="1409080"/>
            <a:ext cx="12191980" cy="769441"/>
          </a:xfrm>
          <a:prstGeom prst="rect">
            <a:avLst/>
          </a:prstGeom>
          <a:noFill/>
        </p:spPr>
        <p:txBody>
          <a:bodyPr wrap="square" rtlCol="0">
            <a:spAutoFit/>
          </a:bodyPr>
          <a:lstStyle/>
          <a:p>
            <a:pPr algn="ctr"/>
            <a:r>
              <a:rPr lang="en-US" sz="4400" dirty="0">
                <a:solidFill>
                  <a:schemeClr val="bg1"/>
                </a:solidFill>
                <a:latin typeface="Franklin Gothic Medium" panose="020B0603020102020204" pitchFamily="34" charset="0"/>
              </a:rPr>
              <a:t>A Final Message</a:t>
            </a:r>
          </a:p>
        </p:txBody>
      </p:sp>
      <p:sp>
        <p:nvSpPr>
          <p:cNvPr id="4" name="Rectangle 3">
            <a:extLst>
              <a:ext uri="{FF2B5EF4-FFF2-40B4-BE49-F238E27FC236}">
                <a16:creationId xmlns:a16="http://schemas.microsoft.com/office/drawing/2014/main" id="{4FEDF206-1472-3442-BEB0-619110F85A51}"/>
              </a:ext>
            </a:extLst>
          </p:cNvPr>
          <p:cNvSpPr/>
          <p:nvPr/>
        </p:nvSpPr>
        <p:spPr>
          <a:xfrm>
            <a:off x="3047990" y="2238477"/>
            <a:ext cx="6096000" cy="3416320"/>
          </a:xfrm>
          <a:prstGeom prst="rect">
            <a:avLst/>
          </a:prstGeom>
        </p:spPr>
        <p:txBody>
          <a:bodyPr>
            <a:spAutoFit/>
          </a:bodyPr>
          <a:lstStyle/>
          <a:p>
            <a:pPr algn="just"/>
            <a:r>
              <a:rPr lang="en-AU" sz="2000" dirty="0">
                <a:solidFill>
                  <a:schemeClr val="bg1"/>
                </a:solidFill>
                <a:latin typeface="Times New Roman" panose="02020603050405020304" pitchFamily="18" charset="0"/>
              </a:rPr>
              <a:t>We are the future generation. We’re teachers, we’re leaders, we’re doctors, we’re presidents and prime ministers, we’re athletes, we are the ones that will build the morals, values and beliefs of the future. </a:t>
            </a:r>
          </a:p>
          <a:p>
            <a:pPr algn="just"/>
            <a:endParaRPr lang="en-AU" sz="2000" b="0" dirty="0">
              <a:solidFill>
                <a:schemeClr val="bg1"/>
              </a:solidFill>
              <a:effectLst/>
              <a:latin typeface="Times New Roman" panose="02020603050405020304" pitchFamily="18" charset="0"/>
            </a:endParaRPr>
          </a:p>
          <a:p>
            <a:pPr algn="just"/>
            <a:r>
              <a:rPr lang="en-AU" sz="2000" dirty="0">
                <a:solidFill>
                  <a:schemeClr val="bg1"/>
                </a:solidFill>
                <a:latin typeface="Times New Roman" panose="02020603050405020304" pitchFamily="18" charset="0"/>
              </a:rPr>
              <a:t>An activity we all encourage you to complete is to go home and research about any movement you believe supports anti-racism. Follow your passions and your beliefs and stand up for what you believe is right. </a:t>
            </a:r>
            <a:endParaRPr lang="en-AU" sz="2000" b="0" dirty="0">
              <a:solidFill>
                <a:schemeClr val="bg1"/>
              </a:solidFill>
              <a:effectLst/>
            </a:endParaRPr>
          </a:p>
          <a:p>
            <a:br>
              <a:rPr lang="en-AU" dirty="0"/>
            </a:br>
            <a:endParaRPr lang="en-US" dirty="0"/>
          </a:p>
        </p:txBody>
      </p:sp>
    </p:spTree>
    <p:extLst>
      <p:ext uri="{BB962C8B-B14F-4D97-AF65-F5344CB8AC3E}">
        <p14:creationId xmlns:p14="http://schemas.microsoft.com/office/powerpoint/2010/main" val="373513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standing in front of a building&#10;&#10;Description automatically generated">
            <a:extLst>
              <a:ext uri="{FF2B5EF4-FFF2-40B4-BE49-F238E27FC236}">
                <a16:creationId xmlns:a16="http://schemas.microsoft.com/office/drawing/2014/main" id="{2AA10912-44E8-9940-A5C9-50A5FE56E9E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16974"/>
          <a:stretch/>
        </p:blipFill>
        <p:spPr>
          <a:xfrm>
            <a:off x="20" y="10"/>
            <a:ext cx="12191980" cy="6857990"/>
          </a:xfrm>
          <a:prstGeom prst="rect">
            <a:avLst/>
          </a:prstGeom>
        </p:spPr>
      </p:pic>
      <p:sp>
        <p:nvSpPr>
          <p:cNvPr id="3" name="TextBox 2">
            <a:extLst>
              <a:ext uri="{FF2B5EF4-FFF2-40B4-BE49-F238E27FC236}">
                <a16:creationId xmlns:a16="http://schemas.microsoft.com/office/drawing/2014/main" id="{A590D159-DE18-7B4E-BD30-3BBA782CD4F6}"/>
              </a:ext>
            </a:extLst>
          </p:cNvPr>
          <p:cNvSpPr txBox="1"/>
          <p:nvPr/>
        </p:nvSpPr>
        <p:spPr>
          <a:xfrm>
            <a:off x="1156741" y="1751617"/>
            <a:ext cx="9878517" cy="3108543"/>
          </a:xfrm>
          <a:prstGeom prst="rect">
            <a:avLst/>
          </a:prstGeom>
          <a:noFill/>
        </p:spPr>
        <p:txBody>
          <a:bodyPr wrap="square" rtlCol="0">
            <a:spAutoFit/>
          </a:bodyPr>
          <a:lstStyle/>
          <a:p>
            <a:pPr algn="just"/>
            <a:r>
              <a:rPr lang="en-US" dirty="0">
                <a:solidFill>
                  <a:schemeClr val="bg1"/>
                </a:solidFill>
                <a:latin typeface="Times" pitchFamily="2" charset="0"/>
              </a:rPr>
              <a:t>We end this presentation on a short snippet of Martin Luther King’s famous civil rights speech. </a:t>
            </a:r>
          </a:p>
          <a:p>
            <a:pPr algn="just"/>
            <a:endParaRPr lang="en-US" dirty="0">
              <a:solidFill>
                <a:schemeClr val="bg1"/>
              </a:solidFill>
              <a:latin typeface="Times" pitchFamily="2" charset="0"/>
            </a:endParaRPr>
          </a:p>
          <a:p>
            <a:pPr algn="just"/>
            <a:r>
              <a:rPr lang="en-AU" sz="4000" dirty="0">
                <a:solidFill>
                  <a:schemeClr val="bg1"/>
                </a:solidFill>
                <a:latin typeface="Times" pitchFamily="2" charset="0"/>
              </a:rPr>
              <a:t>“I have a dream that my four little children will one day live in a nation where they will not be judged by the colour of their skin but by the </a:t>
            </a:r>
            <a:r>
              <a:rPr lang="en-AU" sz="4000" b="1" i="1" dirty="0">
                <a:solidFill>
                  <a:schemeClr val="bg1"/>
                </a:solidFill>
                <a:latin typeface="Times" pitchFamily="2" charset="0"/>
              </a:rPr>
              <a:t>content of their character</a:t>
            </a:r>
            <a:r>
              <a:rPr lang="en-AU" sz="4000" dirty="0">
                <a:solidFill>
                  <a:schemeClr val="bg1"/>
                </a:solidFill>
                <a:latin typeface="Times" pitchFamily="2" charset="0"/>
              </a:rPr>
              <a:t>."</a:t>
            </a:r>
            <a:endParaRPr lang="en-US" sz="1600" dirty="0">
              <a:solidFill>
                <a:schemeClr val="bg1"/>
              </a:solidFill>
              <a:latin typeface="Times" pitchFamily="2" charset="0"/>
            </a:endParaRPr>
          </a:p>
        </p:txBody>
      </p:sp>
    </p:spTree>
    <p:extLst>
      <p:ext uri="{BB962C8B-B14F-4D97-AF65-F5344CB8AC3E}">
        <p14:creationId xmlns:p14="http://schemas.microsoft.com/office/powerpoint/2010/main" val="443179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man, table, sitting, laptop&#10;&#10;Description automatically generated">
            <a:extLst>
              <a:ext uri="{FF2B5EF4-FFF2-40B4-BE49-F238E27FC236}">
                <a16:creationId xmlns:a16="http://schemas.microsoft.com/office/drawing/2014/main" id="{5E3BFEB0-B0D2-2B42-8490-6E86D67137CC}"/>
              </a:ext>
            </a:extLst>
          </p:cNvPr>
          <p:cNvPicPr>
            <a:picLocks noChangeAspect="1"/>
          </p:cNvPicPr>
          <p:nvPr/>
        </p:nvPicPr>
        <p:blipFill rotWithShape="1">
          <a:blip r:embed="rId2"/>
          <a:srcRect t="14773"/>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4A28ADEE-A99E-427C-9908-B4C04DB77689}"/>
              </a:ext>
            </a:extLst>
          </p:cNvPr>
          <p:cNvSpPr txBox="1"/>
          <p:nvPr/>
        </p:nvSpPr>
        <p:spPr>
          <a:xfrm>
            <a:off x="359979" y="2247114"/>
            <a:ext cx="4924094"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ln>
                  <a:solidFill>
                    <a:schemeClr val="bg1">
                      <a:lumMod val="65000"/>
                    </a:schemeClr>
                  </a:solidFill>
                </a:ln>
                <a:latin typeface="Franklin Gothic Medium" panose="020B0603020102020204" pitchFamily="34" charset="0"/>
                <a:ea typeface="+mj-ea"/>
                <a:cs typeface="+mj-cs"/>
              </a:rPr>
              <a:t>Walk for a Thought  </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Rounded Rectangular Callout 5">
            <a:extLst>
              <a:ext uri="{FF2B5EF4-FFF2-40B4-BE49-F238E27FC236}">
                <a16:creationId xmlns:a16="http://schemas.microsoft.com/office/drawing/2014/main" id="{0F1DEC31-050C-42EF-A214-54D93ED5D1C4}"/>
              </a:ext>
            </a:extLst>
          </p:cNvPr>
          <p:cNvSpPr/>
          <p:nvPr/>
        </p:nvSpPr>
        <p:spPr>
          <a:xfrm>
            <a:off x="525516" y="3417573"/>
            <a:ext cx="4593021" cy="2619839"/>
          </a:xfrm>
          <a:prstGeom prst="wedgeRoundRectCallout">
            <a:avLst>
              <a:gd name="adj1" fmla="val 25901"/>
              <a:gd name="adj2" fmla="val 71263"/>
              <a:gd name="adj3" fmla="val 16667"/>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77500" lnSpcReduction="20000"/>
          </a:bodyPr>
          <a:lstStyle/>
          <a:p>
            <a:pPr indent="-228600">
              <a:lnSpc>
                <a:spcPct val="90000"/>
              </a:lnSpc>
              <a:spcAft>
                <a:spcPts val="600"/>
              </a:spcAft>
              <a:buFont typeface="Arial" panose="020B0604020202020204" pitchFamily="34" charset="0"/>
              <a:buChar char="•"/>
            </a:pPr>
            <a:endParaRPr lang="en-US" sz="1100" dirty="0">
              <a:solidFill>
                <a:schemeClr val="tx1"/>
              </a:solidFill>
            </a:endParaRPr>
          </a:p>
          <a:p>
            <a:pPr algn="just">
              <a:lnSpc>
                <a:spcPct val="90000"/>
              </a:lnSpc>
              <a:spcAft>
                <a:spcPts val="600"/>
              </a:spcAft>
            </a:pPr>
            <a:endParaRPr lang="en-US" sz="1600" dirty="0">
              <a:solidFill>
                <a:schemeClr val="tx1"/>
              </a:solidFill>
              <a:latin typeface="Times" pitchFamily="2" charset="0"/>
            </a:endParaRPr>
          </a:p>
          <a:p>
            <a:pPr algn="just">
              <a:lnSpc>
                <a:spcPct val="90000"/>
              </a:lnSpc>
              <a:spcAft>
                <a:spcPts val="600"/>
              </a:spcAft>
            </a:pPr>
            <a:r>
              <a:rPr lang="en-US" sz="1900" dirty="0">
                <a:solidFill>
                  <a:schemeClr val="tx1"/>
                </a:solidFill>
                <a:latin typeface="Times" pitchFamily="2" charset="0"/>
              </a:rPr>
              <a:t>You will now </a:t>
            </a:r>
            <a:r>
              <a:rPr lang="en-US" sz="1900" b="1" dirty="0">
                <a:solidFill>
                  <a:schemeClr val="tx1"/>
                </a:solidFill>
                <a:latin typeface="Times" pitchFamily="2" charset="0"/>
              </a:rPr>
              <a:t>walk down to the front of the hall </a:t>
            </a:r>
            <a:r>
              <a:rPr lang="en-US" sz="1900" dirty="0">
                <a:solidFill>
                  <a:schemeClr val="tx1"/>
                </a:solidFill>
                <a:latin typeface="Times" pitchFamily="2" charset="0"/>
              </a:rPr>
              <a:t>and complete a </a:t>
            </a:r>
            <a:r>
              <a:rPr lang="en-US" sz="1900" b="1" dirty="0">
                <a:solidFill>
                  <a:schemeClr val="tx1"/>
                </a:solidFill>
                <a:latin typeface="Times" pitchFamily="2" charset="0"/>
              </a:rPr>
              <a:t>self reflection slip</a:t>
            </a:r>
            <a:r>
              <a:rPr lang="en-US" sz="1900" dirty="0">
                <a:solidFill>
                  <a:schemeClr val="tx1"/>
                </a:solidFill>
                <a:latin typeface="Times" pitchFamily="2" charset="0"/>
              </a:rPr>
              <a:t>. You will be asked to contribute a </a:t>
            </a:r>
            <a:r>
              <a:rPr lang="en-US" sz="1900" b="1" dirty="0">
                <a:solidFill>
                  <a:schemeClr val="tx1"/>
                </a:solidFill>
                <a:latin typeface="Times" pitchFamily="2" charset="0"/>
              </a:rPr>
              <a:t>positive thought </a:t>
            </a:r>
            <a:r>
              <a:rPr lang="en-US" sz="1900" dirty="0">
                <a:solidFill>
                  <a:schemeClr val="tx1"/>
                </a:solidFill>
                <a:latin typeface="Times" pitchFamily="2" charset="0"/>
              </a:rPr>
              <a:t>or </a:t>
            </a:r>
            <a:r>
              <a:rPr lang="en-US" sz="1900" b="1" dirty="0">
                <a:solidFill>
                  <a:schemeClr val="tx1"/>
                </a:solidFill>
                <a:latin typeface="Times" pitchFamily="2" charset="0"/>
              </a:rPr>
              <a:t>explain a challenge you have overcome in 2020 </a:t>
            </a:r>
            <a:r>
              <a:rPr lang="en-US" sz="1900" dirty="0">
                <a:solidFill>
                  <a:schemeClr val="tx1"/>
                </a:solidFill>
                <a:latin typeface="Times" pitchFamily="2" charset="0"/>
              </a:rPr>
              <a:t>on your slip. </a:t>
            </a:r>
          </a:p>
          <a:p>
            <a:pPr algn="just">
              <a:lnSpc>
                <a:spcPct val="90000"/>
              </a:lnSpc>
              <a:spcAft>
                <a:spcPts val="600"/>
              </a:spcAft>
            </a:pPr>
            <a:endParaRPr lang="en-US" sz="1900" dirty="0">
              <a:solidFill>
                <a:schemeClr val="tx1"/>
              </a:solidFill>
              <a:latin typeface="Times" pitchFamily="2" charset="0"/>
            </a:endParaRPr>
          </a:p>
          <a:p>
            <a:pPr algn="just">
              <a:lnSpc>
                <a:spcPct val="90000"/>
              </a:lnSpc>
              <a:spcAft>
                <a:spcPts val="600"/>
              </a:spcAft>
            </a:pPr>
            <a:r>
              <a:rPr lang="en-US" sz="1900" dirty="0">
                <a:solidFill>
                  <a:schemeClr val="tx1"/>
                </a:solidFill>
                <a:latin typeface="Times" pitchFamily="2" charset="0"/>
              </a:rPr>
              <a:t>You will then stick this on the </a:t>
            </a:r>
            <a:r>
              <a:rPr lang="en-US" sz="1900" b="1" dirty="0">
                <a:solidFill>
                  <a:schemeClr val="tx1"/>
                </a:solidFill>
                <a:latin typeface="Times" pitchFamily="2" charset="0"/>
              </a:rPr>
              <a:t>hall walls </a:t>
            </a:r>
            <a:r>
              <a:rPr lang="en-US" sz="1900" dirty="0">
                <a:solidFill>
                  <a:schemeClr val="tx1"/>
                </a:solidFill>
                <a:latin typeface="Times" pitchFamily="2" charset="0"/>
              </a:rPr>
              <a:t>which will eventually </a:t>
            </a:r>
            <a:r>
              <a:rPr lang="en-US" sz="1900" b="1" dirty="0">
                <a:solidFill>
                  <a:schemeClr val="tx1"/>
                </a:solidFill>
                <a:latin typeface="Times" pitchFamily="2" charset="0"/>
              </a:rPr>
              <a:t>create a whole school mural</a:t>
            </a:r>
            <a:r>
              <a:rPr lang="en-US" sz="1900" dirty="0">
                <a:solidFill>
                  <a:schemeClr val="tx1"/>
                </a:solidFill>
                <a:latin typeface="Times" pitchFamily="2" charset="0"/>
              </a:rPr>
              <a:t>. </a:t>
            </a:r>
          </a:p>
          <a:p>
            <a:pPr algn="just">
              <a:lnSpc>
                <a:spcPct val="90000"/>
              </a:lnSpc>
              <a:spcAft>
                <a:spcPts val="600"/>
              </a:spcAft>
            </a:pPr>
            <a:endParaRPr lang="en-US" sz="1900" dirty="0">
              <a:solidFill>
                <a:schemeClr val="tx1"/>
              </a:solidFill>
              <a:latin typeface="Times" pitchFamily="2" charset="0"/>
            </a:endParaRPr>
          </a:p>
          <a:p>
            <a:pPr algn="just">
              <a:lnSpc>
                <a:spcPct val="90000"/>
              </a:lnSpc>
              <a:spcAft>
                <a:spcPts val="600"/>
              </a:spcAft>
            </a:pPr>
            <a:r>
              <a:rPr lang="en-US" sz="1900" b="1" dirty="0">
                <a:solidFill>
                  <a:schemeClr val="tx1"/>
                </a:solidFill>
                <a:latin typeface="Times" pitchFamily="2" charset="0"/>
              </a:rPr>
              <a:t>Please take a pen with you </a:t>
            </a:r>
            <a:r>
              <a:rPr lang="en-US" sz="1900" dirty="0">
                <a:solidFill>
                  <a:schemeClr val="tx1"/>
                </a:solidFill>
                <a:latin typeface="Times" pitchFamily="2" charset="0"/>
              </a:rPr>
              <a:t>to complete your slip. </a:t>
            </a:r>
          </a:p>
          <a:p>
            <a:pPr indent="-228600">
              <a:lnSpc>
                <a:spcPct val="90000"/>
              </a:lnSpc>
              <a:spcAft>
                <a:spcPts val="600"/>
              </a:spcAft>
              <a:buFont typeface="Arial" panose="020B0604020202020204" pitchFamily="34" charset="0"/>
              <a:buChar char="•"/>
            </a:pPr>
            <a:endParaRPr lang="en-US" sz="1100" dirty="0">
              <a:solidFill>
                <a:schemeClr val="tx1"/>
              </a:solidFill>
            </a:endParaRPr>
          </a:p>
          <a:p>
            <a:pPr indent="-228600">
              <a:lnSpc>
                <a:spcPct val="90000"/>
              </a:lnSpc>
              <a:spcAft>
                <a:spcPts val="600"/>
              </a:spcAft>
              <a:buFont typeface="Arial" panose="020B0604020202020204" pitchFamily="34" charset="0"/>
              <a:buChar char="•"/>
            </a:pPr>
            <a:endParaRPr lang="en-US" sz="1100" dirty="0">
              <a:solidFill>
                <a:schemeClr val="tx1"/>
              </a:solidFill>
            </a:endParaRPr>
          </a:p>
        </p:txBody>
      </p:sp>
    </p:spTree>
    <p:extLst>
      <p:ext uri="{BB962C8B-B14F-4D97-AF65-F5344CB8AC3E}">
        <p14:creationId xmlns:p14="http://schemas.microsoft.com/office/powerpoint/2010/main" val="225923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7DEA04E-BF31-4439-B76A-F87679CEA80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B5ADD88-3690-4AE0-85E0-6FB0D34D9FBB}"/>
              </a:ext>
            </a:extLst>
          </p:cNvPr>
          <p:cNvSpPr txBox="1"/>
          <p:nvPr/>
        </p:nvSpPr>
        <p:spPr>
          <a:xfrm>
            <a:off x="0" y="6858000"/>
            <a:ext cx="12192000" cy="230832"/>
          </a:xfrm>
          <a:prstGeom prst="rect">
            <a:avLst/>
          </a:prstGeom>
          <a:noFill/>
        </p:spPr>
        <p:txBody>
          <a:bodyPr wrap="square" rtlCol="0">
            <a:spAutoFit/>
          </a:bodyPr>
          <a:lstStyle/>
          <a:p>
            <a:r>
              <a:rPr lang="en-AU" sz="900">
                <a:hlinkClick r:id="rId3" tooltip="http://theconversation.com/the-crux-of-the-issue-with-a-new-australian-flag-25070"/>
              </a:rPr>
              <a:t>This Photo</a:t>
            </a:r>
            <a:r>
              <a:rPr lang="en-AU" sz="900"/>
              <a:t> by Unknown Author is licensed under </a:t>
            </a:r>
            <a:r>
              <a:rPr lang="en-AU" sz="900">
                <a:hlinkClick r:id="rId4" tooltip="https://creativecommons.org/licenses/by-nd/3.0/"/>
              </a:rPr>
              <a:t>CC BY-ND</a:t>
            </a:r>
            <a:endParaRPr lang="en-AU" sz="900"/>
          </a:p>
        </p:txBody>
      </p:sp>
      <p:sp>
        <p:nvSpPr>
          <p:cNvPr id="5" name="TextBox 4">
            <a:extLst>
              <a:ext uri="{FF2B5EF4-FFF2-40B4-BE49-F238E27FC236}">
                <a16:creationId xmlns:a16="http://schemas.microsoft.com/office/drawing/2014/main" id="{F755B20A-639D-4141-9276-4C7773A35FCB}"/>
              </a:ext>
            </a:extLst>
          </p:cNvPr>
          <p:cNvSpPr txBox="1"/>
          <p:nvPr/>
        </p:nvSpPr>
        <p:spPr>
          <a:xfrm>
            <a:off x="275491" y="1642436"/>
            <a:ext cx="11274083" cy="4832092"/>
          </a:xfrm>
          <a:prstGeom prst="rect">
            <a:avLst/>
          </a:prstGeom>
          <a:noFill/>
        </p:spPr>
        <p:txBody>
          <a:bodyPr wrap="square" rtlCol="0">
            <a:spAutoFit/>
          </a:bodyPr>
          <a:lstStyle/>
          <a:p>
            <a:r>
              <a:rPr lang="en-US" sz="2800" b="1" dirty="0">
                <a:solidFill>
                  <a:schemeClr val="bg1"/>
                </a:solidFill>
              </a:rPr>
              <a:t>The </a:t>
            </a:r>
            <a:r>
              <a:rPr lang="en-US" sz="2800" b="1" dirty="0" err="1">
                <a:solidFill>
                  <a:schemeClr val="bg1"/>
                </a:solidFill>
              </a:rPr>
              <a:t>Wawarrawarry</a:t>
            </a:r>
            <a:r>
              <a:rPr lang="en-US" sz="2800" b="1" dirty="0">
                <a:solidFill>
                  <a:schemeClr val="bg1"/>
                </a:solidFill>
              </a:rPr>
              <a:t> people have been walking on this land, teaching and learning for the past 60 000 years.</a:t>
            </a:r>
          </a:p>
          <a:p>
            <a:r>
              <a:rPr lang="en-US" sz="2800" b="1" dirty="0">
                <a:solidFill>
                  <a:schemeClr val="bg1"/>
                </a:solidFill>
              </a:rPr>
              <a:t> </a:t>
            </a:r>
          </a:p>
          <a:p>
            <a:r>
              <a:rPr lang="en-US" sz="2800" b="1" dirty="0">
                <a:solidFill>
                  <a:schemeClr val="bg1"/>
                </a:solidFill>
              </a:rPr>
              <a:t>The land we now meet on, commonly known as the Eastern Creek area, was the home of the </a:t>
            </a:r>
            <a:r>
              <a:rPr lang="en-US" sz="2800" b="1" dirty="0" err="1">
                <a:solidFill>
                  <a:schemeClr val="bg1"/>
                </a:solidFill>
              </a:rPr>
              <a:t>Wawarrawarry</a:t>
            </a:r>
            <a:r>
              <a:rPr lang="en-US" sz="2800" b="1" dirty="0">
                <a:solidFill>
                  <a:schemeClr val="bg1"/>
                </a:solidFill>
              </a:rPr>
              <a:t> people and they were one clan of 30 that made up the </a:t>
            </a:r>
            <a:r>
              <a:rPr lang="en-US" sz="2800" b="1" dirty="0" err="1">
                <a:solidFill>
                  <a:schemeClr val="bg1"/>
                </a:solidFill>
              </a:rPr>
              <a:t>Dharug</a:t>
            </a:r>
            <a:r>
              <a:rPr lang="en-US" sz="2800" b="1" dirty="0">
                <a:solidFill>
                  <a:schemeClr val="bg1"/>
                </a:solidFill>
              </a:rPr>
              <a:t> Nation.</a:t>
            </a:r>
          </a:p>
          <a:p>
            <a:r>
              <a:rPr lang="en-US" sz="2800" b="1" dirty="0">
                <a:solidFill>
                  <a:schemeClr val="bg1"/>
                </a:solidFill>
              </a:rPr>
              <a:t> </a:t>
            </a:r>
          </a:p>
          <a:p>
            <a:r>
              <a:rPr lang="en-US" sz="2800" b="1" dirty="0">
                <a:solidFill>
                  <a:schemeClr val="bg1"/>
                </a:solidFill>
              </a:rPr>
              <a:t>I would like to acknowledge the </a:t>
            </a:r>
            <a:r>
              <a:rPr lang="en-US" sz="2800" b="1" dirty="0" err="1">
                <a:solidFill>
                  <a:schemeClr val="bg1"/>
                </a:solidFill>
              </a:rPr>
              <a:t>Dharug</a:t>
            </a:r>
            <a:r>
              <a:rPr lang="en-US" sz="2800" b="1" dirty="0">
                <a:solidFill>
                  <a:schemeClr val="bg1"/>
                </a:solidFill>
              </a:rPr>
              <a:t> people who are the Traditional Custodians of this Land. I would also like to pay respect to the Elders both past, present and emerging of the Eora Nation and extend that respect to other Aboriginals present. </a:t>
            </a:r>
            <a:endParaRPr lang="en-AU" sz="2800" b="1" dirty="0">
              <a:solidFill>
                <a:schemeClr val="bg1"/>
              </a:solidFill>
            </a:endParaRPr>
          </a:p>
        </p:txBody>
      </p:sp>
      <p:sp>
        <p:nvSpPr>
          <p:cNvPr id="6" name="TextBox 5">
            <a:extLst>
              <a:ext uri="{FF2B5EF4-FFF2-40B4-BE49-F238E27FC236}">
                <a16:creationId xmlns:a16="http://schemas.microsoft.com/office/drawing/2014/main" id="{4F91B62E-6B64-4630-B8B5-4330AB5AF7B4}"/>
              </a:ext>
            </a:extLst>
          </p:cNvPr>
          <p:cNvSpPr txBox="1"/>
          <p:nvPr/>
        </p:nvSpPr>
        <p:spPr>
          <a:xfrm>
            <a:off x="1387425" y="528831"/>
            <a:ext cx="9050214" cy="584775"/>
          </a:xfrm>
          <a:prstGeom prst="rect">
            <a:avLst/>
          </a:prstGeom>
          <a:noFill/>
        </p:spPr>
        <p:txBody>
          <a:bodyPr wrap="square" rtlCol="0">
            <a:spAutoFit/>
          </a:bodyPr>
          <a:lstStyle/>
          <a:p>
            <a:pPr algn="ctr"/>
            <a:r>
              <a:rPr lang="en-AU" sz="3200" b="1" dirty="0">
                <a:solidFill>
                  <a:schemeClr val="bg1"/>
                </a:solidFill>
              </a:rPr>
              <a:t>Acknowledgement of Country</a:t>
            </a:r>
          </a:p>
        </p:txBody>
      </p:sp>
    </p:spTree>
    <p:extLst>
      <p:ext uri="{BB962C8B-B14F-4D97-AF65-F5344CB8AC3E}">
        <p14:creationId xmlns:p14="http://schemas.microsoft.com/office/powerpoint/2010/main" val="6942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AAF2F-DE20-9F45-AD3A-9E239EF3B8D5}"/>
              </a:ext>
            </a:extLst>
          </p:cNvPr>
          <p:cNvSpPr/>
          <p:nvPr/>
        </p:nvSpPr>
        <p:spPr>
          <a:xfrm>
            <a:off x="-179614" y="-244929"/>
            <a:ext cx="12371614" cy="71029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0398E2-C44A-5B42-8FBE-D1BA8C25ACBE}"/>
              </a:ext>
            </a:extLst>
          </p:cNvPr>
          <p:cNvSpPr txBox="1"/>
          <p:nvPr/>
        </p:nvSpPr>
        <p:spPr>
          <a:xfrm>
            <a:off x="1924050" y="2937203"/>
            <a:ext cx="8343900" cy="369332"/>
          </a:xfrm>
          <a:prstGeom prst="rect">
            <a:avLst/>
          </a:prstGeom>
          <a:noFill/>
        </p:spPr>
        <p:txBody>
          <a:bodyPr wrap="square" rtlCol="0">
            <a:spAutoFit/>
          </a:bodyPr>
          <a:lstStyle/>
          <a:p>
            <a:pPr algn="ctr"/>
            <a:r>
              <a:rPr lang="en-US" dirty="0">
                <a:solidFill>
                  <a:schemeClr val="bg1"/>
                </a:solidFill>
                <a:latin typeface="Franklin Gothic Medium" panose="020B0603020102020204" pitchFamily="34" charset="0"/>
              </a:rPr>
              <a:t>“Those who are silent in acts of injustice, take the side of the oppressor.”</a:t>
            </a:r>
          </a:p>
        </p:txBody>
      </p:sp>
    </p:spTree>
    <p:extLst>
      <p:ext uri="{BB962C8B-B14F-4D97-AF65-F5344CB8AC3E}">
        <p14:creationId xmlns:p14="http://schemas.microsoft.com/office/powerpoint/2010/main" val="296332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4E16B4-9831-FE43-8A07-0A48839D8F2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20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89D5D0E-4862-1245-851C-C12EDEDF4A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6437" y1="52800" x2="66322" y2="71600"/>
                        <a14:foregroundMark x1="66322" y1="71600" x2="80000" y2="76400"/>
                        <a14:foregroundMark x1="80000" y1="76400" x2="82989" y2="59200"/>
                        <a14:foregroundMark x1="82989" y1="59200" x2="70805" y2="52600"/>
                        <a14:foregroundMark x1="70805" y1="52600" x2="67011" y2="52000"/>
                        <a14:foregroundMark x1="75402" y1="63800" x2="71954" y2="61200"/>
                        <a14:foregroundMark x1="77816" y1="70400" x2="69310" y2="64200"/>
                        <a14:foregroundMark x1="69310" y1="64200" x2="69080" y2="62600"/>
                        <a14:foregroundMark x1="78276" y1="59800" x2="76552" y2="57400"/>
                        <a14:foregroundMark x1="65172" y1="51000" x2="70345" y2="51000"/>
                        <a14:foregroundMark x1="70345" y1="51000" x2="84713" y2="53200"/>
                        <a14:foregroundMark x1="78391" y1="61800" x2="78621" y2="62000"/>
                        <a14:foregroundMark x1="76322" y1="62200" x2="76322" y2="62200"/>
                        <a14:foregroundMark x1="75210" y1="81800" x2="75057" y2="81000"/>
                        <a14:foregroundMark x1="75402" y1="82800" x2="75210" y2="81800"/>
                        <a14:backgroundMark x1="73333" y1="48000" x2="71954" y2="37400"/>
                        <a14:backgroundMark x1="71954" y1="37400" x2="74828" y2="29800"/>
                        <a14:backgroundMark x1="74828" y1="29800" x2="59885" y2="25200"/>
                        <a14:backgroundMark x1="59885" y1="25200" x2="29540" y2="29800"/>
                        <a14:backgroundMark x1="29540" y1="29800" x2="27471" y2="24200"/>
                        <a14:backgroundMark x1="75402" y1="81800" x2="75402" y2="81800"/>
                        <a14:backgroundMark x1="75172" y1="79600" x2="74943" y2="78400"/>
                        <a14:backgroundMark x1="74023" y1="83400" x2="74023" y2="79600"/>
                        <a14:backgroundMark x1="73563" y1="82000" x2="73563" y2="82000"/>
                        <a14:backgroundMark x1="73448" y1="82600" x2="74368" y2="83000"/>
                        <a14:backgroundMark x1="73678" y1="81600" x2="72874" y2="81800"/>
                        <a14:backgroundMark x1="62414" y1="56200" x2="63678" y2="53400"/>
                        <a14:backgroundMark x1="63103" y1="55600" x2="62874" y2="56800"/>
                        <a14:backgroundMark x1="63103" y1="55600" x2="63218" y2="56000"/>
                        <a14:backgroundMark x1="62874" y1="55800" x2="63678" y2="55200"/>
                        <a14:backgroundMark x1="75057" y1="83400" x2="73448" y2="81400"/>
                      </a14:backgroundRemoval>
                    </a14:imgEffect>
                  </a14:imgLayer>
                </a14:imgProps>
              </a:ext>
            </a:extLst>
          </a:blip>
          <a:srcRect l="56847" t="43023" r="10918" b="10930"/>
          <a:stretch/>
        </p:blipFill>
        <p:spPr>
          <a:xfrm>
            <a:off x="6939644" y="3020786"/>
            <a:ext cx="3935186" cy="3233057"/>
          </a:xfrm>
          <a:prstGeom prst="rect">
            <a:avLst/>
          </a:prstGeom>
        </p:spPr>
      </p:pic>
      <p:sp>
        <p:nvSpPr>
          <p:cNvPr id="6" name="TextBox 5">
            <a:extLst>
              <a:ext uri="{FF2B5EF4-FFF2-40B4-BE49-F238E27FC236}">
                <a16:creationId xmlns:a16="http://schemas.microsoft.com/office/drawing/2014/main" id="{4ACD8484-DE5A-D746-810D-3F98A8140D1B}"/>
              </a:ext>
            </a:extLst>
          </p:cNvPr>
          <p:cNvSpPr txBox="1"/>
          <p:nvPr/>
        </p:nvSpPr>
        <p:spPr>
          <a:xfrm>
            <a:off x="204108" y="5174920"/>
            <a:ext cx="8703129" cy="1323439"/>
          </a:xfrm>
          <a:prstGeom prst="rect">
            <a:avLst/>
          </a:prstGeom>
          <a:noFill/>
        </p:spPr>
        <p:txBody>
          <a:bodyPr wrap="square" rtlCol="0">
            <a:spAutoFit/>
          </a:bodyPr>
          <a:lstStyle/>
          <a:p>
            <a:r>
              <a:rPr lang="en-US" sz="4800" dirty="0">
                <a:ln>
                  <a:solidFill>
                    <a:schemeClr val="bg1">
                      <a:lumMod val="50000"/>
                    </a:schemeClr>
                  </a:solidFill>
                </a:ln>
                <a:solidFill>
                  <a:schemeClr val="bg1"/>
                </a:solidFill>
                <a:latin typeface="Franklin Gothic Medium" panose="020B0603020102020204" pitchFamily="34" charset="0"/>
              </a:rPr>
              <a:t>“NO ROOM FOR RACISM.”</a:t>
            </a:r>
          </a:p>
          <a:p>
            <a:pPr algn="just"/>
            <a:r>
              <a:rPr lang="en-US" sz="3200" dirty="0">
                <a:ln>
                  <a:solidFill>
                    <a:schemeClr val="bg1">
                      <a:lumMod val="50000"/>
                    </a:schemeClr>
                  </a:solidFill>
                </a:ln>
                <a:solidFill>
                  <a:schemeClr val="bg1"/>
                </a:solidFill>
                <a:latin typeface="Franklin Gothic Medium" panose="020B0603020102020204" pitchFamily="34" charset="0"/>
                <a:ea typeface="Krungthep" panose="02000400000000000000" pitchFamily="2" charset="-34"/>
                <a:cs typeface="Krungthep" panose="02000400000000000000" pitchFamily="2" charset="-34"/>
              </a:rPr>
              <a:t>A Racial Awareness Presentation`</a:t>
            </a:r>
          </a:p>
        </p:txBody>
      </p:sp>
      <p:sp>
        <p:nvSpPr>
          <p:cNvPr id="7" name="Rectangle 6">
            <a:extLst>
              <a:ext uri="{FF2B5EF4-FFF2-40B4-BE49-F238E27FC236}">
                <a16:creationId xmlns:a16="http://schemas.microsoft.com/office/drawing/2014/main" id="{D3AAFAB2-9D60-874D-AFB2-AAF7D2E29EF1}"/>
              </a:ext>
            </a:extLst>
          </p:cNvPr>
          <p:cNvSpPr/>
          <p:nvPr/>
        </p:nvSpPr>
        <p:spPr>
          <a:xfrm>
            <a:off x="0" y="0"/>
            <a:ext cx="12192000" cy="6858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91853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6F5FE-3965-6C4B-BA52-090D5736BDFD}"/>
              </a:ext>
            </a:extLst>
          </p:cNvPr>
          <p:cNvPicPr>
            <a:picLocks noChangeAspect="1"/>
          </p:cNvPicPr>
          <p:nvPr/>
        </p:nvPicPr>
        <p:blipFill rotWithShape="1">
          <a:blip r:embed="rId2"/>
          <a:srcRect l="17372" r="19885"/>
          <a:stretch/>
        </p:blipFill>
        <p:spPr>
          <a:xfrm>
            <a:off x="0" y="0"/>
            <a:ext cx="8605812" cy="6858000"/>
          </a:xfrm>
          <a:prstGeom prst="rect">
            <a:avLst/>
          </a:prstGeom>
        </p:spPr>
      </p:pic>
      <p:sp>
        <p:nvSpPr>
          <p:cNvPr id="7" name="Rectangle 6">
            <a:extLst>
              <a:ext uri="{FF2B5EF4-FFF2-40B4-BE49-F238E27FC236}">
                <a16:creationId xmlns:a16="http://schemas.microsoft.com/office/drawing/2014/main" id="{7AF08D66-D033-5143-A0E4-497EFA4D7888}"/>
              </a:ext>
            </a:extLst>
          </p:cNvPr>
          <p:cNvSpPr/>
          <p:nvPr/>
        </p:nvSpPr>
        <p:spPr>
          <a:xfrm>
            <a:off x="0" y="0"/>
            <a:ext cx="12192000" cy="6858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9778106-E225-4A4D-8052-38770F524B0D}"/>
              </a:ext>
            </a:extLst>
          </p:cNvPr>
          <p:cNvCxnSpPr/>
          <p:nvPr/>
        </p:nvCxnSpPr>
        <p:spPr>
          <a:xfrm>
            <a:off x="8605812" y="0"/>
            <a:ext cx="0" cy="685800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51B197D-D497-B747-BA76-F3316869C375}"/>
              </a:ext>
            </a:extLst>
          </p:cNvPr>
          <p:cNvSpPr txBox="1"/>
          <p:nvPr/>
        </p:nvSpPr>
        <p:spPr>
          <a:xfrm>
            <a:off x="8839200" y="162560"/>
            <a:ext cx="3027680" cy="369332"/>
          </a:xfrm>
          <a:prstGeom prst="rect">
            <a:avLst/>
          </a:prstGeom>
          <a:noFill/>
        </p:spPr>
        <p:txBody>
          <a:bodyPr wrap="square" rtlCol="0">
            <a:spAutoFit/>
          </a:bodyPr>
          <a:lstStyle/>
          <a:p>
            <a:pPr algn="ctr"/>
            <a:r>
              <a:rPr lang="en-US" dirty="0">
                <a:latin typeface="Franklin Gothic Medium" panose="020B0603020102020204" pitchFamily="34" charset="0"/>
              </a:rPr>
              <a:t>What is Racism? </a:t>
            </a:r>
          </a:p>
        </p:txBody>
      </p:sp>
      <p:sp>
        <p:nvSpPr>
          <p:cNvPr id="11" name="Rectangle 10">
            <a:extLst>
              <a:ext uri="{FF2B5EF4-FFF2-40B4-BE49-F238E27FC236}">
                <a16:creationId xmlns:a16="http://schemas.microsoft.com/office/drawing/2014/main" id="{CF6E77E1-3ACB-9A4F-A041-AB7E320E949E}"/>
              </a:ext>
            </a:extLst>
          </p:cNvPr>
          <p:cNvSpPr/>
          <p:nvPr/>
        </p:nvSpPr>
        <p:spPr>
          <a:xfrm>
            <a:off x="9056020" y="347226"/>
            <a:ext cx="2594039" cy="3200876"/>
          </a:xfrm>
          <a:prstGeom prst="rect">
            <a:avLst/>
          </a:prstGeom>
        </p:spPr>
        <p:txBody>
          <a:bodyPr wrap="square">
            <a:spAutoFit/>
          </a:bodyPr>
          <a:lstStyle/>
          <a:p>
            <a:pPr algn="just"/>
            <a:br>
              <a:rPr lang="en-AU" sz="1200" b="0" dirty="0">
                <a:effectLst/>
              </a:rPr>
            </a:br>
            <a:r>
              <a:rPr lang="en-AU" sz="1400" i="1" dirty="0">
                <a:solidFill>
                  <a:srgbClr val="000000"/>
                </a:solidFill>
                <a:latin typeface="Times New Roman" panose="02020603050405020304" pitchFamily="18" charset="0"/>
              </a:rPr>
              <a:t>“Racism is the belief that a particular race is superior or inferior to another, that a person’s social and moral traits are predetermined by his or her inborn biological characteristics. Racial separatism is the belief, most of the time based on racism, that different races should remain segregated and apart from one another.”</a:t>
            </a:r>
            <a:endParaRPr lang="en-AU" sz="1400" b="0" dirty="0">
              <a:effectLst/>
            </a:endParaRPr>
          </a:p>
          <a:p>
            <a:br>
              <a:rPr lang="en-AU" dirty="0"/>
            </a:br>
            <a:endParaRPr lang="en-US" dirty="0"/>
          </a:p>
        </p:txBody>
      </p:sp>
      <p:sp>
        <p:nvSpPr>
          <p:cNvPr id="12" name="Rectangle 11">
            <a:extLst>
              <a:ext uri="{FF2B5EF4-FFF2-40B4-BE49-F238E27FC236}">
                <a16:creationId xmlns:a16="http://schemas.microsoft.com/office/drawing/2014/main" id="{9D7349EF-BBDA-4A4C-8CC4-79BBAA997AE5}"/>
              </a:ext>
            </a:extLst>
          </p:cNvPr>
          <p:cNvSpPr/>
          <p:nvPr/>
        </p:nvSpPr>
        <p:spPr>
          <a:xfrm>
            <a:off x="9056020" y="3048615"/>
            <a:ext cx="2594039" cy="3600986"/>
          </a:xfrm>
          <a:prstGeom prst="rect">
            <a:avLst/>
          </a:prstGeom>
        </p:spPr>
        <p:txBody>
          <a:bodyPr wrap="square">
            <a:spAutoFit/>
          </a:bodyPr>
          <a:lstStyle/>
          <a:p>
            <a:pPr algn="just"/>
            <a:r>
              <a:rPr lang="en-AU" sz="1400" dirty="0">
                <a:solidFill>
                  <a:srgbClr val="000000"/>
                </a:solidFill>
                <a:latin typeface="Times New Roman" panose="02020603050405020304" pitchFamily="18" charset="0"/>
              </a:rPr>
              <a:t>In simple terms, racism is the belief that the colour of our skin determines our status in the world. It’s the belief that the colour of our skin defines our superiority or inferiority over one another. </a:t>
            </a:r>
          </a:p>
          <a:p>
            <a:pPr algn="just"/>
            <a:endParaRPr lang="en-AU" sz="1400" b="0" dirty="0">
              <a:solidFill>
                <a:srgbClr val="000000"/>
              </a:solidFill>
              <a:effectLst/>
              <a:latin typeface="Times New Roman" panose="02020603050405020304" pitchFamily="18" charset="0"/>
            </a:endParaRPr>
          </a:p>
          <a:p>
            <a:pPr algn="just"/>
            <a:r>
              <a:rPr lang="en-AU" sz="1400" dirty="0">
                <a:solidFill>
                  <a:srgbClr val="000000"/>
                </a:solidFill>
                <a:latin typeface="Times New Roman" panose="02020603050405020304" pitchFamily="18" charset="0"/>
              </a:rPr>
              <a:t>It’s an issue nearly every country has faced for hundreds of years and is a prominent obstacle in our society.</a:t>
            </a:r>
          </a:p>
          <a:p>
            <a:pPr algn="just"/>
            <a:endParaRPr lang="en-AU" sz="1400" b="0" dirty="0">
              <a:solidFill>
                <a:srgbClr val="000000"/>
              </a:solidFill>
              <a:effectLst/>
              <a:latin typeface="Times New Roman" panose="02020603050405020304" pitchFamily="18" charset="0"/>
            </a:endParaRPr>
          </a:p>
          <a:p>
            <a:pPr algn="ctr"/>
            <a:r>
              <a:rPr lang="en-AU" sz="1400" i="1" dirty="0">
                <a:solidFill>
                  <a:srgbClr val="000000"/>
                </a:solidFill>
                <a:latin typeface="Times New Roman" panose="02020603050405020304" pitchFamily="18" charset="0"/>
              </a:rPr>
              <a:t>Do you know any examples of racism? </a:t>
            </a:r>
            <a:br>
              <a:rPr lang="en-AU" dirty="0"/>
            </a:br>
            <a:endParaRPr lang="en-US" dirty="0"/>
          </a:p>
        </p:txBody>
      </p:sp>
    </p:spTree>
    <p:extLst>
      <p:ext uri="{BB962C8B-B14F-4D97-AF65-F5344CB8AC3E}">
        <p14:creationId xmlns:p14="http://schemas.microsoft.com/office/powerpoint/2010/main" val="296980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72699-A4E5-B042-96E0-6F4A11855E5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275" r="11838"/>
          <a:stretch/>
        </p:blipFill>
        <p:spPr>
          <a:xfrm>
            <a:off x="0" y="-45058"/>
            <a:ext cx="12192000" cy="6948115"/>
          </a:xfrm>
          <a:prstGeom prst="rect">
            <a:avLst/>
          </a:prstGeom>
        </p:spPr>
      </p:pic>
      <p:pic>
        <p:nvPicPr>
          <p:cNvPr id="13" name="Picture 12">
            <a:extLst>
              <a:ext uri="{FF2B5EF4-FFF2-40B4-BE49-F238E27FC236}">
                <a16:creationId xmlns:a16="http://schemas.microsoft.com/office/drawing/2014/main" id="{BE995D3E-011D-0149-9365-4C65EC09348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66000"/>
                    </a14:imgEffect>
                    <a14:imgEffect>
                      <a14:brightnessContrast bright="-20000" contrast="-20000"/>
                    </a14:imgEffect>
                  </a14:imgLayer>
                </a14:imgProps>
              </a:ext>
            </a:extLst>
          </a:blip>
          <a:srcRect l="6275" r="11838"/>
          <a:stretch/>
        </p:blipFill>
        <p:spPr>
          <a:xfrm>
            <a:off x="398352" y="181960"/>
            <a:ext cx="11395295" cy="6494080"/>
          </a:xfrm>
          <a:prstGeom prst="rect">
            <a:avLst/>
          </a:prstGeom>
        </p:spPr>
      </p:pic>
      <p:sp>
        <p:nvSpPr>
          <p:cNvPr id="4" name="TextBox 3">
            <a:extLst>
              <a:ext uri="{FF2B5EF4-FFF2-40B4-BE49-F238E27FC236}">
                <a16:creationId xmlns:a16="http://schemas.microsoft.com/office/drawing/2014/main" id="{DFF000B0-5472-BA4B-97FE-EF05D30EB228}"/>
              </a:ext>
            </a:extLst>
          </p:cNvPr>
          <p:cNvSpPr txBox="1"/>
          <p:nvPr/>
        </p:nvSpPr>
        <p:spPr>
          <a:xfrm>
            <a:off x="1612691" y="558898"/>
            <a:ext cx="8966616" cy="769441"/>
          </a:xfrm>
          <a:prstGeom prst="rect">
            <a:avLst/>
          </a:prstGeom>
          <a:noFill/>
        </p:spPr>
        <p:txBody>
          <a:bodyPr wrap="square" rtlCol="0">
            <a:spAutoFit/>
          </a:bodyPr>
          <a:lstStyle/>
          <a:p>
            <a:pPr algn="ctr"/>
            <a:r>
              <a:rPr lang="en-US" sz="4400" b="1" dirty="0">
                <a:ln w="3175">
                  <a:solidFill>
                    <a:schemeClr val="bg1">
                      <a:lumMod val="85000"/>
                    </a:schemeClr>
                  </a:solidFill>
                </a:ln>
                <a:solidFill>
                  <a:schemeClr val="bg1"/>
                </a:solidFill>
                <a:latin typeface="Franklin Gothic Medium" panose="020B0603020102020204" pitchFamily="34" charset="0"/>
              </a:rPr>
              <a:t>THE DRIVE BEHIND DISCRIMINATION</a:t>
            </a:r>
          </a:p>
        </p:txBody>
      </p:sp>
      <p:sp>
        <p:nvSpPr>
          <p:cNvPr id="5" name="Rectangle 4">
            <a:extLst>
              <a:ext uri="{FF2B5EF4-FFF2-40B4-BE49-F238E27FC236}">
                <a16:creationId xmlns:a16="http://schemas.microsoft.com/office/drawing/2014/main" id="{D7F08D4D-7297-104A-AD4F-4CCE55569D58}"/>
              </a:ext>
            </a:extLst>
          </p:cNvPr>
          <p:cNvSpPr/>
          <p:nvPr/>
        </p:nvSpPr>
        <p:spPr>
          <a:xfrm>
            <a:off x="1064301" y="1705276"/>
            <a:ext cx="4482060" cy="5632311"/>
          </a:xfrm>
          <a:prstGeom prst="rect">
            <a:avLst/>
          </a:prstGeom>
        </p:spPr>
        <p:txBody>
          <a:bodyPr wrap="square">
            <a:spAutoFit/>
          </a:bodyPr>
          <a:lstStyle/>
          <a:p>
            <a:pPr algn="ctr"/>
            <a:r>
              <a:rPr lang="en-AU" dirty="0">
                <a:ln>
                  <a:solidFill>
                    <a:schemeClr val="bg1"/>
                  </a:solidFill>
                </a:ln>
                <a:solidFill>
                  <a:schemeClr val="bg1"/>
                </a:solidFill>
                <a:latin typeface="Times" pitchFamily="2" charset="0"/>
              </a:rPr>
              <a:t>No race is superior or inferior to each other. </a:t>
            </a:r>
            <a:endParaRPr lang="en-AU" b="0" dirty="0">
              <a:ln>
                <a:solidFill>
                  <a:schemeClr val="bg1"/>
                </a:solidFill>
              </a:ln>
              <a:solidFill>
                <a:schemeClr val="bg1"/>
              </a:solidFill>
              <a:effectLst/>
              <a:latin typeface="Times" pitchFamily="2" charset="0"/>
            </a:endParaRPr>
          </a:p>
          <a:p>
            <a:pPr algn="ctr"/>
            <a:br>
              <a:rPr lang="en-AU" b="0" dirty="0">
                <a:ln>
                  <a:solidFill>
                    <a:schemeClr val="bg1"/>
                  </a:solidFill>
                </a:ln>
                <a:solidFill>
                  <a:schemeClr val="bg1"/>
                </a:solidFill>
                <a:effectLst/>
                <a:latin typeface="Times" pitchFamily="2" charset="0"/>
              </a:rPr>
            </a:br>
            <a:r>
              <a:rPr lang="en-AU" i="1" dirty="0">
                <a:ln>
                  <a:solidFill>
                    <a:schemeClr val="bg1"/>
                  </a:solidFill>
                </a:ln>
                <a:solidFill>
                  <a:schemeClr val="bg1"/>
                </a:solidFill>
                <a:latin typeface="Times" pitchFamily="2" charset="0"/>
              </a:rPr>
              <a:t>So, why is racism still a thing? </a:t>
            </a:r>
          </a:p>
          <a:p>
            <a:pPr algn="ctr"/>
            <a:r>
              <a:rPr lang="en-AU" i="1" dirty="0">
                <a:ln>
                  <a:solidFill>
                    <a:schemeClr val="bg1"/>
                  </a:solidFill>
                </a:ln>
                <a:solidFill>
                  <a:schemeClr val="bg1"/>
                </a:solidFill>
                <a:latin typeface="Times" pitchFamily="2" charset="0"/>
              </a:rPr>
              <a:t>Why haven’t we moved past it? What really drives racism?  </a:t>
            </a:r>
            <a:endParaRPr lang="en-AU" b="0" dirty="0">
              <a:ln>
                <a:solidFill>
                  <a:schemeClr val="bg1"/>
                </a:solidFill>
              </a:ln>
              <a:solidFill>
                <a:schemeClr val="bg1"/>
              </a:solidFill>
              <a:effectLst/>
              <a:latin typeface="Times" pitchFamily="2" charset="0"/>
            </a:endParaRPr>
          </a:p>
          <a:p>
            <a:pPr algn="just"/>
            <a:br>
              <a:rPr lang="en-AU" b="0" dirty="0">
                <a:ln>
                  <a:solidFill>
                    <a:schemeClr val="bg1"/>
                  </a:solidFill>
                </a:ln>
                <a:solidFill>
                  <a:schemeClr val="bg1"/>
                </a:solidFill>
                <a:effectLst/>
                <a:latin typeface="Times" pitchFamily="2" charset="0"/>
              </a:rPr>
            </a:br>
            <a:r>
              <a:rPr lang="en-AU" dirty="0">
                <a:ln>
                  <a:solidFill>
                    <a:schemeClr val="bg1"/>
                  </a:solidFill>
                </a:ln>
                <a:solidFill>
                  <a:schemeClr val="bg1"/>
                </a:solidFill>
                <a:latin typeface="Times" pitchFamily="2" charset="0"/>
              </a:rPr>
              <a:t>Well there’s a number of reasons why. For most people, the everyday folks you see on the streets or your peers right now, the idea of ‘racism’ comes from belonging. It’s 100% natural to want to socialise and hang out with people with similar interests, cultures and values. For most people, that also includes race. And that’s okay, the feeling of belonging is really important. But that’s where the issue can come from, because the differences between these groups can make us </a:t>
            </a:r>
            <a:r>
              <a:rPr lang="en-AU" i="1" dirty="0">
                <a:ln>
                  <a:solidFill>
                    <a:schemeClr val="bg1"/>
                  </a:solidFill>
                </a:ln>
                <a:solidFill>
                  <a:schemeClr val="bg1"/>
                </a:solidFill>
                <a:latin typeface="Times" pitchFamily="2" charset="0"/>
              </a:rPr>
              <a:t>believe </a:t>
            </a:r>
            <a:r>
              <a:rPr lang="en-AU" dirty="0">
                <a:ln>
                  <a:solidFill>
                    <a:schemeClr val="bg1"/>
                  </a:solidFill>
                </a:ln>
                <a:solidFill>
                  <a:schemeClr val="bg1"/>
                </a:solidFill>
                <a:latin typeface="Times" pitchFamily="2" charset="0"/>
              </a:rPr>
              <a:t>that we’re superior or inferior. </a:t>
            </a:r>
            <a:endParaRPr lang="en-AU" b="0" dirty="0">
              <a:ln>
                <a:solidFill>
                  <a:schemeClr val="bg1"/>
                </a:solidFill>
              </a:ln>
              <a:solidFill>
                <a:schemeClr val="bg1"/>
              </a:solidFill>
              <a:effectLst/>
              <a:latin typeface="Times" pitchFamily="2" charset="0"/>
            </a:endParaRPr>
          </a:p>
          <a:p>
            <a:br>
              <a:rPr lang="en-AU" dirty="0"/>
            </a:br>
            <a:endParaRPr lang="en-US" dirty="0"/>
          </a:p>
        </p:txBody>
      </p:sp>
      <p:sp>
        <p:nvSpPr>
          <p:cNvPr id="6" name="Rectangle 5">
            <a:extLst>
              <a:ext uri="{FF2B5EF4-FFF2-40B4-BE49-F238E27FC236}">
                <a16:creationId xmlns:a16="http://schemas.microsoft.com/office/drawing/2014/main" id="{97A12061-FC49-DA48-90A9-709B6DA1AFF9}"/>
              </a:ext>
            </a:extLst>
          </p:cNvPr>
          <p:cNvSpPr/>
          <p:nvPr/>
        </p:nvSpPr>
        <p:spPr>
          <a:xfrm>
            <a:off x="6212310" y="1705276"/>
            <a:ext cx="4482060" cy="5078313"/>
          </a:xfrm>
          <a:prstGeom prst="rect">
            <a:avLst/>
          </a:prstGeom>
        </p:spPr>
        <p:txBody>
          <a:bodyPr wrap="square">
            <a:spAutoFit/>
          </a:bodyPr>
          <a:lstStyle/>
          <a:p>
            <a:pPr algn="just"/>
            <a:r>
              <a:rPr lang="en-AU" dirty="0">
                <a:ln>
                  <a:solidFill>
                    <a:schemeClr val="bg1"/>
                  </a:solidFill>
                </a:ln>
                <a:solidFill>
                  <a:schemeClr val="bg1"/>
                </a:solidFill>
                <a:latin typeface="Times New Roman" panose="02020603050405020304" pitchFamily="18" charset="0"/>
              </a:rPr>
              <a:t>And the biggest issue is judging people without really knowing them. When people are frustrated, angry or looking to solve their problems, more often than not, they’ll place their problems on other people. And the biggest issue with this is that people judge and blame an entire race for the actions of individual people. It’s called generalising and stereotyping.</a:t>
            </a:r>
          </a:p>
          <a:p>
            <a:pPr algn="just"/>
            <a:endParaRPr lang="en-AU" dirty="0">
              <a:ln>
                <a:solidFill>
                  <a:schemeClr val="bg1"/>
                </a:solidFill>
              </a:ln>
              <a:solidFill>
                <a:schemeClr val="bg1"/>
              </a:solidFill>
              <a:latin typeface="Times New Roman" panose="02020603050405020304" pitchFamily="18" charset="0"/>
            </a:endParaRPr>
          </a:p>
          <a:p>
            <a:pPr algn="just"/>
            <a:r>
              <a:rPr lang="en-AU" dirty="0">
                <a:ln>
                  <a:solidFill>
                    <a:schemeClr val="bg1"/>
                  </a:solidFill>
                </a:ln>
                <a:solidFill>
                  <a:schemeClr val="bg1"/>
                </a:solidFill>
                <a:latin typeface="Times New Roman" panose="02020603050405020304" pitchFamily="18" charset="0"/>
              </a:rPr>
              <a:t>Imagine someone’s had a bad day and they’ve done something out of the ordinary. Can you really judge their own individual actions for the actions of their family? Their friends? So, why blame an entire race, religion or belief for the actions of one? A person’s race does not define and them and is only one component of their entire character. </a:t>
            </a:r>
            <a:endParaRPr lang="en-US" dirty="0">
              <a:ln>
                <a:solidFill>
                  <a:schemeClr val="bg1"/>
                </a:solidFill>
              </a:ln>
              <a:solidFill>
                <a:schemeClr val="bg1"/>
              </a:solidFill>
            </a:endParaRPr>
          </a:p>
        </p:txBody>
      </p:sp>
    </p:spTree>
    <p:extLst>
      <p:ext uri="{BB962C8B-B14F-4D97-AF65-F5344CB8AC3E}">
        <p14:creationId xmlns:p14="http://schemas.microsoft.com/office/powerpoint/2010/main" val="9100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es, Islamophobia is a type of racism. Here's why | Islamophobia ...">
            <a:extLst>
              <a:ext uri="{FF2B5EF4-FFF2-40B4-BE49-F238E27FC236}">
                <a16:creationId xmlns:a16="http://schemas.microsoft.com/office/drawing/2014/main" id="{280284DC-6579-8C47-B15F-7DBD93BD3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63708"/>
            <a:ext cx="6985416" cy="69854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FAFAB59-C18F-AF4A-AE8D-C53A5701920B}"/>
              </a:ext>
            </a:extLst>
          </p:cNvPr>
          <p:cNvCxnSpPr/>
          <p:nvPr/>
        </p:nvCxnSpPr>
        <p:spPr>
          <a:xfrm>
            <a:off x="5334000" y="0"/>
            <a:ext cx="0" cy="6858000"/>
          </a:xfrm>
          <a:prstGeom prst="line">
            <a:avLst/>
          </a:prstGeom>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896F71A5-F488-8C42-84EF-29A8AAC2B1A0}"/>
              </a:ext>
            </a:extLst>
          </p:cNvPr>
          <p:cNvSpPr/>
          <p:nvPr/>
        </p:nvSpPr>
        <p:spPr>
          <a:xfrm>
            <a:off x="0" y="0"/>
            <a:ext cx="12192000" cy="6858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C2B60B24-5B9A-524E-BF64-63FE5EFC321C}"/>
              </a:ext>
            </a:extLst>
          </p:cNvPr>
          <p:cNvSpPr/>
          <p:nvPr/>
        </p:nvSpPr>
        <p:spPr>
          <a:xfrm>
            <a:off x="272478" y="1058961"/>
            <a:ext cx="4845882" cy="5663089"/>
          </a:xfrm>
          <a:prstGeom prst="rect">
            <a:avLst/>
          </a:prstGeom>
        </p:spPr>
        <p:txBody>
          <a:bodyPr wrap="square">
            <a:spAutoFit/>
          </a:bodyPr>
          <a:lstStyle/>
          <a:p>
            <a:pPr algn="ctr"/>
            <a:r>
              <a:rPr lang="en-AU" sz="1600" i="1" dirty="0">
                <a:solidFill>
                  <a:srgbClr val="000000"/>
                </a:solidFill>
                <a:latin typeface="Times New Roman" panose="02020603050405020304" pitchFamily="18" charset="0"/>
              </a:rPr>
              <a:t>Does anyone know any stereotypes?  </a:t>
            </a:r>
            <a:endParaRPr lang="en-AU" sz="1600" b="0" dirty="0">
              <a:effectLst/>
            </a:endParaRPr>
          </a:p>
          <a:p>
            <a:pPr algn="just"/>
            <a:br>
              <a:rPr lang="en-AU" sz="1600" b="0" dirty="0">
                <a:effectLst/>
              </a:rPr>
            </a:br>
            <a:r>
              <a:rPr lang="en-AU" sz="1600" dirty="0">
                <a:solidFill>
                  <a:srgbClr val="000000"/>
                </a:solidFill>
                <a:latin typeface="Times New Roman" panose="02020603050405020304" pitchFamily="18" charset="0"/>
              </a:rPr>
              <a:t>I’m sure you’ve heard some. All Asians are smart, all brown people are terrorists, all black people are violent, all Islander’s are good at footy, or even, “all white people are racist”. Now, sometimes, they can seem funny or even acceptable. But that’s the issue, it’s this form of ‘acceptable racism’ that’s so prevalent in our society that it’s overlooked and become a twisted expectation of these people. The reality is, everyone is different, and their strengths and weakness will follow suite. Just because one person is good or bad at one particular thing, doesn’t mean everyone else of the same race or culture is the same. </a:t>
            </a:r>
          </a:p>
          <a:p>
            <a:pPr algn="just"/>
            <a:endParaRPr lang="en-AU" sz="1600" dirty="0">
              <a:solidFill>
                <a:srgbClr val="000000"/>
              </a:solidFill>
              <a:latin typeface="Times New Roman" panose="02020603050405020304" pitchFamily="18" charset="0"/>
            </a:endParaRPr>
          </a:p>
          <a:p>
            <a:pPr algn="just"/>
            <a:r>
              <a:rPr lang="en-AU" sz="1600" dirty="0">
                <a:solidFill>
                  <a:srgbClr val="000000"/>
                </a:solidFill>
                <a:latin typeface="Times New Roman" panose="02020603050405020304" pitchFamily="18" charset="0"/>
              </a:rPr>
              <a:t>It’s these small differences that make us who are and when we normalise the generalising of our individuality, then we lose our identity.                       </a:t>
            </a:r>
            <a:r>
              <a:rPr lang="en-AU" dirty="0">
                <a:solidFill>
                  <a:schemeClr val="bg1"/>
                </a:solidFill>
                <a:latin typeface="Times New Roman" panose="02020603050405020304" pitchFamily="18" charset="0"/>
              </a:rPr>
              <a:t>daffy</a:t>
            </a:r>
            <a:r>
              <a:rPr lang="en-AU" dirty="0">
                <a:solidFill>
                  <a:srgbClr val="000000"/>
                </a:solidFill>
                <a:latin typeface="Times New Roman" panose="02020603050405020304" pitchFamily="18" charset="0"/>
              </a:rPr>
              <a:t> </a:t>
            </a:r>
            <a:br>
              <a:rPr lang="en-AU" dirty="0"/>
            </a:br>
            <a:endParaRPr lang="en-AU" dirty="0"/>
          </a:p>
          <a:p>
            <a:pPr algn="ctr"/>
            <a:r>
              <a:rPr lang="en-AU" sz="1400" i="1" u="sng" dirty="0">
                <a:latin typeface="Times" pitchFamily="2" charset="0"/>
                <a:hlinkClick r:id="rId3"/>
              </a:rPr>
              <a:t>https://www.youtube.com/watch?time_continue=44&amp;v=2pPStKJ3OeQ&amp;feature=emb_logo</a:t>
            </a:r>
          </a:p>
          <a:p>
            <a:pPr algn="ctr"/>
            <a:endParaRPr lang="en-AU" sz="600" i="1" u="sng" dirty="0">
              <a:latin typeface="Times" pitchFamily="2" charset="0"/>
              <a:hlinkClick r:id="rId3"/>
            </a:endParaRPr>
          </a:p>
          <a:p>
            <a:pPr algn="ctr"/>
            <a:r>
              <a:rPr lang="en-AU" sz="1400" dirty="0">
                <a:latin typeface="Times" pitchFamily="2" charset="0"/>
              </a:rPr>
              <a:t>Racial Awareness on Islamophobia; 2.5 minutes</a:t>
            </a:r>
            <a:endParaRPr lang="en-US" sz="1400" dirty="0">
              <a:latin typeface="Times" pitchFamily="2" charset="0"/>
            </a:endParaRPr>
          </a:p>
        </p:txBody>
      </p:sp>
      <p:sp>
        <p:nvSpPr>
          <p:cNvPr id="11" name="TextBox 10">
            <a:extLst>
              <a:ext uri="{FF2B5EF4-FFF2-40B4-BE49-F238E27FC236}">
                <a16:creationId xmlns:a16="http://schemas.microsoft.com/office/drawing/2014/main" id="{6B4D7F59-4968-364E-B3E7-71813C0E7132}"/>
              </a:ext>
            </a:extLst>
          </p:cNvPr>
          <p:cNvSpPr txBox="1"/>
          <p:nvPr/>
        </p:nvSpPr>
        <p:spPr>
          <a:xfrm>
            <a:off x="158958" y="289520"/>
            <a:ext cx="5026077" cy="769441"/>
          </a:xfrm>
          <a:prstGeom prst="rect">
            <a:avLst/>
          </a:prstGeom>
          <a:noFill/>
        </p:spPr>
        <p:txBody>
          <a:bodyPr wrap="square" rtlCol="0">
            <a:spAutoFit/>
          </a:bodyPr>
          <a:lstStyle/>
          <a:p>
            <a:pPr algn="ctr"/>
            <a:r>
              <a:rPr lang="en-US" sz="4400" b="1" dirty="0">
                <a:ln w="3175">
                  <a:solidFill>
                    <a:schemeClr val="bg1">
                      <a:lumMod val="85000"/>
                    </a:schemeClr>
                  </a:solidFill>
                </a:ln>
                <a:latin typeface="Franklin Gothic Medium" panose="020B0603020102020204" pitchFamily="34" charset="0"/>
              </a:rPr>
              <a:t>STEREOTYPING</a:t>
            </a:r>
          </a:p>
        </p:txBody>
      </p:sp>
    </p:spTree>
    <p:extLst>
      <p:ext uri="{BB962C8B-B14F-4D97-AF65-F5344CB8AC3E}">
        <p14:creationId xmlns:p14="http://schemas.microsoft.com/office/powerpoint/2010/main" val="117221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6F71A5-F488-8C42-84EF-29A8AAC2B1A0}"/>
              </a:ext>
            </a:extLst>
          </p:cNvPr>
          <p:cNvSpPr/>
          <p:nvPr/>
        </p:nvSpPr>
        <p:spPr>
          <a:xfrm>
            <a:off x="0" y="0"/>
            <a:ext cx="12192000" cy="6858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F4CF03FA-6D27-2F49-BA53-2ECC39D67CF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5253" b="3104"/>
          <a:stretch/>
        </p:blipFill>
        <p:spPr>
          <a:xfrm>
            <a:off x="0" y="0"/>
            <a:ext cx="12192000" cy="6858000"/>
          </a:xfrm>
          <a:prstGeom prst="rect">
            <a:avLst/>
          </a:prstGeom>
        </p:spPr>
      </p:pic>
      <p:sp>
        <p:nvSpPr>
          <p:cNvPr id="4" name="TextBox 3">
            <a:extLst>
              <a:ext uri="{FF2B5EF4-FFF2-40B4-BE49-F238E27FC236}">
                <a16:creationId xmlns:a16="http://schemas.microsoft.com/office/drawing/2014/main" id="{5D2C7CA7-4CEE-F146-84DC-5C7E9C25D74D}"/>
              </a:ext>
            </a:extLst>
          </p:cNvPr>
          <p:cNvSpPr txBox="1"/>
          <p:nvPr/>
        </p:nvSpPr>
        <p:spPr>
          <a:xfrm>
            <a:off x="224853" y="127915"/>
            <a:ext cx="4656636" cy="892552"/>
          </a:xfrm>
          <a:prstGeom prst="rect">
            <a:avLst/>
          </a:prstGeom>
          <a:noFill/>
        </p:spPr>
        <p:txBody>
          <a:bodyPr wrap="square" rtlCol="0">
            <a:spAutoFit/>
          </a:bodyPr>
          <a:lstStyle/>
          <a:p>
            <a:r>
              <a:rPr lang="en-US" sz="3200" dirty="0">
                <a:ln>
                  <a:solidFill>
                    <a:schemeClr val="bg1">
                      <a:lumMod val="95000"/>
                    </a:schemeClr>
                  </a:solidFill>
                </a:ln>
                <a:latin typeface="Franklin Gothic Medium" panose="020B0603020102020204" pitchFamily="34" charset="0"/>
              </a:rPr>
              <a:t>DO NOW ACTIVITY: </a:t>
            </a:r>
          </a:p>
          <a:p>
            <a:r>
              <a:rPr lang="en-US" dirty="0">
                <a:ln>
                  <a:solidFill>
                    <a:schemeClr val="bg1">
                      <a:lumMod val="95000"/>
                    </a:schemeClr>
                  </a:solidFill>
                </a:ln>
                <a:latin typeface="Franklin Gothic Medium" panose="020B0603020102020204" pitchFamily="34" charset="0"/>
              </a:rPr>
              <a:t>Five Minute Reflection </a:t>
            </a:r>
          </a:p>
        </p:txBody>
      </p:sp>
      <p:sp>
        <p:nvSpPr>
          <p:cNvPr id="10" name="Rectangle 9">
            <a:extLst>
              <a:ext uri="{FF2B5EF4-FFF2-40B4-BE49-F238E27FC236}">
                <a16:creationId xmlns:a16="http://schemas.microsoft.com/office/drawing/2014/main" id="{EF279B7F-8CC3-5441-928A-E310B7D838CD}"/>
              </a:ext>
            </a:extLst>
          </p:cNvPr>
          <p:cNvSpPr/>
          <p:nvPr/>
        </p:nvSpPr>
        <p:spPr>
          <a:xfrm>
            <a:off x="224853" y="1148382"/>
            <a:ext cx="2158583" cy="5478423"/>
          </a:xfrm>
          <a:prstGeom prst="rect">
            <a:avLst/>
          </a:prstGeom>
        </p:spPr>
        <p:txBody>
          <a:bodyPr wrap="square">
            <a:spAutoFit/>
          </a:bodyPr>
          <a:lstStyle/>
          <a:p>
            <a:pPr algn="just"/>
            <a:r>
              <a:rPr lang="en-US" sz="1400" dirty="0">
                <a:latin typeface="Times" pitchFamily="2" charset="0"/>
              </a:rPr>
              <a:t>Imagine you’re asked to form groups with the people in your class, team, etc. When you try to join or make a group, you are excluded because of the colour of your skin. You can’t join the groups and are forced to be on your own. Your teacher, coach or supervisor doesn’t help you. </a:t>
            </a:r>
          </a:p>
          <a:p>
            <a:pPr algn="just"/>
            <a:endParaRPr lang="en-US" sz="1400" dirty="0">
              <a:latin typeface="Times" pitchFamily="2" charset="0"/>
            </a:endParaRPr>
          </a:p>
          <a:p>
            <a:pPr algn="just"/>
            <a:r>
              <a:rPr lang="en-US" sz="1400" dirty="0">
                <a:latin typeface="Times" pitchFamily="2" charset="0"/>
              </a:rPr>
              <a:t>How would you feel? Would you question why this is happening to you? What would you do about it? </a:t>
            </a:r>
          </a:p>
          <a:p>
            <a:pPr algn="just"/>
            <a:endParaRPr lang="en-US" sz="1400" dirty="0">
              <a:latin typeface="Times" pitchFamily="2" charset="0"/>
            </a:endParaRPr>
          </a:p>
          <a:p>
            <a:pPr algn="just"/>
            <a:r>
              <a:rPr lang="en-US" sz="1400" dirty="0">
                <a:latin typeface="Times" pitchFamily="2" charset="0"/>
              </a:rPr>
              <a:t>You can talk to the person next to you, or on your own. You don’t have to share, but its encouraged. It’s a self-reflection about how YOU would feel. </a:t>
            </a:r>
          </a:p>
        </p:txBody>
      </p:sp>
    </p:spTree>
    <p:extLst>
      <p:ext uri="{BB962C8B-B14F-4D97-AF65-F5344CB8AC3E}">
        <p14:creationId xmlns:p14="http://schemas.microsoft.com/office/powerpoint/2010/main" val="291851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7979F4D-AF46-3349-9323-F0443533B88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15429"/>
          <a:stretch/>
        </p:blipFill>
        <p:spPr>
          <a:xfrm>
            <a:off x="-3789" y="-1569"/>
            <a:ext cx="12176411" cy="6859569"/>
          </a:xfrm>
          <a:prstGeom prst="rect">
            <a:avLst/>
          </a:prstGeom>
        </p:spPr>
      </p:pic>
      <p:pic>
        <p:nvPicPr>
          <p:cNvPr id="13" name="Picture 12">
            <a:extLst>
              <a:ext uri="{FF2B5EF4-FFF2-40B4-BE49-F238E27FC236}">
                <a16:creationId xmlns:a16="http://schemas.microsoft.com/office/drawing/2014/main" id="{DFF2356B-DFDB-4341-A8E4-E781F6AF1E1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787675" y="-1568"/>
            <a:ext cx="6384948" cy="4721437"/>
          </a:xfrm>
          <a:prstGeom prst="rect">
            <a:avLst/>
          </a:prstGeom>
        </p:spPr>
      </p:pic>
      <p:pic>
        <p:nvPicPr>
          <p:cNvPr id="12" name="Picture 11">
            <a:extLst>
              <a:ext uri="{FF2B5EF4-FFF2-40B4-BE49-F238E27FC236}">
                <a16:creationId xmlns:a16="http://schemas.microsoft.com/office/drawing/2014/main" id="{29320641-5F84-DE4E-8083-0EA564C97E00}"/>
              </a:ext>
            </a:extLst>
          </p:cNvPr>
          <p:cNvPicPr>
            <a:picLocks noChangeAspect="1"/>
          </p:cNvPicPr>
          <p:nvPr/>
        </p:nvPicPr>
        <p:blipFill>
          <a:blip r:embed="rId6"/>
          <a:stretch>
            <a:fillRect/>
          </a:stretch>
        </p:blipFill>
        <p:spPr>
          <a:xfrm>
            <a:off x="0" y="2225182"/>
            <a:ext cx="6708019" cy="4698752"/>
          </a:xfrm>
          <a:prstGeom prst="rect">
            <a:avLst/>
          </a:prstGeom>
        </p:spPr>
      </p:pic>
      <p:sp>
        <p:nvSpPr>
          <p:cNvPr id="8" name="Rectangle 7">
            <a:extLst>
              <a:ext uri="{FF2B5EF4-FFF2-40B4-BE49-F238E27FC236}">
                <a16:creationId xmlns:a16="http://schemas.microsoft.com/office/drawing/2014/main" id="{896F71A5-F488-8C42-84EF-29A8AAC2B1A0}"/>
              </a:ext>
            </a:extLst>
          </p:cNvPr>
          <p:cNvSpPr/>
          <p:nvPr/>
        </p:nvSpPr>
        <p:spPr>
          <a:xfrm>
            <a:off x="0" y="0"/>
            <a:ext cx="12192000" cy="6858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170EDF8C-4458-7642-A223-C674C410390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44577" y="209863"/>
            <a:ext cx="6296464" cy="4056376"/>
          </a:xfrm>
          <a:prstGeom prst="rect">
            <a:avLst/>
          </a:prstGeom>
        </p:spPr>
      </p:pic>
      <p:pic>
        <p:nvPicPr>
          <p:cNvPr id="5" name="Picture 4">
            <a:extLst>
              <a:ext uri="{FF2B5EF4-FFF2-40B4-BE49-F238E27FC236}">
                <a16:creationId xmlns:a16="http://schemas.microsoft.com/office/drawing/2014/main" id="{7F3F2D3F-909E-AD44-B230-B45C0B7ECB7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389744" y="3853135"/>
            <a:ext cx="4081824" cy="2795002"/>
          </a:xfrm>
          <a:prstGeom prst="rect">
            <a:avLst/>
          </a:prstGeom>
        </p:spPr>
      </p:pic>
      <p:pic>
        <p:nvPicPr>
          <p:cNvPr id="6" name="Picture 5">
            <a:extLst>
              <a:ext uri="{FF2B5EF4-FFF2-40B4-BE49-F238E27FC236}">
                <a16:creationId xmlns:a16="http://schemas.microsoft.com/office/drawing/2014/main" id="{7CFD1A3D-1AD7-A94D-A9BB-8187453B087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3642714" y="3607722"/>
            <a:ext cx="3927914" cy="2489240"/>
          </a:xfrm>
          <a:prstGeom prst="rect">
            <a:avLst/>
          </a:prstGeom>
        </p:spPr>
      </p:pic>
      <p:pic>
        <p:nvPicPr>
          <p:cNvPr id="7" name="Picture 6">
            <a:extLst>
              <a:ext uri="{FF2B5EF4-FFF2-40B4-BE49-F238E27FC236}">
                <a16:creationId xmlns:a16="http://schemas.microsoft.com/office/drawing/2014/main" id="{C7D45391-E70F-9F4B-819E-9EC009BED165}"/>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6363341" y="856022"/>
            <a:ext cx="4205424" cy="2883719"/>
          </a:xfrm>
          <a:prstGeom prst="rect">
            <a:avLst/>
          </a:prstGeom>
        </p:spPr>
      </p:pic>
      <p:pic>
        <p:nvPicPr>
          <p:cNvPr id="9" name="Picture 8">
            <a:extLst>
              <a:ext uri="{FF2B5EF4-FFF2-40B4-BE49-F238E27FC236}">
                <a16:creationId xmlns:a16="http://schemas.microsoft.com/office/drawing/2014/main" id="{B96D1013-0A24-0043-A718-B268F347DCC3}"/>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tretch>
            <a:fillRect/>
          </a:stretch>
        </p:blipFill>
        <p:spPr>
          <a:xfrm>
            <a:off x="6640160" y="3471741"/>
            <a:ext cx="4909041" cy="3282921"/>
          </a:xfrm>
          <a:prstGeom prst="rect">
            <a:avLst/>
          </a:prstGeom>
        </p:spPr>
      </p:pic>
      <p:sp>
        <p:nvSpPr>
          <p:cNvPr id="11" name="TextBox 10">
            <a:extLst>
              <a:ext uri="{FF2B5EF4-FFF2-40B4-BE49-F238E27FC236}">
                <a16:creationId xmlns:a16="http://schemas.microsoft.com/office/drawing/2014/main" id="{7700C912-077D-AD4B-B13C-D05A209294FC}"/>
              </a:ext>
            </a:extLst>
          </p:cNvPr>
          <p:cNvSpPr txBox="1"/>
          <p:nvPr/>
        </p:nvSpPr>
        <p:spPr>
          <a:xfrm>
            <a:off x="706867" y="593080"/>
            <a:ext cx="5656473" cy="1938992"/>
          </a:xfrm>
          <a:prstGeom prst="rect">
            <a:avLst/>
          </a:prstGeom>
          <a:noFill/>
        </p:spPr>
        <p:txBody>
          <a:bodyPr wrap="square" rtlCol="0">
            <a:spAutoFit/>
          </a:bodyPr>
          <a:lstStyle/>
          <a:p>
            <a:pPr algn="ctr"/>
            <a:r>
              <a:rPr lang="en-US" sz="4000" dirty="0">
                <a:ln>
                  <a:solidFill>
                    <a:schemeClr val="bg1">
                      <a:lumMod val="65000"/>
                    </a:schemeClr>
                  </a:solidFill>
                </a:ln>
                <a:solidFill>
                  <a:schemeClr val="bg1"/>
                </a:solidFill>
                <a:latin typeface="Franklin Gothic Medium" panose="020B0603020102020204" pitchFamily="34" charset="0"/>
              </a:rPr>
              <a:t>UNDERSTANDING RACISM THROUGHOUT HISTORY</a:t>
            </a:r>
          </a:p>
        </p:txBody>
      </p:sp>
      <p:sp>
        <p:nvSpPr>
          <p:cNvPr id="15" name="TextBox 14">
            <a:extLst>
              <a:ext uri="{FF2B5EF4-FFF2-40B4-BE49-F238E27FC236}">
                <a16:creationId xmlns:a16="http://schemas.microsoft.com/office/drawing/2014/main" id="{A5A8290C-5252-1D44-9DD6-E80F6CE64063}"/>
              </a:ext>
            </a:extLst>
          </p:cNvPr>
          <p:cNvSpPr txBox="1"/>
          <p:nvPr/>
        </p:nvSpPr>
        <p:spPr>
          <a:xfrm>
            <a:off x="485309" y="2598006"/>
            <a:ext cx="5964599" cy="400110"/>
          </a:xfrm>
          <a:prstGeom prst="rect">
            <a:avLst/>
          </a:prstGeom>
          <a:noFill/>
        </p:spPr>
        <p:txBody>
          <a:bodyPr wrap="square" rtlCol="0">
            <a:spAutoFit/>
          </a:bodyPr>
          <a:lstStyle/>
          <a:p>
            <a:pPr algn="ctr"/>
            <a:r>
              <a:rPr lang="en-US" sz="2000" i="1" dirty="0">
                <a:solidFill>
                  <a:schemeClr val="bg1"/>
                </a:solidFill>
                <a:latin typeface="Times" pitchFamily="2" charset="0"/>
              </a:rPr>
              <a:t>Do you know any historical events of racism? </a:t>
            </a:r>
          </a:p>
        </p:txBody>
      </p:sp>
    </p:spTree>
    <p:extLst>
      <p:ext uri="{BB962C8B-B14F-4D97-AF65-F5344CB8AC3E}">
        <p14:creationId xmlns:p14="http://schemas.microsoft.com/office/powerpoint/2010/main" val="3301200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526</TotalTime>
  <Words>1454</Words>
  <Application>Microsoft Macintosh PowerPoint</Application>
  <PresentationFormat>Widescreen</PresentationFormat>
  <Paragraphs>78</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Franklin Gothic Medium</vt:lpstr>
      <vt:lpstr>Heading Pro Trial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Umar</dc:creator>
  <cp:lastModifiedBy>Brooke Tryhuba</cp:lastModifiedBy>
  <cp:revision>6</cp:revision>
  <dcterms:created xsi:type="dcterms:W3CDTF">2020-06-16T03:42:52Z</dcterms:created>
  <dcterms:modified xsi:type="dcterms:W3CDTF">2020-06-25T04:25:54Z</dcterms:modified>
</cp:coreProperties>
</file>