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12"/>
  </p:notesMasterIdLst>
  <p:sldIdLst>
    <p:sldId id="256" r:id="rId5"/>
    <p:sldId id="257" r:id="rId6"/>
    <p:sldId id="258" r:id="rId7"/>
    <p:sldId id="259" r:id="rId8"/>
    <p:sldId id="260" r:id="rId9"/>
    <p:sldId id="261" r:id="rId10"/>
    <p:sldId id="262"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deee989c1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deee989c1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deee989c12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deee989c1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dc083c5016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dc083c501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dc083c5016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dc083c5016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dc083c5016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dc083c5016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dc083c5016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dc083c501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sciencing.com/animals-depend-tides-survival-8075047.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en.wikipedia.org/wiki/Bay_of_Fundy#:~:text=The%20Bay%20of%20Fundy%20(French,an%20extremely%20high%20tidal%20range." TargetMode="External"/><Relationship Id="rId5" Type="http://schemas.openxmlformats.org/officeDocument/2006/relationships/hyperlink" Target="https://stileapp.com/au/KC-VIC-1269/subject-299005/lesson-2075335/worksheet-15742157" TargetMode="External"/><Relationship Id="rId4" Type="http://schemas.openxmlformats.org/officeDocument/2006/relationships/hyperlink" Target="https://scijinks.gov/tid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ctr" rtl="0">
              <a:spcBef>
                <a:spcPts val="0"/>
              </a:spcBef>
              <a:spcAft>
                <a:spcPts val="0"/>
              </a:spcAft>
              <a:buNone/>
            </a:pPr>
            <a:r>
              <a:rPr lang="en">
                <a:solidFill>
                  <a:schemeClr val="lt1"/>
                </a:solidFill>
                <a:latin typeface="Times New Roman"/>
                <a:ea typeface="Times New Roman"/>
                <a:cs typeface="Times New Roman"/>
                <a:sym typeface="Times New Roman"/>
              </a:rPr>
              <a:t>Tides</a:t>
            </a:r>
            <a:endParaRPr>
              <a:solidFill>
                <a:schemeClr val="lt1"/>
              </a:solidFill>
              <a:latin typeface="Times New Roman"/>
              <a:ea typeface="Times New Roman"/>
              <a:cs typeface="Times New Roman"/>
              <a:sym typeface="Times New Roman"/>
            </a:endParaRPr>
          </a:p>
        </p:txBody>
      </p:sp>
      <p:sp>
        <p:nvSpPr>
          <p:cNvPr id="55" name="Google Shape;55;p13"/>
          <p:cNvSpPr txBox="1">
            <a:spLocks noGrp="1"/>
          </p:cNvSpPr>
          <p:nvPr>
            <p:ph type="subTitle" idx="1"/>
          </p:nvPr>
        </p:nvSpPr>
        <p:spPr>
          <a:xfrm>
            <a:off x="311700" y="2834125"/>
            <a:ext cx="8520600" cy="792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ctr" rtl="0">
              <a:spcBef>
                <a:spcPts val="0"/>
              </a:spcBef>
              <a:spcAft>
                <a:spcPts val="0"/>
              </a:spcAft>
              <a:buNone/>
            </a:pPr>
            <a:r>
              <a:rPr lang="en" sz="2600">
                <a:solidFill>
                  <a:schemeClr val="lt1"/>
                </a:solidFill>
                <a:latin typeface="Times New Roman"/>
                <a:ea typeface="Times New Roman"/>
                <a:cs typeface="Times New Roman"/>
                <a:sym typeface="Times New Roman"/>
              </a:rPr>
              <a:t>By Eloise and Sophie</a:t>
            </a:r>
            <a:endParaRPr sz="2600">
              <a:solidFill>
                <a:schemeClr val="lt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5B0F00"/>
                </a:solidFill>
                <a:latin typeface="Times New Roman"/>
                <a:ea typeface="Times New Roman"/>
                <a:cs typeface="Times New Roman"/>
                <a:sym typeface="Times New Roman"/>
              </a:rPr>
              <a:t>What</a:t>
            </a:r>
            <a:r>
              <a:rPr lang="en" b="1">
                <a:solidFill>
                  <a:srgbClr val="660000"/>
                </a:solidFill>
                <a:latin typeface="Times New Roman"/>
                <a:ea typeface="Times New Roman"/>
                <a:cs typeface="Times New Roman"/>
                <a:sym typeface="Times New Roman"/>
              </a:rPr>
              <a:t> is</a:t>
            </a:r>
            <a:r>
              <a:rPr lang="en" b="1">
                <a:solidFill>
                  <a:srgbClr val="1C4587"/>
                </a:solidFill>
                <a:latin typeface="Times New Roman"/>
                <a:ea typeface="Times New Roman"/>
                <a:cs typeface="Times New Roman"/>
                <a:sym typeface="Times New Roman"/>
              </a:rPr>
              <a:t> a </a:t>
            </a:r>
            <a:r>
              <a:rPr lang="en" b="1">
                <a:solidFill>
                  <a:srgbClr val="0C343D"/>
                </a:solidFill>
                <a:latin typeface="Times New Roman"/>
                <a:ea typeface="Times New Roman"/>
                <a:cs typeface="Times New Roman"/>
                <a:sym typeface="Times New Roman"/>
              </a:rPr>
              <a:t>tide?</a:t>
            </a:r>
            <a:endParaRPr b="1">
              <a:solidFill>
                <a:srgbClr val="0C343D"/>
              </a:solidFill>
              <a:latin typeface="Times New Roman"/>
              <a:ea typeface="Times New Roman"/>
              <a:cs typeface="Times New Roman"/>
              <a:sym typeface="Times New Roman"/>
            </a:endParaRPr>
          </a:p>
          <a:p>
            <a:pPr marL="0" lvl="0" indent="0" algn="l" rtl="0">
              <a:spcBef>
                <a:spcPts val="0"/>
              </a:spcBef>
              <a:spcAft>
                <a:spcPts val="0"/>
              </a:spcAft>
              <a:buNone/>
            </a:pPr>
            <a:endParaRPr>
              <a:latin typeface="Times New Roman"/>
              <a:ea typeface="Times New Roman"/>
              <a:cs typeface="Times New Roman"/>
              <a:sym typeface="Times New Roman"/>
            </a:endParaRPr>
          </a:p>
        </p:txBody>
      </p:sp>
      <p:sp>
        <p:nvSpPr>
          <p:cNvPr id="61" name="Google Shape;61;p14"/>
          <p:cNvSpPr txBox="1">
            <a:spLocks noGrp="1"/>
          </p:cNvSpPr>
          <p:nvPr>
            <p:ph type="body" idx="1"/>
          </p:nvPr>
        </p:nvSpPr>
        <p:spPr>
          <a:xfrm>
            <a:off x="311700" y="1152475"/>
            <a:ext cx="8520600" cy="3416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l" rtl="0">
              <a:spcBef>
                <a:spcPts val="0"/>
              </a:spcBef>
              <a:spcAft>
                <a:spcPts val="0"/>
              </a:spcAft>
              <a:buNone/>
            </a:pPr>
            <a:r>
              <a:rPr lang="en" sz="1600">
                <a:solidFill>
                  <a:srgbClr val="CCCCCC"/>
                </a:solidFill>
                <a:latin typeface="Times New Roman"/>
                <a:ea typeface="Times New Roman"/>
                <a:cs typeface="Times New Roman"/>
                <a:sym typeface="Times New Roman"/>
              </a:rPr>
              <a:t>I’m sure that you’ve all heard your parents say to you, “It’s time to head home now, the tides are coming in,” before. However did you ever actually know what a tide is? Picture you’re at the beach with your family. Your older sister is swimming in the deeper parts, your little brother is forcing you to make sandcastles with you and your parents are enjoying bathing in the sun. Picture those large waves coming towards you. You notice that as the day wears on, the waves are getting stronger and coming closer to the shore. This is called a flood tide, or the High Tide. However earlier in the day when the waves were far from the shore, that was an ebb tide or a low tide. Those waves are called tides. </a:t>
            </a:r>
            <a:endParaRPr sz="1600">
              <a:solidFill>
                <a:srgbClr val="CCCCCC"/>
              </a:solidFill>
              <a:latin typeface="Times New Roman"/>
              <a:ea typeface="Times New Roman"/>
              <a:cs typeface="Times New Roman"/>
              <a:sym typeface="Times New Roman"/>
            </a:endParaRPr>
          </a:p>
          <a:p>
            <a:pPr marL="0" lvl="0" indent="0" algn="l" rtl="0">
              <a:spcBef>
                <a:spcPts val="1200"/>
              </a:spcBef>
              <a:spcAft>
                <a:spcPts val="1200"/>
              </a:spcAft>
              <a:buNone/>
            </a:pPr>
            <a:endParaRPr sz="1600">
              <a:solidFill>
                <a:schemeClr val="dk1"/>
              </a:solidFill>
              <a:latin typeface="Times New Roman"/>
              <a:ea typeface="Times New Roman"/>
              <a:cs typeface="Times New Roman"/>
              <a:sym typeface="Times New Roman"/>
            </a:endParaRPr>
          </a:p>
        </p:txBody>
      </p:sp>
      <p:pic>
        <p:nvPicPr>
          <p:cNvPr id="62" name="Google Shape;62;p14"/>
          <p:cNvPicPr preferRelativeResize="0"/>
          <p:nvPr/>
        </p:nvPicPr>
        <p:blipFill>
          <a:blip r:embed="rId3">
            <a:alphaModFix/>
          </a:blip>
          <a:stretch>
            <a:fillRect/>
          </a:stretch>
        </p:blipFill>
        <p:spPr>
          <a:xfrm>
            <a:off x="2339506" y="3221675"/>
            <a:ext cx="2775968" cy="1781676"/>
          </a:xfrm>
          <a:prstGeom prst="rect">
            <a:avLst/>
          </a:prstGeom>
          <a:noFill/>
          <a:ln w="28575" cap="flat" cmpd="sng">
            <a:solidFill>
              <a:schemeClr val="dk2"/>
            </a:solidFill>
            <a:prstDash val="solid"/>
            <a:round/>
            <a:headEnd type="none" w="sm" len="sm"/>
            <a:tailEnd type="none" w="sm" len="sm"/>
          </a:ln>
        </p:spPr>
      </p:pic>
      <p:sp>
        <p:nvSpPr>
          <p:cNvPr id="63" name="Google Shape;63;p14"/>
          <p:cNvSpPr txBox="1"/>
          <p:nvPr/>
        </p:nvSpPr>
        <p:spPr>
          <a:xfrm>
            <a:off x="5716350" y="3361825"/>
            <a:ext cx="2522700" cy="661800"/>
          </a:xfrm>
          <a:prstGeom prst="rect">
            <a:avLst/>
          </a:prstGeom>
          <a:solidFill>
            <a:srgbClr val="F3F3F3"/>
          </a:solidFill>
          <a:ln w="19050"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3100">
                <a:solidFill>
                  <a:schemeClr val="dk1"/>
                </a:solidFill>
                <a:latin typeface="Times New Roman"/>
                <a:ea typeface="Times New Roman"/>
                <a:cs typeface="Times New Roman"/>
                <a:sym typeface="Times New Roman"/>
              </a:rPr>
              <a:t>←   </a:t>
            </a:r>
            <a:r>
              <a:rPr lang="en" sz="1600">
                <a:solidFill>
                  <a:schemeClr val="dk1"/>
                </a:solidFill>
                <a:latin typeface="Times New Roman"/>
                <a:ea typeface="Times New Roman"/>
                <a:cs typeface="Times New Roman"/>
                <a:sym typeface="Times New Roman"/>
              </a:rPr>
              <a:t>           Tide</a:t>
            </a:r>
            <a:endParaRPr sz="16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5B0F00"/>
                </a:solidFill>
                <a:latin typeface="Times New Roman"/>
                <a:ea typeface="Times New Roman"/>
                <a:cs typeface="Times New Roman"/>
                <a:sym typeface="Times New Roman"/>
              </a:rPr>
              <a:t>What</a:t>
            </a:r>
            <a:r>
              <a:rPr lang="en" b="1">
                <a:solidFill>
                  <a:srgbClr val="20124D"/>
                </a:solidFill>
                <a:latin typeface="Times New Roman"/>
                <a:ea typeface="Times New Roman"/>
                <a:cs typeface="Times New Roman"/>
                <a:sym typeface="Times New Roman"/>
              </a:rPr>
              <a:t> </a:t>
            </a:r>
            <a:r>
              <a:rPr lang="en" b="1">
                <a:solidFill>
                  <a:srgbClr val="660000"/>
                </a:solidFill>
                <a:latin typeface="Times New Roman"/>
                <a:ea typeface="Times New Roman"/>
                <a:cs typeface="Times New Roman"/>
                <a:sym typeface="Times New Roman"/>
              </a:rPr>
              <a:t>causes </a:t>
            </a:r>
            <a:r>
              <a:rPr lang="en" b="1">
                <a:solidFill>
                  <a:srgbClr val="783F04"/>
                </a:solidFill>
                <a:latin typeface="Times New Roman"/>
                <a:ea typeface="Times New Roman"/>
                <a:cs typeface="Times New Roman"/>
                <a:sym typeface="Times New Roman"/>
              </a:rPr>
              <a:t>tides?</a:t>
            </a:r>
            <a:endParaRPr b="1">
              <a:solidFill>
                <a:srgbClr val="783F04"/>
              </a:solidFill>
              <a:latin typeface="Times New Roman"/>
              <a:ea typeface="Times New Roman"/>
              <a:cs typeface="Times New Roman"/>
              <a:sym typeface="Times New Roman"/>
            </a:endParaRPr>
          </a:p>
        </p:txBody>
      </p:sp>
      <p:sp>
        <p:nvSpPr>
          <p:cNvPr id="69" name="Google Shape;69;p15"/>
          <p:cNvSpPr txBox="1">
            <a:spLocks noGrp="1"/>
          </p:cNvSpPr>
          <p:nvPr>
            <p:ph type="body" idx="1"/>
          </p:nvPr>
        </p:nvSpPr>
        <p:spPr>
          <a:xfrm>
            <a:off x="311700" y="1152475"/>
            <a:ext cx="8520600" cy="22110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fontScale="92500" lnSpcReduction="20000"/>
          </a:bodyPr>
          <a:lstStyle/>
          <a:p>
            <a:pPr marL="0" lvl="0" indent="0" algn="l" rtl="0">
              <a:spcBef>
                <a:spcPts val="1200"/>
              </a:spcBef>
              <a:spcAft>
                <a:spcPts val="1200"/>
              </a:spcAft>
              <a:buClr>
                <a:schemeClr val="dk1"/>
              </a:buClr>
              <a:buSzPct val="68750"/>
              <a:buFont typeface="Arial"/>
              <a:buNone/>
            </a:pPr>
            <a:r>
              <a:rPr lang="en" sz="1600">
                <a:solidFill>
                  <a:srgbClr val="CCCCCC"/>
                </a:solidFill>
                <a:latin typeface="Times New Roman"/>
                <a:ea typeface="Times New Roman"/>
                <a:cs typeface="Times New Roman"/>
                <a:sym typeface="Times New Roman"/>
              </a:rPr>
              <a:t>I’m sure you’ve heard lots about the moon, but another cool fact is it also controls the tides. Now, everybody knows about gravity and how with low gravity, we begin to float. Well the moon </a:t>
            </a:r>
            <a:r>
              <a:rPr lang="en" sz="1600" b="1">
                <a:solidFill>
                  <a:srgbClr val="CCCCCC"/>
                </a:solidFill>
                <a:latin typeface="Times New Roman"/>
                <a:ea typeface="Times New Roman"/>
                <a:cs typeface="Times New Roman"/>
                <a:sym typeface="Times New Roman"/>
              </a:rPr>
              <a:t>and </a:t>
            </a:r>
            <a:r>
              <a:rPr lang="en" sz="1600">
                <a:solidFill>
                  <a:srgbClr val="CCCCCC"/>
                </a:solidFill>
                <a:latin typeface="Times New Roman"/>
                <a:ea typeface="Times New Roman"/>
                <a:cs typeface="Times New Roman"/>
                <a:sym typeface="Times New Roman"/>
              </a:rPr>
              <a:t>earth both have gravity. Gravity keeps every planet to continue to orbit the sun. The gravity on the moon, helps the moon orbit the earth. However, that gravity from the moon is pulling the water from earth. This causes the water to bulge up and pull to the direction of the moon. This is all because of the tidal force. This means, all of the water passing through the moons gravitational force is bulging towards the moon, which is known as a high tide. Therefore we have our first high tide each day. With this tidal force, the earth actually goes through a squeeze. That means that there are two water bulges on either side of earth. With every spin on its axis, different parts of earth experience a high tide. We go through a high tide, twice a day.</a:t>
            </a:r>
            <a:endParaRPr sz="1600">
              <a:solidFill>
                <a:srgbClr val="CCCCCC"/>
              </a:solidFill>
              <a:latin typeface="Times New Roman"/>
              <a:ea typeface="Times New Roman"/>
              <a:cs typeface="Times New Roman"/>
              <a:sym typeface="Times New Roman"/>
            </a:endParaRPr>
          </a:p>
        </p:txBody>
      </p:sp>
      <p:pic>
        <p:nvPicPr>
          <p:cNvPr id="70" name="Google Shape;70;p15"/>
          <p:cNvPicPr preferRelativeResize="0"/>
          <p:nvPr/>
        </p:nvPicPr>
        <p:blipFill>
          <a:blip r:embed="rId3">
            <a:alphaModFix/>
          </a:blip>
          <a:stretch>
            <a:fillRect/>
          </a:stretch>
        </p:blipFill>
        <p:spPr>
          <a:xfrm>
            <a:off x="5675649" y="3167250"/>
            <a:ext cx="3232000" cy="1681949"/>
          </a:xfrm>
          <a:prstGeom prst="rect">
            <a:avLst/>
          </a:prstGeom>
          <a:noFill/>
          <a:ln w="28575" cap="flat" cmpd="sng">
            <a:solidFill>
              <a:schemeClr val="dk2"/>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5B0F00"/>
                </a:solidFill>
                <a:latin typeface="Times New Roman"/>
                <a:ea typeface="Times New Roman"/>
                <a:cs typeface="Times New Roman"/>
                <a:sym typeface="Times New Roman"/>
              </a:rPr>
              <a:t>What</a:t>
            </a:r>
            <a:r>
              <a:rPr lang="en" b="1">
                <a:solidFill>
                  <a:srgbClr val="20124D"/>
                </a:solidFill>
                <a:latin typeface="Times New Roman"/>
                <a:ea typeface="Times New Roman"/>
                <a:cs typeface="Times New Roman"/>
                <a:sym typeface="Times New Roman"/>
              </a:rPr>
              <a:t> </a:t>
            </a:r>
            <a:r>
              <a:rPr lang="en" b="1">
                <a:solidFill>
                  <a:srgbClr val="660000"/>
                </a:solidFill>
                <a:latin typeface="Times New Roman"/>
                <a:ea typeface="Times New Roman"/>
                <a:cs typeface="Times New Roman"/>
                <a:sym typeface="Times New Roman"/>
              </a:rPr>
              <a:t>difference </a:t>
            </a:r>
            <a:r>
              <a:rPr lang="en" b="1">
                <a:solidFill>
                  <a:srgbClr val="783F04"/>
                </a:solidFill>
                <a:latin typeface="Times New Roman"/>
                <a:ea typeface="Times New Roman"/>
                <a:cs typeface="Times New Roman"/>
                <a:sym typeface="Times New Roman"/>
              </a:rPr>
              <a:t>does</a:t>
            </a:r>
            <a:r>
              <a:rPr lang="en" b="1">
                <a:solidFill>
                  <a:srgbClr val="7F6000"/>
                </a:solidFill>
                <a:latin typeface="Times New Roman"/>
                <a:ea typeface="Times New Roman"/>
                <a:cs typeface="Times New Roman"/>
                <a:sym typeface="Times New Roman"/>
              </a:rPr>
              <a:t> the </a:t>
            </a:r>
            <a:r>
              <a:rPr lang="en" b="1">
                <a:solidFill>
                  <a:srgbClr val="274E13"/>
                </a:solidFill>
                <a:latin typeface="Times New Roman"/>
                <a:ea typeface="Times New Roman"/>
                <a:cs typeface="Times New Roman"/>
                <a:sym typeface="Times New Roman"/>
              </a:rPr>
              <a:t>Moon </a:t>
            </a:r>
            <a:r>
              <a:rPr lang="en" b="1">
                <a:solidFill>
                  <a:srgbClr val="0C343D"/>
                </a:solidFill>
                <a:latin typeface="Times New Roman"/>
                <a:ea typeface="Times New Roman"/>
                <a:cs typeface="Times New Roman"/>
                <a:sym typeface="Times New Roman"/>
              </a:rPr>
              <a:t>make</a:t>
            </a:r>
            <a:r>
              <a:rPr lang="en" b="1">
                <a:solidFill>
                  <a:srgbClr val="20124D"/>
                </a:solidFill>
                <a:latin typeface="Times New Roman"/>
                <a:ea typeface="Times New Roman"/>
                <a:cs typeface="Times New Roman"/>
                <a:sym typeface="Times New Roman"/>
              </a:rPr>
              <a:t> </a:t>
            </a:r>
            <a:r>
              <a:rPr lang="en" b="1">
                <a:solidFill>
                  <a:srgbClr val="1C4587"/>
                </a:solidFill>
                <a:latin typeface="Times New Roman"/>
                <a:ea typeface="Times New Roman"/>
                <a:cs typeface="Times New Roman"/>
                <a:sym typeface="Times New Roman"/>
              </a:rPr>
              <a:t>to </a:t>
            </a:r>
            <a:r>
              <a:rPr lang="en" b="1">
                <a:solidFill>
                  <a:srgbClr val="073763"/>
                </a:solidFill>
                <a:latin typeface="Times New Roman"/>
                <a:ea typeface="Times New Roman"/>
                <a:cs typeface="Times New Roman"/>
                <a:sym typeface="Times New Roman"/>
              </a:rPr>
              <a:t>our </a:t>
            </a:r>
            <a:r>
              <a:rPr lang="en" b="1">
                <a:solidFill>
                  <a:srgbClr val="20124D"/>
                </a:solidFill>
                <a:latin typeface="Times New Roman"/>
                <a:ea typeface="Times New Roman"/>
                <a:cs typeface="Times New Roman"/>
                <a:sym typeface="Times New Roman"/>
              </a:rPr>
              <a:t>Tides?</a:t>
            </a:r>
            <a:endParaRPr b="1">
              <a:solidFill>
                <a:srgbClr val="20124D"/>
              </a:solidFill>
              <a:latin typeface="Times New Roman"/>
              <a:ea typeface="Times New Roman"/>
              <a:cs typeface="Times New Roman"/>
              <a:sym typeface="Times New Roman"/>
            </a:endParaRPr>
          </a:p>
        </p:txBody>
      </p:sp>
      <p:sp>
        <p:nvSpPr>
          <p:cNvPr id="76" name="Google Shape;76;p16"/>
          <p:cNvSpPr txBox="1">
            <a:spLocks noGrp="1"/>
          </p:cNvSpPr>
          <p:nvPr>
            <p:ph type="body" idx="1"/>
          </p:nvPr>
        </p:nvSpPr>
        <p:spPr>
          <a:xfrm>
            <a:off x="311700" y="1152475"/>
            <a:ext cx="8520600" cy="3416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 sz="1450">
                <a:solidFill>
                  <a:srgbClr val="CCCCCC"/>
                </a:solidFill>
                <a:latin typeface="Times New Roman"/>
                <a:ea typeface="Times New Roman"/>
                <a:cs typeface="Times New Roman"/>
                <a:sym typeface="Times New Roman"/>
              </a:rPr>
              <a:t>As mentioned before, the Tides are majorly impacted by the Moon. And to be honest, the Moon doesn’t make a single difference to our Tides: instead it creates them. The Moon is very important to the Tides because it is </a:t>
            </a:r>
            <a:r>
              <a:rPr lang="en" sz="1450" b="1">
                <a:solidFill>
                  <a:srgbClr val="CCCCCC"/>
                </a:solidFill>
                <a:latin typeface="Times New Roman"/>
                <a:ea typeface="Times New Roman"/>
                <a:cs typeface="Times New Roman"/>
                <a:sym typeface="Times New Roman"/>
              </a:rPr>
              <a:t>huge</a:t>
            </a:r>
            <a:r>
              <a:rPr lang="en" sz="1450">
                <a:solidFill>
                  <a:srgbClr val="CCCCCC"/>
                </a:solidFill>
                <a:latin typeface="Times New Roman"/>
                <a:ea typeface="Times New Roman"/>
                <a:cs typeface="Times New Roman"/>
                <a:sym typeface="Times New Roman"/>
              </a:rPr>
              <a:t> as well as being very nearby. Gravity</a:t>
            </a:r>
            <a:r>
              <a:rPr lang="en" sz="1450" b="1">
                <a:solidFill>
                  <a:srgbClr val="CCCCCC"/>
                </a:solidFill>
                <a:latin typeface="Times New Roman"/>
                <a:ea typeface="Times New Roman"/>
                <a:cs typeface="Times New Roman"/>
                <a:sym typeface="Times New Roman"/>
              </a:rPr>
              <a:t> </a:t>
            </a:r>
            <a:r>
              <a:rPr lang="en" sz="1450">
                <a:solidFill>
                  <a:srgbClr val="CCCCCC"/>
                </a:solidFill>
                <a:latin typeface="Times New Roman"/>
                <a:ea typeface="Times New Roman"/>
                <a:cs typeface="Times New Roman"/>
                <a:sym typeface="Times New Roman"/>
              </a:rPr>
              <a:t>depends on size and distance: the bigger and closer an object is, the stronger it will pull towards you, or in this case the Earth. </a:t>
            </a:r>
            <a:endParaRPr sz="1450">
              <a:solidFill>
                <a:srgbClr val="CCCCCC"/>
              </a:solidFill>
              <a:latin typeface="Times New Roman"/>
              <a:ea typeface="Times New Roman"/>
              <a:cs typeface="Times New Roman"/>
              <a:sym typeface="Times New Roman"/>
            </a:endParaRPr>
          </a:p>
          <a:p>
            <a:pPr marL="0" lvl="0" indent="0" algn="l" rtl="0">
              <a:spcBef>
                <a:spcPts val="1200"/>
              </a:spcBef>
              <a:spcAft>
                <a:spcPts val="0"/>
              </a:spcAft>
              <a:buClr>
                <a:schemeClr val="dk1"/>
              </a:buClr>
              <a:buSzPts val="1100"/>
              <a:buFont typeface="Arial"/>
              <a:buNone/>
            </a:pPr>
            <a:r>
              <a:rPr lang="en" sz="1450">
                <a:solidFill>
                  <a:srgbClr val="CCCCCC"/>
                </a:solidFill>
                <a:latin typeface="Times New Roman"/>
                <a:ea typeface="Times New Roman"/>
                <a:cs typeface="Times New Roman"/>
                <a:sym typeface="Times New Roman"/>
              </a:rPr>
              <a:t>However, some parts of the Earth are closer to the Moon than others. So the Moon pulls on the closer parts more than it does on the further parts. Imagine that the Earth was completely covered by ocean. The strongest pull, causes the ocean surface to bulge outwards.</a:t>
            </a:r>
            <a:endParaRPr sz="1450">
              <a:solidFill>
                <a:srgbClr val="CCCCCC"/>
              </a:solidFill>
              <a:latin typeface="Times New Roman"/>
              <a:ea typeface="Times New Roman"/>
              <a:cs typeface="Times New Roman"/>
              <a:sym typeface="Times New Roman"/>
            </a:endParaRPr>
          </a:p>
          <a:p>
            <a:pPr marL="0" lvl="0" indent="0" algn="l" rtl="0">
              <a:spcBef>
                <a:spcPts val="1200"/>
              </a:spcBef>
              <a:spcAft>
                <a:spcPts val="0"/>
              </a:spcAft>
              <a:buClr>
                <a:schemeClr val="dk1"/>
              </a:buClr>
              <a:buSzPts val="1100"/>
              <a:buFont typeface="Arial"/>
              <a:buNone/>
            </a:pPr>
            <a:endParaRPr sz="1200">
              <a:solidFill>
                <a:schemeClr val="dk1"/>
              </a:solidFill>
              <a:latin typeface="Times New Roman"/>
              <a:ea typeface="Times New Roman"/>
              <a:cs typeface="Times New Roman"/>
              <a:sym typeface="Times New Roman"/>
            </a:endParaRPr>
          </a:p>
          <a:p>
            <a:pPr marL="0" lvl="0" indent="0" algn="l" rtl="0">
              <a:spcBef>
                <a:spcPts val="1200"/>
              </a:spcBef>
              <a:spcAft>
                <a:spcPts val="1200"/>
              </a:spcAft>
              <a:buClr>
                <a:schemeClr val="dk1"/>
              </a:buClr>
              <a:buSzPts val="1100"/>
              <a:buFont typeface="Arial"/>
              <a:buNone/>
            </a:pPr>
            <a:endParaRPr sz="1600">
              <a:solidFill>
                <a:srgbClr val="CCCCCC"/>
              </a:solidFill>
              <a:latin typeface="Times New Roman"/>
              <a:ea typeface="Times New Roman"/>
              <a:cs typeface="Times New Roman"/>
              <a:sym typeface="Times New Roman"/>
            </a:endParaRPr>
          </a:p>
        </p:txBody>
      </p:sp>
      <p:pic>
        <p:nvPicPr>
          <p:cNvPr id="77" name="Google Shape;77;p16"/>
          <p:cNvPicPr preferRelativeResize="0"/>
          <p:nvPr/>
        </p:nvPicPr>
        <p:blipFill>
          <a:blip r:embed="rId3">
            <a:alphaModFix/>
          </a:blip>
          <a:stretch>
            <a:fillRect/>
          </a:stretch>
        </p:blipFill>
        <p:spPr>
          <a:xfrm>
            <a:off x="4943400" y="3055250"/>
            <a:ext cx="1881650" cy="1881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445025"/>
            <a:ext cx="8520600" cy="572700"/>
          </a:xfrm>
          <a:prstGeom prst="rect">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5B0F00"/>
                </a:solidFill>
                <a:latin typeface="Times New Roman"/>
                <a:ea typeface="Times New Roman"/>
                <a:cs typeface="Times New Roman"/>
                <a:sym typeface="Times New Roman"/>
              </a:rPr>
              <a:t>The </a:t>
            </a:r>
            <a:r>
              <a:rPr lang="en" b="1">
                <a:solidFill>
                  <a:srgbClr val="660000"/>
                </a:solidFill>
                <a:latin typeface="Times New Roman"/>
                <a:ea typeface="Times New Roman"/>
                <a:cs typeface="Times New Roman"/>
                <a:sym typeface="Times New Roman"/>
              </a:rPr>
              <a:t>Bay </a:t>
            </a:r>
            <a:r>
              <a:rPr lang="en" b="1">
                <a:solidFill>
                  <a:srgbClr val="783F04"/>
                </a:solidFill>
                <a:latin typeface="Times New Roman"/>
                <a:ea typeface="Times New Roman"/>
                <a:cs typeface="Times New Roman"/>
                <a:sym typeface="Times New Roman"/>
              </a:rPr>
              <a:t>of </a:t>
            </a:r>
            <a:r>
              <a:rPr lang="en" b="1">
                <a:solidFill>
                  <a:srgbClr val="7F6000"/>
                </a:solidFill>
                <a:latin typeface="Times New Roman"/>
                <a:ea typeface="Times New Roman"/>
                <a:cs typeface="Times New Roman"/>
                <a:sym typeface="Times New Roman"/>
              </a:rPr>
              <a:t>Fundy</a:t>
            </a:r>
            <a:endParaRPr b="1">
              <a:solidFill>
                <a:srgbClr val="7F6000"/>
              </a:solidFill>
              <a:latin typeface="Times New Roman"/>
              <a:ea typeface="Times New Roman"/>
              <a:cs typeface="Times New Roman"/>
              <a:sym typeface="Times New Roman"/>
            </a:endParaRPr>
          </a:p>
          <a:p>
            <a:pPr marL="0" lvl="0" indent="0" algn="l" rtl="0">
              <a:spcBef>
                <a:spcPts val="0"/>
              </a:spcBef>
              <a:spcAft>
                <a:spcPts val="0"/>
              </a:spcAft>
              <a:buNone/>
            </a:pPr>
            <a:endParaRPr>
              <a:latin typeface="Times New Roman"/>
              <a:ea typeface="Times New Roman"/>
              <a:cs typeface="Times New Roman"/>
              <a:sym typeface="Times New Roman"/>
            </a:endParaRPr>
          </a:p>
        </p:txBody>
      </p:sp>
      <p:sp>
        <p:nvSpPr>
          <p:cNvPr id="83" name="Google Shape;83;p17"/>
          <p:cNvSpPr txBox="1">
            <a:spLocks noGrp="1"/>
          </p:cNvSpPr>
          <p:nvPr>
            <p:ph type="body" idx="1"/>
          </p:nvPr>
        </p:nvSpPr>
        <p:spPr>
          <a:xfrm>
            <a:off x="381775" y="1404750"/>
            <a:ext cx="8520600" cy="3416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l" rtl="0">
              <a:spcBef>
                <a:spcPts val="0"/>
              </a:spcBef>
              <a:spcAft>
                <a:spcPts val="0"/>
              </a:spcAft>
              <a:buNone/>
            </a:pPr>
            <a:r>
              <a:rPr lang="en" sz="1600">
                <a:solidFill>
                  <a:srgbClr val="CCCCCC"/>
                </a:solidFill>
                <a:latin typeface="Times New Roman"/>
                <a:ea typeface="Times New Roman"/>
                <a:cs typeface="Times New Roman"/>
                <a:sym typeface="Times New Roman"/>
              </a:rPr>
              <a:t>The Bay of Fundy is a bay in the Canadian areas between New Brunswick and Nova Scotia. And did you know that it has </a:t>
            </a:r>
            <a:r>
              <a:rPr lang="en" sz="1600" b="1">
                <a:solidFill>
                  <a:srgbClr val="CCCCCC"/>
                </a:solidFill>
                <a:latin typeface="Times New Roman"/>
                <a:ea typeface="Times New Roman"/>
                <a:cs typeface="Times New Roman"/>
                <a:sym typeface="Times New Roman"/>
              </a:rPr>
              <a:t>the biggest tides in the world?!</a:t>
            </a:r>
            <a:r>
              <a:rPr lang="en" sz="1600">
                <a:solidFill>
                  <a:srgbClr val="CCCCCC"/>
                </a:solidFill>
                <a:latin typeface="Times New Roman"/>
                <a:ea typeface="Times New Roman"/>
                <a:cs typeface="Times New Roman"/>
                <a:sym typeface="Times New Roman"/>
              </a:rPr>
              <a:t> A normal Tide that we would experience at the beach between High Tide (or a Flood Tide) and Low Tide (or a Ebb Tide) would be about 1 metre. But at the Bay of Fundy, that one metre becomes </a:t>
            </a:r>
            <a:r>
              <a:rPr lang="en" sz="1600" b="1">
                <a:solidFill>
                  <a:srgbClr val="CCCCCC"/>
                </a:solidFill>
                <a:latin typeface="Times New Roman"/>
                <a:ea typeface="Times New Roman"/>
                <a:cs typeface="Times New Roman"/>
                <a:sym typeface="Times New Roman"/>
              </a:rPr>
              <a:t>14 metres!</a:t>
            </a:r>
            <a:endParaRPr sz="1600">
              <a:solidFill>
                <a:srgbClr val="CCCCCC"/>
              </a:solidFill>
              <a:latin typeface="Times New Roman"/>
              <a:ea typeface="Times New Roman"/>
              <a:cs typeface="Times New Roman"/>
              <a:sym typeface="Times New Roman"/>
            </a:endParaRPr>
          </a:p>
          <a:p>
            <a:pPr marL="0" lvl="0" indent="0" algn="l" rtl="0">
              <a:spcBef>
                <a:spcPts val="1200"/>
              </a:spcBef>
              <a:spcAft>
                <a:spcPts val="1200"/>
              </a:spcAft>
              <a:buNone/>
            </a:pPr>
            <a:endParaRPr sz="1600">
              <a:solidFill>
                <a:schemeClr val="dk1"/>
              </a:solidFill>
              <a:latin typeface="Times New Roman"/>
              <a:ea typeface="Times New Roman"/>
              <a:cs typeface="Times New Roman"/>
              <a:sym typeface="Times New Roman"/>
            </a:endParaRPr>
          </a:p>
        </p:txBody>
      </p:sp>
      <p:pic>
        <p:nvPicPr>
          <p:cNvPr id="84" name="Google Shape;84;p17"/>
          <p:cNvPicPr preferRelativeResize="0"/>
          <p:nvPr/>
        </p:nvPicPr>
        <p:blipFill rotWithShape="1">
          <a:blip r:embed="rId3">
            <a:alphaModFix/>
          </a:blip>
          <a:srcRect t="12034" b="12041"/>
          <a:stretch/>
        </p:blipFill>
        <p:spPr>
          <a:xfrm>
            <a:off x="5675649" y="3167250"/>
            <a:ext cx="3231998" cy="1681950"/>
          </a:xfrm>
          <a:prstGeom prst="rect">
            <a:avLst/>
          </a:prstGeom>
          <a:noFill/>
          <a:ln w="28575" cap="flat" cmpd="sng">
            <a:solidFill>
              <a:schemeClr val="dk2"/>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445025"/>
            <a:ext cx="8520600" cy="5727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5B0F00"/>
                </a:solidFill>
                <a:latin typeface="Times New Roman"/>
                <a:ea typeface="Times New Roman"/>
                <a:cs typeface="Times New Roman"/>
                <a:sym typeface="Times New Roman"/>
              </a:rPr>
              <a:t>Animals </a:t>
            </a:r>
            <a:r>
              <a:rPr lang="en" b="1">
                <a:solidFill>
                  <a:srgbClr val="660000"/>
                </a:solidFill>
                <a:latin typeface="Times New Roman"/>
                <a:ea typeface="Times New Roman"/>
                <a:cs typeface="Times New Roman"/>
                <a:sym typeface="Times New Roman"/>
              </a:rPr>
              <a:t>that </a:t>
            </a:r>
            <a:r>
              <a:rPr lang="en" b="1">
                <a:solidFill>
                  <a:srgbClr val="783F04"/>
                </a:solidFill>
                <a:latin typeface="Times New Roman"/>
                <a:ea typeface="Times New Roman"/>
                <a:cs typeface="Times New Roman"/>
                <a:sym typeface="Times New Roman"/>
              </a:rPr>
              <a:t>depend </a:t>
            </a:r>
            <a:r>
              <a:rPr lang="en" b="1">
                <a:solidFill>
                  <a:srgbClr val="7F6000"/>
                </a:solidFill>
                <a:latin typeface="Times New Roman"/>
                <a:ea typeface="Times New Roman"/>
                <a:cs typeface="Times New Roman"/>
                <a:sym typeface="Times New Roman"/>
              </a:rPr>
              <a:t>on </a:t>
            </a:r>
            <a:r>
              <a:rPr lang="en" b="1">
                <a:solidFill>
                  <a:srgbClr val="274E13"/>
                </a:solidFill>
                <a:latin typeface="Times New Roman"/>
                <a:ea typeface="Times New Roman"/>
                <a:cs typeface="Times New Roman"/>
                <a:sym typeface="Times New Roman"/>
              </a:rPr>
              <a:t>tides</a:t>
            </a:r>
            <a:endParaRPr b="1">
              <a:solidFill>
                <a:srgbClr val="274E13"/>
              </a:solidFill>
              <a:latin typeface="Times New Roman"/>
              <a:ea typeface="Times New Roman"/>
              <a:cs typeface="Times New Roman"/>
              <a:sym typeface="Times New Roman"/>
            </a:endParaRPr>
          </a:p>
        </p:txBody>
      </p:sp>
      <p:sp>
        <p:nvSpPr>
          <p:cNvPr id="90" name="Google Shape;90;p18"/>
          <p:cNvSpPr txBox="1">
            <a:spLocks noGrp="1"/>
          </p:cNvSpPr>
          <p:nvPr>
            <p:ph type="body" idx="1"/>
          </p:nvPr>
        </p:nvSpPr>
        <p:spPr>
          <a:xfrm>
            <a:off x="311700" y="1152475"/>
            <a:ext cx="8520600" cy="3416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l" rtl="0">
              <a:spcBef>
                <a:spcPts val="0"/>
              </a:spcBef>
              <a:spcAft>
                <a:spcPts val="1200"/>
              </a:spcAft>
              <a:buNone/>
            </a:pPr>
            <a:r>
              <a:rPr lang="en" sz="1450">
                <a:solidFill>
                  <a:srgbClr val="CCCCCC"/>
                </a:solidFill>
                <a:latin typeface="Times New Roman"/>
                <a:ea typeface="Times New Roman"/>
                <a:cs typeface="Times New Roman"/>
                <a:sym typeface="Times New Roman"/>
              </a:rPr>
              <a:t>We all know our animals. Pig, Cows, Wombats, Kangaroos and so much more. However, did you know that if tides didn’t exist, some species would be extinct? In rock pools, there are hundreds of sea creatures which rely on the constant flow of high tides for protection and water nutrients. Without these rock pools, the creatures that live in them will cease to exist due to predators and  an extreme decrease in their  oxygen levels. With turtles however, it’s a little different, except they have the same outcome if tides don’t exist. Turtles put their trust in the tides for their babies to be safely hatched. You see, they put their eggs ashore, and when the high tide comes in it washes the hatched turtles out to sea. </a:t>
            </a:r>
            <a:endParaRPr sz="1450">
              <a:solidFill>
                <a:srgbClr val="CCCCCC"/>
              </a:solidFill>
              <a:latin typeface="Times New Roman"/>
              <a:ea typeface="Times New Roman"/>
              <a:cs typeface="Times New Roman"/>
              <a:sym typeface="Times New Roman"/>
            </a:endParaRPr>
          </a:p>
        </p:txBody>
      </p:sp>
      <p:pic>
        <p:nvPicPr>
          <p:cNvPr id="91" name="Google Shape;91;p18"/>
          <p:cNvPicPr preferRelativeResize="0"/>
          <p:nvPr/>
        </p:nvPicPr>
        <p:blipFill>
          <a:blip r:embed="rId3">
            <a:alphaModFix/>
          </a:blip>
          <a:stretch>
            <a:fillRect/>
          </a:stretch>
        </p:blipFill>
        <p:spPr>
          <a:xfrm>
            <a:off x="5988875" y="3106475"/>
            <a:ext cx="3155124" cy="20370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445025"/>
            <a:ext cx="8520600" cy="572700"/>
          </a:xfrm>
          <a:prstGeom prst="rect">
            <a:avLst/>
          </a:prstGeom>
          <a:solidFill>
            <a:schemeClr val="lt1"/>
          </a:solidFill>
          <a:ln w="2857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Times New Roman"/>
                <a:ea typeface="Times New Roman"/>
                <a:cs typeface="Times New Roman"/>
                <a:sym typeface="Times New Roman"/>
              </a:rPr>
              <a:t>Bibliography</a:t>
            </a:r>
            <a:endParaRPr>
              <a:latin typeface="Times New Roman"/>
              <a:ea typeface="Times New Roman"/>
              <a:cs typeface="Times New Roman"/>
              <a:sym typeface="Times New Roman"/>
            </a:endParaRPr>
          </a:p>
        </p:txBody>
      </p:sp>
      <p:sp>
        <p:nvSpPr>
          <p:cNvPr id="97" name="Google Shape;97;p19"/>
          <p:cNvSpPr txBox="1">
            <a:spLocks noGrp="1"/>
          </p:cNvSpPr>
          <p:nvPr>
            <p:ph type="body" idx="1"/>
          </p:nvPr>
        </p:nvSpPr>
        <p:spPr>
          <a:xfrm>
            <a:off x="311700" y="1152475"/>
            <a:ext cx="8520600" cy="3416400"/>
          </a:xfrm>
          <a:prstGeom prst="rect">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0"/>
              </a:spcAft>
              <a:buNone/>
            </a:pPr>
            <a:r>
              <a:rPr lang="en" sz="1600">
                <a:latin typeface="Times New Roman"/>
                <a:ea typeface="Times New Roman"/>
                <a:cs typeface="Times New Roman"/>
                <a:sym typeface="Times New Roman"/>
              </a:rPr>
              <a:t>Sciencing, 2019, Animals That Depend On Tides For Survival, </a:t>
            </a:r>
            <a:r>
              <a:rPr lang="en" sz="1600" u="sng">
                <a:solidFill>
                  <a:schemeClr val="hlink"/>
                </a:solidFill>
                <a:latin typeface="Times New Roman"/>
                <a:ea typeface="Times New Roman"/>
                <a:cs typeface="Times New Roman"/>
                <a:sym typeface="Times New Roman"/>
                <a:hlinkClick r:id="rId3"/>
              </a:rPr>
              <a:t>https://sciencing.com/animals-depend-tides-survival-8075047.html</a:t>
            </a:r>
            <a:endParaRPr sz="1600">
              <a:latin typeface="Times New Roman"/>
              <a:ea typeface="Times New Roman"/>
              <a:cs typeface="Times New Roman"/>
              <a:sym typeface="Times New Roman"/>
            </a:endParaRPr>
          </a:p>
          <a:p>
            <a:pPr marL="0" lvl="0" indent="0" algn="l" rtl="0">
              <a:spcBef>
                <a:spcPts val="1200"/>
              </a:spcBef>
              <a:spcAft>
                <a:spcPts val="0"/>
              </a:spcAft>
              <a:buClr>
                <a:schemeClr val="dk1"/>
              </a:buClr>
              <a:buSzPts val="1100"/>
              <a:buFont typeface="Arial"/>
              <a:buNone/>
            </a:pPr>
            <a:r>
              <a:rPr lang="en" sz="1600">
                <a:latin typeface="Times New Roman"/>
                <a:ea typeface="Times New Roman"/>
                <a:cs typeface="Times New Roman"/>
                <a:sym typeface="Times New Roman"/>
              </a:rPr>
              <a:t>SciJinks, 2021, What Causes Tides?, </a:t>
            </a:r>
            <a:r>
              <a:rPr lang="en" sz="1600" u="sng">
                <a:solidFill>
                  <a:schemeClr val="accent5"/>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https://scijinks.gov/tides/</a:t>
            </a:r>
            <a:endParaRPr sz="1600">
              <a:latin typeface="Times New Roman"/>
              <a:ea typeface="Times New Roman"/>
              <a:cs typeface="Times New Roman"/>
              <a:sym typeface="Times New Roman"/>
            </a:endParaRPr>
          </a:p>
          <a:p>
            <a:pPr marL="0" lvl="0" indent="0" algn="l" rtl="0">
              <a:spcBef>
                <a:spcPts val="1200"/>
              </a:spcBef>
              <a:spcAft>
                <a:spcPts val="0"/>
              </a:spcAft>
              <a:buNone/>
            </a:pPr>
            <a:r>
              <a:rPr lang="en" sz="1600">
                <a:latin typeface="Times New Roman"/>
                <a:ea typeface="Times New Roman"/>
                <a:cs typeface="Times New Roman"/>
                <a:sym typeface="Times New Roman"/>
              </a:rPr>
              <a:t>Stile, 2021, What causes tides?, </a:t>
            </a:r>
            <a:r>
              <a:rPr lang="en" sz="1600" u="sng">
                <a:solidFill>
                  <a:schemeClr val="hlink"/>
                </a:solidFill>
                <a:latin typeface="Times New Roman"/>
                <a:ea typeface="Times New Roman"/>
                <a:cs typeface="Times New Roman"/>
                <a:sym typeface="Times New Roman"/>
                <a:hlinkClick r:id="rId5"/>
              </a:rPr>
              <a:t>https://stileapp.com/au/KC-VIC-1269/subject-299005/lesson-2075335/worksheet-15742157</a:t>
            </a:r>
            <a:endParaRPr sz="1600">
              <a:latin typeface="Times New Roman"/>
              <a:ea typeface="Times New Roman"/>
              <a:cs typeface="Times New Roman"/>
              <a:sym typeface="Times New Roman"/>
            </a:endParaRPr>
          </a:p>
          <a:p>
            <a:pPr marL="0" lvl="0" indent="0" algn="l" rtl="0">
              <a:spcBef>
                <a:spcPts val="1200"/>
              </a:spcBef>
              <a:spcAft>
                <a:spcPts val="0"/>
              </a:spcAft>
              <a:buNone/>
            </a:pPr>
            <a:r>
              <a:rPr lang="en" sz="1600">
                <a:latin typeface="Times New Roman"/>
                <a:ea typeface="Times New Roman"/>
                <a:cs typeface="Times New Roman"/>
                <a:sym typeface="Times New Roman"/>
              </a:rPr>
              <a:t>Wikipedia, 2019, Bay of Fundy, </a:t>
            </a:r>
            <a:r>
              <a:rPr lang="en" sz="1600" u="sng">
                <a:solidFill>
                  <a:schemeClr val="hlink"/>
                </a:solidFill>
                <a:latin typeface="Times New Roman"/>
                <a:ea typeface="Times New Roman"/>
                <a:cs typeface="Times New Roman"/>
                <a:sym typeface="Times New Roman"/>
                <a:hlinkClick r:id="rId6"/>
              </a:rPr>
              <a:t>https://en.wikipedia.org/wiki/Bay_of_Fundy#:~:text=The%20Bay%20of%20Fundy%20(French,an%20extremely%20high%20tidal%20range.</a:t>
            </a:r>
            <a:endParaRPr sz="1600">
              <a:latin typeface="Times New Roman"/>
              <a:ea typeface="Times New Roman"/>
              <a:cs typeface="Times New Roman"/>
              <a:sym typeface="Times New Roman"/>
            </a:endParaRPr>
          </a:p>
          <a:p>
            <a:pPr marL="0" lvl="0" indent="0" algn="l" rtl="0">
              <a:spcBef>
                <a:spcPts val="1200"/>
              </a:spcBef>
              <a:spcAft>
                <a:spcPts val="1200"/>
              </a:spcAft>
              <a:buNone/>
            </a:pPr>
            <a:endParaRPr sz="16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0DE6F4B32668468C62BF58740B2FC2" ma:contentTypeVersion="35" ma:contentTypeDescription="Create a new document." ma:contentTypeScope="" ma:versionID="be8feb311553ca651c50b8b3855d89a7">
  <xsd:schema xmlns:xsd="http://www.w3.org/2001/XMLSchema" xmlns:xs="http://www.w3.org/2001/XMLSchema" xmlns:p="http://schemas.microsoft.com/office/2006/metadata/properties" xmlns:ns3="9a431a6e-07c2-4f9e-a22d-526445787e26" xmlns:ns4="3eb6d40b-8abe-425b-87d3-85f9e2c80b78" targetNamespace="http://schemas.microsoft.com/office/2006/metadata/properties" ma:root="true" ma:fieldsID="ce5f4b3b470a07e2433cc17bc78892e2" ns3:_="" ns4:_="">
    <xsd:import namespace="9a431a6e-07c2-4f9e-a22d-526445787e26"/>
    <xsd:import namespace="3eb6d40b-8abe-425b-87d3-85f9e2c80b7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MediaServiceLocation" minOccurs="0"/>
                <xsd:element ref="ns3:MediaServiceAutoKeyPoints" minOccurs="0"/>
                <xsd:element ref="ns3:MediaServiceKeyPoints" minOccurs="0"/>
                <xsd:element ref="ns3:Teams_Channel_Section_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431a6e-07c2-4f9e-a22d-526445787e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NotebookType" ma:index="18" nillable="true" ma:displayName="Notebook Type" ma:internalName="NotebookType">
      <xsd:simpleType>
        <xsd:restriction base="dms:Text"/>
      </xsd:simpleType>
    </xsd:element>
    <xsd:element name="FolderType" ma:index="19" nillable="true" ma:displayName="Folder Type" ma:internalName="FolderType">
      <xsd:simpleType>
        <xsd:restriction base="dms:Text"/>
      </xsd:simpleType>
    </xsd:element>
    <xsd:element name="CultureName" ma:index="20" nillable="true" ma:displayName="Culture Name" ma:internalName="CultureName">
      <xsd:simpleType>
        <xsd:restriction base="dms:Text"/>
      </xsd:simpleType>
    </xsd:element>
    <xsd:element name="AppVersion" ma:index="21" nillable="true" ma:displayName="App Version" ma:internalName="AppVersion">
      <xsd:simpleType>
        <xsd:restriction base="dms:Text"/>
      </xsd:simpleType>
    </xsd:element>
    <xsd:element name="TeamsChannelId" ma:index="22" nillable="true" ma:displayName="Teams Channel Id" ma:internalName="TeamsChannelId">
      <xsd:simpleType>
        <xsd:restriction base="dms:Text"/>
      </xsd:simpleType>
    </xsd:element>
    <xsd:element name="Owner" ma:index="2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4" nillable="true" ma:displayName="Math Settings" ma:internalName="Math_Settings">
      <xsd:simpleType>
        <xsd:restriction base="dms:Text"/>
      </xsd:simpleType>
    </xsd:element>
    <xsd:element name="DefaultSectionNames" ma:index="25" nillable="true" ma:displayName="Default Section Names" ma:internalName="DefaultSectionNames">
      <xsd:simpleType>
        <xsd:restriction base="dms:Note">
          <xsd:maxLength value="255"/>
        </xsd:restriction>
      </xsd:simpleType>
    </xsd:element>
    <xsd:element name="Templates" ma:index="26" nillable="true" ma:displayName="Templates" ma:internalName="Templates">
      <xsd:simpleType>
        <xsd:restriction base="dms:Note">
          <xsd:maxLength value="255"/>
        </xsd:restriction>
      </xsd:simpleType>
    </xsd:element>
    <xsd:element name="Teachers" ma:index="27"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8"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9"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0" nillable="true" ma:displayName="Distribution Groups" ma:internalName="Distribution_Groups">
      <xsd:simpleType>
        <xsd:restriction base="dms:Note">
          <xsd:maxLength value="255"/>
        </xsd:restriction>
      </xsd:simpleType>
    </xsd:element>
    <xsd:element name="LMS_Mappings" ma:index="31" nillable="true" ma:displayName="LMS Mappings" ma:internalName="LMS_Mappings">
      <xsd:simpleType>
        <xsd:restriction base="dms:Note">
          <xsd:maxLength value="255"/>
        </xsd:restriction>
      </xsd:simpleType>
    </xsd:element>
    <xsd:element name="Invited_Teachers" ma:index="32" nillable="true" ma:displayName="Invited Teachers" ma:internalName="Invited_Teachers">
      <xsd:simpleType>
        <xsd:restriction base="dms:Note">
          <xsd:maxLength value="255"/>
        </xsd:restriction>
      </xsd:simpleType>
    </xsd:element>
    <xsd:element name="Invited_Students" ma:index="33" nillable="true" ma:displayName="Invited Students" ma:internalName="Invited_Students">
      <xsd:simpleType>
        <xsd:restriction base="dms:Note">
          <xsd:maxLength value="255"/>
        </xsd:restriction>
      </xsd:simpleType>
    </xsd:element>
    <xsd:element name="Self_Registration_Enabled" ma:index="34" nillable="true" ma:displayName="Self Registration Enabled" ma:internalName="Self_Registration_Enabled">
      <xsd:simpleType>
        <xsd:restriction base="dms:Boolean"/>
      </xsd:simpleType>
    </xsd:element>
    <xsd:element name="Has_Teacher_Only_SectionGroup" ma:index="35" nillable="true" ma:displayName="Has Teacher Only SectionGroup" ma:internalName="Has_Teacher_Only_SectionGroup">
      <xsd:simpleType>
        <xsd:restriction base="dms:Boolean"/>
      </xsd:simpleType>
    </xsd:element>
    <xsd:element name="Is_Collaboration_Space_Locked" ma:index="36" nillable="true" ma:displayName="Is Collaboration Space Locked" ma:internalName="Is_Collaboration_Space_Locked">
      <xsd:simpleType>
        <xsd:restriction base="dms:Boolean"/>
      </xsd:simpleType>
    </xsd:element>
    <xsd:element name="IsNotebookLocked" ma:index="37" nillable="true" ma:displayName="Is Notebook Locked" ma:internalName="IsNotebookLocked">
      <xsd:simpleType>
        <xsd:restriction base="dms:Boolean"/>
      </xsd:simpleType>
    </xsd:element>
    <xsd:element name="MediaServiceLocation" ma:index="38" nillable="true" ma:displayName="Location" ma:internalName="MediaServiceLocation" ma:readOnly="true">
      <xsd:simpleType>
        <xsd:restriction base="dms:Text"/>
      </xsd:simpleType>
    </xsd:element>
    <xsd:element name="MediaServiceAutoKeyPoints" ma:index="39" nillable="true" ma:displayName="MediaServiceAutoKeyPoints" ma:hidden="true" ma:internalName="MediaServiceAutoKeyPoints" ma:readOnly="true">
      <xsd:simpleType>
        <xsd:restriction base="dms:Note"/>
      </xsd:simpleType>
    </xsd:element>
    <xsd:element name="MediaServiceKeyPoints" ma:index="40" nillable="true" ma:displayName="KeyPoints" ma:internalName="MediaServiceKeyPoints" ma:readOnly="true">
      <xsd:simpleType>
        <xsd:restriction base="dms:Note">
          <xsd:maxLength value="255"/>
        </xsd:restriction>
      </xsd:simpleType>
    </xsd:element>
    <xsd:element name="Teams_Channel_Section_Location" ma:index="41" nillable="true" ma:displayName="Teams Channel Section Location" ma:internalName="Teams_Channel_Section_Location">
      <xsd:simpleType>
        <xsd:restriction base="dms:Text"/>
      </xsd:simpleType>
    </xsd:element>
    <xsd:element name="MediaLengthInSeconds" ma:index="42"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b6d40b-8abe-425b-87d3-85f9e2c80b7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eamsChannelId xmlns="9a431a6e-07c2-4f9e-a22d-526445787e26" xsi:nil="true"/>
    <Teachers xmlns="9a431a6e-07c2-4f9e-a22d-526445787e26">
      <UserInfo>
        <DisplayName/>
        <AccountId xsi:nil="true"/>
        <AccountType/>
      </UserInfo>
    </Teachers>
    <Math_Settings xmlns="9a431a6e-07c2-4f9e-a22d-526445787e26" xsi:nil="true"/>
    <Self_Registration_Enabled xmlns="9a431a6e-07c2-4f9e-a22d-526445787e26" xsi:nil="true"/>
    <Teams_Channel_Section_Location xmlns="9a431a6e-07c2-4f9e-a22d-526445787e26" xsi:nil="true"/>
    <AppVersion xmlns="9a431a6e-07c2-4f9e-a22d-526445787e26" xsi:nil="true"/>
    <LMS_Mappings xmlns="9a431a6e-07c2-4f9e-a22d-526445787e26" xsi:nil="true"/>
    <IsNotebookLocked xmlns="9a431a6e-07c2-4f9e-a22d-526445787e26" xsi:nil="true"/>
    <NotebookType xmlns="9a431a6e-07c2-4f9e-a22d-526445787e26" xsi:nil="true"/>
    <FolderType xmlns="9a431a6e-07c2-4f9e-a22d-526445787e26" xsi:nil="true"/>
    <Templates xmlns="9a431a6e-07c2-4f9e-a22d-526445787e26" xsi:nil="true"/>
    <DefaultSectionNames xmlns="9a431a6e-07c2-4f9e-a22d-526445787e26" xsi:nil="true"/>
    <Owner xmlns="9a431a6e-07c2-4f9e-a22d-526445787e26">
      <UserInfo>
        <DisplayName/>
        <AccountId xsi:nil="true"/>
        <AccountType/>
      </UserInfo>
    </Owner>
    <Students xmlns="9a431a6e-07c2-4f9e-a22d-526445787e26">
      <UserInfo>
        <DisplayName/>
        <AccountId xsi:nil="true"/>
        <AccountType/>
      </UserInfo>
    </Students>
    <Student_Groups xmlns="9a431a6e-07c2-4f9e-a22d-526445787e26">
      <UserInfo>
        <DisplayName/>
        <AccountId xsi:nil="true"/>
        <AccountType/>
      </UserInfo>
    </Student_Groups>
    <Is_Collaboration_Space_Locked xmlns="9a431a6e-07c2-4f9e-a22d-526445787e26" xsi:nil="true"/>
    <Invited_Teachers xmlns="9a431a6e-07c2-4f9e-a22d-526445787e26" xsi:nil="true"/>
    <Distribution_Groups xmlns="9a431a6e-07c2-4f9e-a22d-526445787e26" xsi:nil="true"/>
    <Has_Teacher_Only_SectionGroup xmlns="9a431a6e-07c2-4f9e-a22d-526445787e26" xsi:nil="true"/>
    <Invited_Students xmlns="9a431a6e-07c2-4f9e-a22d-526445787e26" xsi:nil="true"/>
    <CultureName xmlns="9a431a6e-07c2-4f9e-a22d-526445787e26" xsi:nil="true"/>
  </documentManagement>
</p:properties>
</file>

<file path=customXml/itemProps1.xml><?xml version="1.0" encoding="utf-8"?>
<ds:datastoreItem xmlns:ds="http://schemas.openxmlformats.org/officeDocument/2006/customXml" ds:itemID="{0F7CAFBE-6462-4351-BFF8-C790405A4D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431a6e-07c2-4f9e-a22d-526445787e26"/>
    <ds:schemaRef ds:uri="3eb6d40b-8abe-425b-87d3-85f9e2c80b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155652-DA8E-4BC7-B6EC-88AC32698663}">
  <ds:schemaRefs>
    <ds:schemaRef ds:uri="http://schemas.microsoft.com/sharepoint/v3/contenttype/forms"/>
  </ds:schemaRefs>
</ds:datastoreItem>
</file>

<file path=customXml/itemProps3.xml><?xml version="1.0" encoding="utf-8"?>
<ds:datastoreItem xmlns:ds="http://schemas.openxmlformats.org/officeDocument/2006/customXml" ds:itemID="{48C6146C-38D3-49F6-86D9-85DCD8478BFA}">
  <ds:schemaRefs>
    <ds:schemaRef ds:uri="http://www.w3.org/XML/1998/namespace"/>
    <ds:schemaRef ds:uri="9a431a6e-07c2-4f9e-a22d-526445787e26"/>
    <ds:schemaRef ds:uri="http://purl.org/dc/term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3eb6d40b-8abe-425b-87d3-85f9e2c80b78"/>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858</Words>
  <Application>Microsoft Office PowerPoint</Application>
  <PresentationFormat>On-screen Show (16:9)</PresentationFormat>
  <Paragraphs>19</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Times New Roman</vt:lpstr>
      <vt:lpstr>Simple Light</vt:lpstr>
      <vt:lpstr>Tides</vt:lpstr>
      <vt:lpstr>What is a tide? </vt:lpstr>
      <vt:lpstr>What causes tides?</vt:lpstr>
      <vt:lpstr>What difference does the Moon make to our Tides?</vt:lpstr>
      <vt:lpstr>The Bay of Fundy </vt:lpstr>
      <vt:lpstr>Animals that depend on tides</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Tides</dc:title>
  <dc:creator>Jacinta Devlin</dc:creator>
  <cp:lastModifiedBy>Jacinta Devlin</cp:lastModifiedBy>
  <cp:revision>1</cp:revision>
  <dcterms:modified xsi:type="dcterms:W3CDTF">2021-07-26T00:28:35Z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0x010100280DE6F4B32668468C62BF58740B2FC2</vt:lpwstr>
  </property>
</Properties>
</file>