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5"/>
  </p:sldMasterIdLst>
  <p:notesMasterIdLst>
    <p:notesMasterId r:id="rId30"/>
  </p:notesMasterIdLst>
  <p:sldIdLst>
    <p:sldId id="256" r:id="rId6"/>
    <p:sldId id="28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6858000" type="screen4x3"/>
  <p:notesSz cx="6858000" cy="9144000"/>
  <p:embeddedFontLst>
    <p:embeddedFont>
      <p:font typeface="Garamond" panose="02020404030301010803" pitchFamily="18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/>
              <a:t>Steph</a:t>
            </a:r>
            <a:endParaRPr/>
          </a:p>
        </p:txBody>
      </p:sp>
      <p:sp>
        <p:nvSpPr>
          <p:cNvPr id="147" name="Google Shape;147;p1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A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AU"/>
              <a:t>Steph</a:t>
            </a:r>
            <a:endParaRPr/>
          </a:p>
        </p:txBody>
      </p:sp>
      <p:sp>
        <p:nvSpPr>
          <p:cNvPr id="157" name="Google Shape;1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/>
              <a:t>Steph - This model may assist you to identify how the curriculum can be adapted to meet the student’s learning needs. Using this model will ensure that your teaching practice is using a Universal Design for Learning (UDL) model, whereby teachers are planning for </a:t>
            </a:r>
            <a:r>
              <a:rPr lang="en-AU" i="1"/>
              <a:t>all</a:t>
            </a:r>
            <a:r>
              <a:rPr lang="en-AU"/>
              <a:t> learners in the classrooms. </a:t>
            </a:r>
            <a:endParaRPr/>
          </a:p>
        </p:txBody>
      </p:sp>
      <p:sp>
        <p:nvSpPr>
          <p:cNvPr id="173" name="Google Shape;173;p1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A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/>
              <a:t>Shared Drives has the areas of the curriculum planned by teachers: if suits your students, use without modification. You can adapt.</a:t>
            </a:r>
            <a:endParaRPr/>
          </a:p>
        </p:txBody>
      </p:sp>
      <p:sp>
        <p:nvSpPr>
          <p:cNvPr id="186" name="Google Shape;186;p1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A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0996bdfc1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0996bdfc17_0_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22362404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22362404fb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22362404f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22362404fb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223544bd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2223544bd5e_0_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/>
              <a:t>Steph - This model may assist you to identify how the curriculum can be adapted to meet the student’s learning needs. Using this model will ensure that your teaching practice is using a Universal Design for Learning (UDL) model, whereby teachers are planning for </a:t>
            </a:r>
            <a:r>
              <a:rPr lang="en-AU" i="1"/>
              <a:t>all</a:t>
            </a:r>
            <a:r>
              <a:rPr lang="en-AU"/>
              <a:t> learners in the classrooms. </a:t>
            </a:r>
            <a:endParaRPr/>
          </a:p>
        </p:txBody>
      </p:sp>
      <p:sp>
        <p:nvSpPr>
          <p:cNvPr id="216" name="Google Shape;216;g2223544bd5e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A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21de33763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3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221de337632_0_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/>
              <a:t>Steph - This model may assist you to identify how the curriculum can be adapted to meet the student’s learning needs. Using this model will ensure that your teaching practice is using a Universal Design for Learning (UDL) model, whereby teachers are planning for </a:t>
            </a:r>
            <a:r>
              <a:rPr lang="en-AU" i="1"/>
              <a:t>all</a:t>
            </a:r>
            <a:r>
              <a:rPr lang="en-AU"/>
              <a:t> learners in the classrooms. </a:t>
            </a:r>
            <a:endParaRPr/>
          </a:p>
        </p:txBody>
      </p:sp>
      <p:sp>
        <p:nvSpPr>
          <p:cNvPr id="226" name="Google Shape;226;g221de337632_0_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A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21de33763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221de337632_0_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/>
              <a:t>Steph - This model may assist you to identify how the curriculum can be adapted to meet the student’s learning needs. Using this model will ensure that your teaching practice is using a Universal Design for Learning (UDL) model, whereby teachers are planning for </a:t>
            </a:r>
            <a:r>
              <a:rPr lang="en-AU" i="1"/>
              <a:t>all</a:t>
            </a:r>
            <a:r>
              <a:rPr lang="en-AU"/>
              <a:t> learners in the classrooms. </a:t>
            </a:r>
            <a:endParaRPr/>
          </a:p>
        </p:txBody>
      </p:sp>
      <p:sp>
        <p:nvSpPr>
          <p:cNvPr id="236" name="Google Shape;236;g221de337632_0_9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A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21de33763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3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221de337632_0_1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/>
              <a:t>Steph - This model may assist you to identify how the curriculum can be adapted to meet the student’s learning needs. Using this model will ensure that your teaching practice is using a Universal Design for Learning (UDL) model, whereby teachers are planning for </a:t>
            </a:r>
            <a:r>
              <a:rPr lang="en-AU" i="1"/>
              <a:t>all</a:t>
            </a:r>
            <a:r>
              <a:rPr lang="en-AU"/>
              <a:t> learners in the classrooms. </a:t>
            </a:r>
            <a:endParaRPr/>
          </a:p>
        </p:txBody>
      </p:sp>
      <p:sp>
        <p:nvSpPr>
          <p:cNvPr id="245" name="Google Shape;245;g221de337632_0_17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A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223544bd5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3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2223544bd5e_0_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/>
              <a:t>Steph - This model may assist you to identify how the curriculum can be adapted to meet the student’s learning needs. Using this model will ensure that your teaching practice is using a Universal Design for Learning (UDL) model, whereby teachers are planning for </a:t>
            </a:r>
            <a:r>
              <a:rPr lang="en-AU" i="1"/>
              <a:t>all</a:t>
            </a:r>
            <a:r>
              <a:rPr lang="en-AU"/>
              <a:t> learners in the classrooms. </a:t>
            </a:r>
            <a:endParaRPr/>
          </a:p>
        </p:txBody>
      </p:sp>
      <p:sp>
        <p:nvSpPr>
          <p:cNvPr id="255" name="Google Shape;255;g2223544bd5e_0_1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A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223544bd5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3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2223544bd5e_0_2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/>
              <a:t>Steph - This model may assist you to identify how the curriculum can be adapted to meet the student’s learning needs. Using this model will ensure that your teaching practice is using a Universal Design for Learning (UDL) model, whereby teachers are planning for </a:t>
            </a:r>
            <a:r>
              <a:rPr lang="en-AU" i="1"/>
              <a:t>all</a:t>
            </a:r>
            <a:r>
              <a:rPr lang="en-AU"/>
              <a:t> learners in the classrooms. </a:t>
            </a:r>
            <a:endParaRPr/>
          </a:p>
        </p:txBody>
      </p:sp>
      <p:sp>
        <p:nvSpPr>
          <p:cNvPr id="265" name="Google Shape;265;g2223544bd5e_0_2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A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AU"/>
              <a:t>Dan</a:t>
            </a:r>
            <a:endParaRPr/>
          </a:p>
        </p:txBody>
      </p:sp>
      <p:sp>
        <p:nvSpPr>
          <p:cNvPr id="110" name="Google Shape;1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AU"/>
              <a:t>Dan</a:t>
            </a:r>
            <a:endParaRPr/>
          </a:p>
        </p:txBody>
      </p:sp>
      <p:sp>
        <p:nvSpPr>
          <p:cNvPr id="125" name="Google Shape;1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AU"/>
              <a:t>Dan</a:t>
            </a: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1pPr>
            <a:lvl2pPr marL="914400" lvl="1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2800"/>
            </a:lvl2pPr>
            <a:lvl3pPr marL="1371600" lvl="2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3pPr>
            <a:lvl4pPr marL="1828800" lvl="3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2800"/>
            </a:lvl4pPr>
            <a:lvl5pPr marL="2286000" lvl="4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»"/>
              <a:defRPr sz="2800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 descr="JACPPT_2022.jpg"/>
          <p:cNvPicPr preferRelativeResize="0"/>
          <p:nvPr/>
        </p:nvPicPr>
        <p:blipFill rotWithShape="1">
          <a:blip r:embed="rId3">
            <a:alphaModFix/>
          </a:blip>
          <a:srcRect r="67"/>
          <a:stretch/>
        </p:blipFill>
        <p:spPr>
          <a:xfrm>
            <a:off x="2764" y="0"/>
            <a:ext cx="9138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438754" y="1608992"/>
            <a:ext cx="4564069" cy="3341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aramond"/>
              <a:buNone/>
            </a:pPr>
            <a:r>
              <a:rPr lang="en-AU" sz="4000" b="1">
                <a:latin typeface="Garamond"/>
                <a:ea typeface="Garamond"/>
                <a:cs typeface="Garamond"/>
                <a:sym typeface="Garamond"/>
              </a:rPr>
              <a:t>Term 1 Induction</a:t>
            </a:r>
            <a:br>
              <a:rPr lang="en-AU" sz="40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AU" sz="4000" b="1">
                <a:latin typeface="Garamond"/>
                <a:ea typeface="Garamond"/>
                <a:cs typeface="Garamond"/>
                <a:sym typeface="Garamond"/>
              </a:rPr>
              <a:t>Session 2: </a:t>
            </a:r>
            <a:br>
              <a:rPr lang="en-AU" sz="40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AU" sz="4000" b="1">
                <a:latin typeface="Garamond"/>
                <a:ea typeface="Garamond"/>
                <a:cs typeface="Garamond"/>
                <a:sym typeface="Garamond"/>
              </a:rPr>
              <a:t>Planning Teaching </a:t>
            </a:r>
            <a:endParaRPr sz="4000" b="1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aramond"/>
              <a:buNone/>
            </a:pPr>
            <a:r>
              <a:rPr lang="en-AU" sz="4000" b="1">
                <a:latin typeface="Garamond"/>
                <a:ea typeface="Garamond"/>
                <a:cs typeface="Garamond"/>
                <a:sym typeface="Garamond"/>
              </a:rPr>
              <a:t>&amp; Learning/</a:t>
            </a:r>
            <a:endParaRPr sz="4000" b="1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aramond"/>
              <a:buNone/>
            </a:pPr>
            <a:r>
              <a:rPr lang="en-AU" sz="4000" b="1">
                <a:latin typeface="Garamond"/>
                <a:ea typeface="Garamond"/>
                <a:cs typeface="Garamond"/>
                <a:sym typeface="Garamond"/>
              </a:rPr>
              <a:t>Excursions</a:t>
            </a:r>
            <a:br>
              <a:rPr lang="en-AU"/>
            </a:br>
            <a:endParaRPr/>
          </a:p>
        </p:txBody>
      </p:sp>
      <p:pic>
        <p:nvPicPr>
          <p:cNvPr id="51" name="Google Shape;51;p11" descr="여러분과 만나는 창(窓) - 자동차&amp;모형 블로그 :: '자동차이야기' 카테고리의 글 목록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1668" y="3653923"/>
            <a:ext cx="2401665" cy="151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40895" y="1967997"/>
            <a:ext cx="2281605" cy="1512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228600" y="559595"/>
            <a:ext cx="6976399" cy="88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AU" sz="2800" b="1" dirty="0">
                <a:latin typeface="Garamond"/>
                <a:ea typeface="Garamond"/>
                <a:cs typeface="Garamond"/>
                <a:sym typeface="Garamond"/>
              </a:rPr>
              <a:t>Year 7-12 Secondary Curriculum Pathways</a:t>
            </a:r>
            <a:endParaRPr sz="28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41" name="Google Shape;14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4999" y="311274"/>
            <a:ext cx="1367501" cy="1130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726" y="200574"/>
            <a:ext cx="2447925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563EB0-B10E-28E8-A41D-33D493488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92" y="1361134"/>
            <a:ext cx="8357616" cy="54968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137168" y="2313763"/>
            <a:ext cx="2210612" cy="2357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AU" b="1">
                <a:latin typeface="Garamond"/>
                <a:ea typeface="Garamond"/>
                <a:cs typeface="Garamond"/>
                <a:sym typeface="Garamond"/>
              </a:rPr>
              <a:t>Tier 1</a:t>
            </a:r>
            <a:r>
              <a:rPr lang="en-AU">
                <a:latin typeface="Garamond"/>
                <a:ea typeface="Garamond"/>
                <a:cs typeface="Garamond"/>
                <a:sym typeface="Garamond"/>
              </a:rPr>
              <a:t>	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2379367" y="1656250"/>
            <a:ext cx="6351418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459"/>
              <a:buNone/>
            </a:pPr>
            <a:r>
              <a:rPr lang="en-AU" sz="1800" b="1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Tier 1 Strategies at JSA</a:t>
            </a: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685800" lvl="1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57"/>
              <a:buChar char="•"/>
            </a:pPr>
            <a:r>
              <a:rPr lang="en-AU" sz="1600" dirty="0">
                <a:latin typeface="Garamond"/>
                <a:ea typeface="Garamond"/>
                <a:cs typeface="Garamond"/>
                <a:sym typeface="Garamond"/>
              </a:rPr>
              <a:t>Autism specific strategies (visuals, scheduling, processing time, First/Then, timers, one more minute, finish boxes etc.)</a:t>
            </a: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685800" lvl="1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57"/>
              <a:buChar char="•"/>
            </a:pPr>
            <a:r>
              <a:rPr lang="en-AU" sz="1600" dirty="0">
                <a:latin typeface="Garamond"/>
                <a:ea typeface="Garamond"/>
                <a:cs typeface="Garamond"/>
                <a:sym typeface="Garamond"/>
              </a:rPr>
              <a:t>JSA Teaching and Learning Pedagogy</a:t>
            </a: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685800" lvl="1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57"/>
              <a:buChar char="•"/>
            </a:pPr>
            <a:r>
              <a:rPr lang="en-AU" sz="1600" dirty="0">
                <a:latin typeface="Garamond"/>
                <a:ea typeface="Garamond"/>
                <a:cs typeface="Garamond"/>
                <a:sym typeface="Garamond"/>
              </a:rPr>
              <a:t>Structure and predictable routines</a:t>
            </a: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685800" lvl="1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57"/>
              <a:buChar char="•"/>
            </a:pPr>
            <a:r>
              <a:rPr lang="en-AU" sz="1600" dirty="0">
                <a:latin typeface="Garamond"/>
                <a:ea typeface="Garamond"/>
                <a:cs typeface="Garamond"/>
                <a:sym typeface="Garamond"/>
              </a:rPr>
              <a:t>Co-regulation strategies</a:t>
            </a: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685800" lvl="1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57"/>
              <a:buChar char="•"/>
            </a:pPr>
            <a:r>
              <a:rPr lang="en-AU" sz="1600" dirty="0">
                <a:latin typeface="Garamond"/>
                <a:ea typeface="Garamond"/>
                <a:cs typeface="Garamond"/>
                <a:sym typeface="Garamond"/>
              </a:rPr>
              <a:t>Positive reinforcement of appropriate behaviours</a:t>
            </a: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685800" lvl="1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57"/>
              <a:buChar char="•"/>
            </a:pPr>
            <a:r>
              <a:rPr lang="en-AU" sz="1600" dirty="0">
                <a:latin typeface="Garamond"/>
                <a:ea typeface="Garamond"/>
                <a:cs typeface="Garamond"/>
                <a:sym typeface="Garamond"/>
              </a:rPr>
              <a:t>Clearly communicated behaviour expectations</a:t>
            </a: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685800" lvl="1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57"/>
              <a:buChar char="•"/>
            </a:pPr>
            <a:r>
              <a:rPr lang="en-AU" sz="1600" dirty="0">
                <a:latin typeface="Garamond"/>
                <a:ea typeface="Garamond"/>
                <a:cs typeface="Garamond"/>
                <a:sym typeface="Garamond"/>
              </a:rPr>
              <a:t>Environmental structures</a:t>
            </a: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685800" lvl="1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57"/>
              <a:buChar char="•"/>
            </a:pPr>
            <a:r>
              <a:rPr lang="en-AU" sz="1600" dirty="0">
                <a:latin typeface="Garamond"/>
                <a:ea typeface="Garamond"/>
                <a:cs typeface="Garamond"/>
                <a:sym typeface="Garamond"/>
              </a:rPr>
              <a:t>Movement breaks</a:t>
            </a: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685800" lvl="1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57"/>
              <a:buChar char="•"/>
            </a:pPr>
            <a:r>
              <a:rPr lang="en-AU" sz="1600" dirty="0">
                <a:latin typeface="Garamond"/>
                <a:ea typeface="Garamond"/>
                <a:cs typeface="Garamond"/>
                <a:sym typeface="Garamond"/>
              </a:rPr>
              <a:t>Consistent approach</a:t>
            </a: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685800" lvl="1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57"/>
              <a:buChar char="•"/>
            </a:pPr>
            <a:r>
              <a:rPr lang="en-AU" sz="1600" dirty="0">
                <a:latin typeface="Garamond"/>
                <a:ea typeface="Garamond"/>
                <a:cs typeface="Garamond"/>
                <a:sym typeface="Garamond"/>
              </a:rPr>
              <a:t>Modelling</a:t>
            </a: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685800" lvl="1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57"/>
              <a:buChar char="•"/>
            </a:pPr>
            <a:r>
              <a:rPr lang="en-AU" sz="1600" dirty="0">
                <a:latin typeface="Garamond"/>
                <a:ea typeface="Garamond"/>
                <a:cs typeface="Garamond"/>
                <a:sym typeface="Garamond"/>
              </a:rPr>
              <a:t>Choices built into the day</a:t>
            </a: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685800" lvl="1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57"/>
              <a:buChar char="•"/>
            </a:pPr>
            <a:r>
              <a:rPr lang="en-AU" sz="1600" dirty="0">
                <a:latin typeface="Garamond"/>
                <a:ea typeface="Garamond"/>
                <a:cs typeface="Garamond"/>
                <a:sym typeface="Garamond"/>
              </a:rPr>
              <a:t>Engaging and meaningful activities that incorporate student interests</a:t>
            </a:r>
            <a:endParaRPr sz="1600" dirty="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1" name="Google Shape;151;p21"/>
          <p:cNvSpPr/>
          <p:nvPr/>
        </p:nvSpPr>
        <p:spPr>
          <a:xfrm>
            <a:off x="431599" y="3996759"/>
            <a:ext cx="1516319" cy="1349052"/>
          </a:xfrm>
          <a:prstGeom prst="trapezoid">
            <a:avLst>
              <a:gd name="adj" fmla="val 42815"/>
            </a:avLst>
          </a:prstGeom>
          <a:solidFill>
            <a:srgbClr val="00B05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163" y="1475569"/>
            <a:ext cx="1005414" cy="1144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5055" y="260656"/>
            <a:ext cx="1705730" cy="121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4026" y="472903"/>
            <a:ext cx="2447925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>
            <a:spLocks noGrp="1"/>
          </p:cNvSpPr>
          <p:nvPr>
            <p:ph type="title"/>
          </p:nvPr>
        </p:nvSpPr>
        <p:spPr>
          <a:xfrm>
            <a:off x="189635" y="1935791"/>
            <a:ext cx="2185457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54"/>
              <a:buNone/>
            </a:pPr>
            <a:r>
              <a:rPr lang="en-AU" b="1">
                <a:latin typeface="Garamond"/>
                <a:ea typeface="Garamond"/>
                <a:cs typeface="Garamond"/>
                <a:sym typeface="Garamond"/>
              </a:rPr>
              <a:t>Tier I Data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3">
            <a:alphaModFix/>
          </a:blip>
          <a:srcRect l="22767" t="18318" r="19910" b="15697"/>
          <a:stretch/>
        </p:blipFill>
        <p:spPr>
          <a:xfrm>
            <a:off x="2477670" y="1316252"/>
            <a:ext cx="2895109" cy="1873703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1568"/>
              </a:srgbClr>
            </a:outerShdw>
          </a:effectLst>
        </p:spPr>
      </p:pic>
      <p:pic>
        <p:nvPicPr>
          <p:cNvPr id="161" name="Google Shape;161;p22"/>
          <p:cNvPicPr preferRelativeResize="0"/>
          <p:nvPr/>
        </p:nvPicPr>
        <p:blipFill rotWithShape="1">
          <a:blip r:embed="rId4">
            <a:alphaModFix/>
          </a:blip>
          <a:srcRect l="19553" t="19270" r="18973" b="9742"/>
          <a:stretch/>
        </p:blipFill>
        <p:spPr>
          <a:xfrm>
            <a:off x="1580306" y="3737557"/>
            <a:ext cx="3112361" cy="2020661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1568"/>
              </a:srgbClr>
            </a:outerShdw>
          </a:effectLst>
        </p:spPr>
      </p:pic>
      <p:pic>
        <p:nvPicPr>
          <p:cNvPr id="162" name="Google Shape;162;p22"/>
          <p:cNvPicPr preferRelativeResize="0"/>
          <p:nvPr/>
        </p:nvPicPr>
        <p:blipFill rotWithShape="1">
          <a:blip r:embed="rId5">
            <a:alphaModFix/>
          </a:blip>
          <a:srcRect l="36696" t="16888" r="37322" b="17365"/>
          <a:stretch/>
        </p:blipFill>
        <p:spPr>
          <a:xfrm>
            <a:off x="5774325" y="3524831"/>
            <a:ext cx="1607285" cy="2286653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1568"/>
              </a:srgbClr>
            </a:outerShdw>
          </a:effectLst>
        </p:spPr>
      </p:pic>
      <p:pic>
        <p:nvPicPr>
          <p:cNvPr id="163" name="Google Shape;163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7917" y="1343593"/>
            <a:ext cx="2857991" cy="1846362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1568"/>
              </a:srgbClr>
            </a:outerShdw>
          </a:effectLst>
        </p:spPr>
      </p:pic>
      <p:sp>
        <p:nvSpPr>
          <p:cNvPr id="164" name="Google Shape;164;p22"/>
          <p:cNvSpPr/>
          <p:nvPr/>
        </p:nvSpPr>
        <p:spPr>
          <a:xfrm>
            <a:off x="1870969" y="1123580"/>
            <a:ext cx="1071979" cy="312938"/>
          </a:xfrm>
          <a:prstGeom prst="rect">
            <a:avLst/>
          </a:prstGeom>
          <a:solidFill>
            <a:srgbClr val="00B050"/>
          </a:solidFill>
          <a:ln w="25400" cap="flat" cmpd="sng">
            <a:solidFill>
              <a:srgbClr val="517E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Tier 1 Checklist</a:t>
            </a: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4881377" y="3309163"/>
            <a:ext cx="1224241" cy="312938"/>
          </a:xfrm>
          <a:prstGeom prst="rect">
            <a:avLst/>
          </a:prstGeom>
          <a:solidFill>
            <a:srgbClr val="00B050"/>
          </a:solidFill>
          <a:ln w="25400" cap="flat" cmpd="sng">
            <a:solidFill>
              <a:srgbClr val="517E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Profiles</a:t>
            </a: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1008485" y="3593568"/>
            <a:ext cx="1143641" cy="312938"/>
          </a:xfrm>
          <a:prstGeom prst="rect">
            <a:avLst/>
          </a:prstGeom>
          <a:solidFill>
            <a:srgbClr val="00B050"/>
          </a:solidFill>
          <a:ln w="25400" cap="flat" cmpd="sng">
            <a:solidFill>
              <a:srgbClr val="517E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ABC Data Chart</a:t>
            </a: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5589987" y="1030655"/>
            <a:ext cx="2090786" cy="312938"/>
          </a:xfrm>
          <a:prstGeom prst="rect">
            <a:avLst/>
          </a:prstGeom>
          <a:solidFill>
            <a:srgbClr val="00B050"/>
          </a:solidFill>
          <a:ln w="25400" cap="flat" cmpd="sng">
            <a:solidFill>
              <a:srgbClr val="517E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Teaching and Learning Program </a:t>
            </a: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80773" y="21930"/>
            <a:ext cx="1463227" cy="10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4026" y="472903"/>
            <a:ext cx="2447925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96653" y="1739543"/>
            <a:ext cx="3162670" cy="274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n-AU" b="1">
                <a:latin typeface="Garamond"/>
                <a:ea typeface="Garamond"/>
                <a:cs typeface="Garamond"/>
                <a:sym typeface="Garamond"/>
              </a:rPr>
              <a:t>Adapting the Curriculum as a Tier I Intervention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76" name="Google Shape;176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69526" y="1496161"/>
            <a:ext cx="5574851" cy="420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9015" y="109149"/>
            <a:ext cx="1829499" cy="129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4026" y="472903"/>
            <a:ext cx="2447925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3"/>
          <p:cNvSpPr/>
          <p:nvPr/>
        </p:nvSpPr>
        <p:spPr>
          <a:xfrm>
            <a:off x="4106008" y="4932485"/>
            <a:ext cx="720969" cy="85432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IEP Goals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3"/>
          <p:cNvSpPr/>
          <p:nvPr/>
        </p:nvSpPr>
        <p:spPr>
          <a:xfrm>
            <a:off x="3169526" y="4932484"/>
            <a:ext cx="829408" cy="85432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Differentiation of tasks that include student’s interests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3"/>
          <p:cNvSpPr/>
          <p:nvPr/>
        </p:nvSpPr>
        <p:spPr>
          <a:xfrm>
            <a:off x="4934051" y="4887789"/>
            <a:ext cx="860080" cy="8990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ways for students to express their skills and knowledge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5923651" y="4880463"/>
            <a:ext cx="860080" cy="8990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ways for information to be presented to students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5100" y="109150"/>
            <a:ext cx="1173425" cy="7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9150"/>
            <a:ext cx="8746124" cy="6144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 txBox="1"/>
          <p:nvPr/>
        </p:nvSpPr>
        <p:spPr>
          <a:xfrm>
            <a:off x="536025" y="6159050"/>
            <a:ext cx="8513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>
                <a:latin typeface="Calibri"/>
                <a:ea typeface="Calibri"/>
                <a:cs typeface="Calibri"/>
                <a:sym typeface="Calibri"/>
              </a:rPr>
              <a:t>SharePoint&gt;School Documents&gt;Teaching and Learning Documentation&gt;Teaching and Learning Program with regulation Strategies example/template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AU" b="1" dirty="0"/>
              <a:t>Teaching and Learning </a:t>
            </a:r>
            <a:endParaRPr b="1"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chemeClr val="dk1"/>
              </a:solidFill>
            </a:endParaRPr>
          </a:p>
        </p:txBody>
      </p:sp>
      <p:pic>
        <p:nvPicPr>
          <p:cNvPr id="196" name="Google Shape;19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5450" y="2510050"/>
            <a:ext cx="2477375" cy="331792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7" name="Google Shape;19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938" y="2556575"/>
            <a:ext cx="2175188" cy="315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5850" y="2420575"/>
            <a:ext cx="2711675" cy="315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77;p23">
            <a:extLst>
              <a:ext uri="{FF2B5EF4-FFF2-40B4-BE49-F238E27FC236}">
                <a16:creationId xmlns:a16="http://schemas.microsoft.com/office/drawing/2014/main" id="{7FA3B3AA-2877-5415-E33F-4E4C487DE8E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76407" y="410901"/>
            <a:ext cx="1829499" cy="1297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AU" sz="3200" b="1" dirty="0">
                <a:solidFill>
                  <a:schemeClr val="dk1"/>
                </a:solidFill>
              </a:rPr>
              <a:t>Teaching and Learning: Specialists</a:t>
            </a:r>
            <a:endParaRPr b="1" dirty="0"/>
          </a:p>
        </p:txBody>
      </p:sp>
      <p:pic>
        <p:nvPicPr>
          <p:cNvPr id="204" name="Google Shape;20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60400"/>
            <a:ext cx="8472151" cy="53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6"/>
          <p:cNvSpPr/>
          <p:nvPr/>
        </p:nvSpPr>
        <p:spPr>
          <a:xfrm>
            <a:off x="6625300" y="286400"/>
            <a:ext cx="2282400" cy="12531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/>
              <a:t>A weekly one page planner is developed with a set lesson structure for classrooms in each sub school.</a:t>
            </a:r>
            <a:endParaRPr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AU" sz="3200" b="1" dirty="0">
                <a:solidFill>
                  <a:schemeClr val="dk1"/>
                </a:solidFill>
              </a:rPr>
              <a:t>Teaching and Learning: Specialists</a:t>
            </a:r>
            <a:endParaRPr b="1" dirty="0"/>
          </a:p>
        </p:txBody>
      </p:sp>
      <p:sp>
        <p:nvSpPr>
          <p:cNvPr id="211" name="Google Shape;211;p27"/>
          <p:cNvSpPr/>
          <p:nvPr/>
        </p:nvSpPr>
        <p:spPr>
          <a:xfrm>
            <a:off x="3589615" y="1164082"/>
            <a:ext cx="3479400" cy="139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/>
              <a:t>Alongside the T&amp;LP, the specialists use a common checklist to cater to each student’s learning adjustments and record IEP Goal progress week to week </a:t>
            </a:r>
            <a:endParaRPr b="1"/>
          </a:p>
        </p:txBody>
      </p:sp>
      <p:pic>
        <p:nvPicPr>
          <p:cNvPr id="212" name="Google Shape;21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687575"/>
            <a:ext cx="8839200" cy="314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77;p23">
            <a:extLst>
              <a:ext uri="{FF2B5EF4-FFF2-40B4-BE49-F238E27FC236}">
                <a16:creationId xmlns:a16="http://schemas.microsoft.com/office/drawing/2014/main" id="{9AA3F6F1-0F70-ED03-C9D2-AB783EE2F2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9015" y="109149"/>
            <a:ext cx="1829499" cy="1297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>
            <a:spLocks noGrp="1"/>
          </p:cNvSpPr>
          <p:nvPr>
            <p:ph type="title"/>
          </p:nvPr>
        </p:nvSpPr>
        <p:spPr>
          <a:xfrm>
            <a:off x="207675" y="1075650"/>
            <a:ext cx="6738000" cy="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AU" b="1">
                <a:latin typeface="Garamond"/>
                <a:ea typeface="Garamond"/>
                <a:cs typeface="Garamond"/>
                <a:sym typeface="Garamond"/>
              </a:rPr>
              <a:t>Planning JSA Excursions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9" name="Google Shape;21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9015" y="109149"/>
            <a:ext cx="1829499" cy="129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026" y="472903"/>
            <a:ext cx="2447925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8"/>
          <p:cNvSpPr txBox="1">
            <a:spLocks noGrp="1"/>
          </p:cNvSpPr>
          <p:nvPr>
            <p:ph type="body" idx="1"/>
          </p:nvPr>
        </p:nvSpPr>
        <p:spPr>
          <a:xfrm>
            <a:off x="454025" y="2210575"/>
            <a:ext cx="7893600" cy="3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100"/>
              <a:buFont typeface="Garamond"/>
              <a:buChar char="•"/>
            </a:pPr>
            <a:r>
              <a:rPr lang="en-AU" sz="2100" dirty="0">
                <a:latin typeface="Garamond"/>
                <a:ea typeface="Garamond"/>
                <a:cs typeface="Garamond"/>
                <a:sym typeface="Garamond"/>
              </a:rPr>
              <a:t>Ensure that you have completed the </a:t>
            </a:r>
            <a:r>
              <a:rPr lang="en-AU" sz="2100" b="1" dirty="0">
                <a:latin typeface="Garamond"/>
                <a:ea typeface="Garamond"/>
                <a:cs typeface="Garamond"/>
                <a:sym typeface="Garamond"/>
              </a:rPr>
              <a:t>Excursions E-Learning Module </a:t>
            </a:r>
            <a:r>
              <a:rPr lang="en-AU" sz="2100" dirty="0">
                <a:latin typeface="Garamond"/>
                <a:ea typeface="Garamond"/>
                <a:cs typeface="Garamond"/>
                <a:sym typeface="Garamond"/>
              </a:rPr>
              <a:t>available via </a:t>
            </a:r>
            <a:r>
              <a:rPr lang="en-AU" sz="2100" b="1" dirty="0">
                <a:latin typeface="Garamond"/>
                <a:ea typeface="Garamond"/>
                <a:cs typeface="Garamond"/>
                <a:sym typeface="Garamond"/>
              </a:rPr>
              <a:t>EduPay/eLearning </a:t>
            </a:r>
            <a:r>
              <a:rPr lang="en-AU" sz="2100" dirty="0">
                <a:latin typeface="Garamond"/>
                <a:ea typeface="Garamond"/>
                <a:cs typeface="Garamond"/>
                <a:sym typeface="Garamond"/>
              </a:rPr>
              <a:t>each year.</a:t>
            </a:r>
            <a:endParaRPr sz="2100" dirty="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aramond"/>
              <a:buChar char="•"/>
            </a:pPr>
            <a:r>
              <a:rPr lang="en-AU" sz="2100" dirty="0">
                <a:latin typeface="Garamond"/>
                <a:ea typeface="Garamond"/>
                <a:cs typeface="Garamond"/>
                <a:sym typeface="Garamond"/>
              </a:rPr>
              <a:t>Familiarise yourself with our JSA Excursions Policy (saved on SharePoint: </a:t>
            </a:r>
            <a:r>
              <a:rPr lang="en-AU" sz="2100" b="1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School Documents/All JSA Policies/Curriculum Policies</a:t>
            </a:r>
            <a:endParaRPr sz="2100" b="1" dirty="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aramond"/>
              <a:buChar char="•"/>
            </a:pPr>
            <a:r>
              <a:rPr lang="en-AU" sz="2100" dirty="0">
                <a:latin typeface="Garamond"/>
                <a:ea typeface="Garamond"/>
                <a:cs typeface="Garamond"/>
                <a:sym typeface="Garamond"/>
              </a:rPr>
              <a:t>Consider if your excursion involves any water based or adventure-based activities, a further checklist will need to be completed to monitor any additional risks involved, i.e. school camps, swimming program, etc.</a:t>
            </a:r>
            <a:endParaRPr sz="2100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2" name="Google Shape;22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6250" y="5044688"/>
            <a:ext cx="262890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>
            <a:spLocks noGrp="1"/>
          </p:cNvSpPr>
          <p:nvPr>
            <p:ph type="title"/>
          </p:nvPr>
        </p:nvSpPr>
        <p:spPr>
          <a:xfrm>
            <a:off x="123425" y="892004"/>
            <a:ext cx="6945600" cy="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AU" b="1">
                <a:latin typeface="Garamond"/>
                <a:ea typeface="Garamond"/>
                <a:cs typeface="Garamond"/>
                <a:sym typeface="Garamond"/>
              </a:rPr>
              <a:t>Planning JSA Excursions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9" name="Google Shape;22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9015" y="109149"/>
            <a:ext cx="1829499" cy="129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026" y="472903"/>
            <a:ext cx="2447925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9"/>
          <p:cNvSpPr txBox="1">
            <a:spLocks noGrp="1"/>
          </p:cNvSpPr>
          <p:nvPr>
            <p:ph type="body" idx="1"/>
          </p:nvPr>
        </p:nvSpPr>
        <p:spPr>
          <a:xfrm>
            <a:off x="528500" y="1709350"/>
            <a:ext cx="6404400" cy="47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</a:pPr>
            <a:r>
              <a:rPr lang="en-AU" sz="1700">
                <a:latin typeface="Garamond"/>
                <a:ea typeface="Garamond"/>
                <a:cs typeface="Garamond"/>
                <a:sym typeface="Garamond"/>
              </a:rPr>
              <a:t>When planning an excursion, we need to consider a range of factors to ensure a safe and successful time off-site:</a:t>
            </a:r>
            <a:endParaRPr sz="170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00"/>
              <a:buFont typeface="Garamond"/>
              <a:buChar char="-"/>
            </a:pPr>
            <a:r>
              <a:rPr lang="en-AU" sz="1700">
                <a:latin typeface="Garamond"/>
                <a:ea typeface="Garamond"/>
                <a:cs typeface="Garamond"/>
                <a:sym typeface="Garamond"/>
              </a:rPr>
              <a:t>Record your set of excursions on your Classroom Excursion Planner (determine whether they have/do not have documented curriculum links) and submit to your SSL ASAP</a:t>
            </a:r>
            <a:endParaRPr sz="170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Garamond"/>
              <a:buChar char="-"/>
            </a:pPr>
            <a:r>
              <a:rPr lang="en-AU" sz="1700">
                <a:latin typeface="Garamond"/>
                <a:ea typeface="Garamond"/>
                <a:cs typeface="Garamond"/>
                <a:sym typeface="Garamond"/>
              </a:rPr>
              <a:t>Establish a </a:t>
            </a:r>
            <a:r>
              <a:rPr lang="en-AU" sz="1700" b="1">
                <a:latin typeface="Garamond"/>
                <a:ea typeface="Garamond"/>
                <a:cs typeface="Garamond"/>
                <a:sym typeface="Garamond"/>
              </a:rPr>
              <a:t>JSA Evidence of Risk Assessment (Local and Day) </a:t>
            </a:r>
            <a:r>
              <a:rPr lang="en-AU" sz="1700">
                <a:latin typeface="Garamond"/>
                <a:ea typeface="Garamond"/>
                <a:cs typeface="Garamond"/>
                <a:sym typeface="Garamond"/>
              </a:rPr>
              <a:t> to predicting/assess potential risks and to determine strategies to manage these one by one</a:t>
            </a:r>
            <a:endParaRPr sz="170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Garamond"/>
              <a:buChar char="-"/>
            </a:pPr>
            <a:r>
              <a:rPr lang="en-AU" sz="1700">
                <a:latin typeface="Garamond"/>
                <a:ea typeface="Garamond"/>
                <a:cs typeface="Garamond"/>
                <a:sym typeface="Garamond"/>
              </a:rPr>
              <a:t>Record your excursion details on the </a:t>
            </a:r>
            <a:r>
              <a:rPr lang="en-AU" sz="1700" b="1">
                <a:latin typeface="Garamond"/>
                <a:ea typeface="Garamond"/>
                <a:cs typeface="Garamond"/>
                <a:sym typeface="Garamond"/>
              </a:rPr>
              <a:t>JSA Excursion Notification form</a:t>
            </a:r>
            <a:r>
              <a:rPr lang="en-AU" sz="1700">
                <a:latin typeface="Garamond"/>
                <a:ea typeface="Garamond"/>
                <a:cs typeface="Garamond"/>
                <a:sym typeface="Garamond"/>
              </a:rPr>
              <a:t>, including travel plans, costs, first aid support, student medical needs</a:t>
            </a:r>
            <a:endParaRPr sz="170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Garamond"/>
              <a:buChar char="-"/>
            </a:pPr>
            <a:r>
              <a:rPr lang="en-AU" sz="1700">
                <a:latin typeface="Garamond"/>
                <a:ea typeface="Garamond"/>
                <a:cs typeface="Garamond"/>
                <a:sym typeface="Garamond"/>
              </a:rPr>
              <a:t>Submit your </a:t>
            </a:r>
            <a:r>
              <a:rPr lang="en-AU" sz="1700" b="1">
                <a:latin typeface="Garamond"/>
                <a:ea typeface="Garamond"/>
                <a:cs typeface="Garamond"/>
                <a:sym typeface="Garamond"/>
              </a:rPr>
              <a:t>2 forms (in hard copy) </a:t>
            </a:r>
            <a:r>
              <a:rPr lang="en-AU" sz="1700">
                <a:latin typeface="Garamond"/>
                <a:ea typeface="Garamond"/>
                <a:cs typeface="Garamond"/>
                <a:sym typeface="Garamond"/>
              </a:rPr>
              <a:t>to the sub school leader to check/sign off (who will hand it onto Corinne and Leigh (Finance Manager) for final approval</a:t>
            </a:r>
            <a:endParaRPr sz="170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Garamond"/>
              <a:buChar char="-"/>
            </a:pPr>
            <a:r>
              <a:rPr lang="en-AU" sz="1700">
                <a:latin typeface="Garamond"/>
                <a:ea typeface="Garamond"/>
                <a:cs typeface="Garamond"/>
                <a:sym typeface="Garamond"/>
              </a:rPr>
              <a:t>Ensure all steps of the </a:t>
            </a:r>
            <a:r>
              <a:rPr lang="en-AU" sz="1700" b="1">
                <a:latin typeface="Garamond"/>
                <a:ea typeface="Garamond"/>
                <a:cs typeface="Garamond"/>
                <a:sym typeface="Garamond"/>
              </a:rPr>
              <a:t>Excursion Checklist</a:t>
            </a:r>
            <a:r>
              <a:rPr lang="en-AU" sz="1700">
                <a:latin typeface="Garamond"/>
                <a:ea typeface="Garamond"/>
                <a:cs typeface="Garamond"/>
                <a:sym typeface="Garamond"/>
              </a:rPr>
              <a:t> are undertaken, including </a:t>
            </a:r>
            <a:r>
              <a:rPr lang="en-AU" sz="1700" b="1">
                <a:latin typeface="Garamond"/>
                <a:ea typeface="Garamond"/>
                <a:cs typeface="Garamond"/>
                <a:sym typeface="Garamond"/>
              </a:rPr>
              <a:t>Sharepoint </a:t>
            </a:r>
            <a:r>
              <a:rPr lang="en-AU" sz="1700">
                <a:latin typeface="Garamond"/>
                <a:ea typeface="Garamond"/>
                <a:cs typeface="Garamond"/>
                <a:sym typeface="Garamond"/>
              </a:rPr>
              <a:t>communication and uploading your excursion on the </a:t>
            </a:r>
            <a:r>
              <a:rPr lang="en-AU" sz="1700" b="1">
                <a:latin typeface="Garamond"/>
                <a:ea typeface="Garamond"/>
                <a:cs typeface="Garamond"/>
                <a:sym typeface="Garamond"/>
              </a:rPr>
              <a:t>Student Activity Locator</a:t>
            </a:r>
            <a:endParaRPr sz="1700" b="1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32" name="Google Shape;23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9026" y="2876326"/>
            <a:ext cx="1829500" cy="182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FBB8A-C0BE-2503-42A0-636FE4E76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JACPPT_20222.jpg" descr="JACPPT_20222.jpg">
            <a:extLst>
              <a:ext uri="{FF2B5EF4-FFF2-40B4-BE49-F238E27FC236}">
                <a16:creationId xmlns:a16="http://schemas.microsoft.com/office/drawing/2014/main" id="{78C11461-DC7A-51E3-8BC4-713A57A6DF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" r="35"/>
          <a:stretch>
            <a:fillRect/>
          </a:stretch>
        </p:blipFill>
        <p:spPr>
          <a:xfrm>
            <a:off x="0" y="0"/>
            <a:ext cx="91384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Title 9">
            <a:extLst>
              <a:ext uri="{FF2B5EF4-FFF2-40B4-BE49-F238E27FC236}">
                <a16:creationId xmlns:a16="http://schemas.microsoft.com/office/drawing/2014/main" id="{5E4ED7F4-9832-9222-AE33-498C4F24133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9328" y="1333107"/>
            <a:ext cx="6048793" cy="116945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AU" b="1" u="sng" dirty="0">
                <a:latin typeface="Garamond" panose="02020404030301010803" pitchFamily="18" charset="0"/>
              </a:rPr>
              <a:t>Term 1 Induction Planner</a:t>
            </a:r>
            <a:endParaRPr b="1" u="sng" dirty="0">
              <a:latin typeface="Garamond" panose="02020404030301010803" pitchFamily="18" charset="0"/>
            </a:endParaRPr>
          </a:p>
        </p:txBody>
      </p:sp>
      <p:sp>
        <p:nvSpPr>
          <p:cNvPr id="99" name="Subtitle 10">
            <a:extLst>
              <a:ext uri="{FF2B5EF4-FFF2-40B4-BE49-F238E27FC236}">
                <a16:creationId xmlns:a16="http://schemas.microsoft.com/office/drawing/2014/main" id="{3E559C3E-83AB-CCF0-FD98-4A6B25055B95}"/>
              </a:ext>
            </a:extLst>
          </p:cNvPr>
          <p:cNvSpPr txBox="1">
            <a:spLocks noGrp="1"/>
          </p:cNvSpPr>
          <p:nvPr>
            <p:ph type="subTitle" sz="half" idx="1"/>
          </p:nvPr>
        </p:nvSpPr>
        <p:spPr>
          <a:xfrm>
            <a:off x="360485" y="2697868"/>
            <a:ext cx="8660423" cy="380351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l"/>
            <a:r>
              <a:rPr lang="en-AU" sz="3000" b="1" dirty="0">
                <a:solidFill>
                  <a:schemeClr val="tx1"/>
                </a:solidFill>
                <a:highlight>
                  <a:srgbClr val="FFFF00"/>
                </a:highlight>
                <a:latin typeface="Garamond" panose="02020404030301010803" pitchFamily="18" charset="0"/>
              </a:rPr>
              <a:t>Week 2 </a:t>
            </a:r>
            <a:r>
              <a:rPr lang="en-AU" sz="3000" dirty="0">
                <a:highlight>
                  <a:srgbClr val="FFFF00"/>
                </a:highlight>
                <a:latin typeface="Garamond" panose="02020404030301010803" pitchFamily="18" charset="0"/>
              </a:rPr>
              <a:t>- JSA Background/IT Systems/Teaching and Learning/Excursions</a:t>
            </a:r>
            <a:endParaRPr lang="en-AU" sz="3000" i="1" dirty="0">
              <a:highlight>
                <a:srgbClr val="FFFF00"/>
              </a:highlight>
              <a:latin typeface="Garamond" panose="02020404030301010803" pitchFamily="18" charset="0"/>
            </a:endParaRPr>
          </a:p>
          <a:p>
            <a:pPr algn="l"/>
            <a:r>
              <a:rPr lang="en-AU" sz="3000" b="1" dirty="0">
                <a:solidFill>
                  <a:schemeClr val="tx1"/>
                </a:solidFill>
                <a:latin typeface="Garamond" panose="02020404030301010803" pitchFamily="18" charset="0"/>
              </a:rPr>
              <a:t>Weeks 3-5 </a:t>
            </a:r>
            <a:r>
              <a:rPr lang="en-AU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-</a:t>
            </a:r>
            <a:r>
              <a:rPr lang="en-AU" sz="3000" dirty="0">
                <a:latin typeface="Garamond" panose="02020404030301010803" pitchFamily="18" charset="0"/>
              </a:rPr>
              <a:t> Term 1 SSGS</a:t>
            </a:r>
          </a:p>
          <a:p>
            <a:pPr algn="l"/>
            <a:r>
              <a:rPr lang="en-AU" sz="3000" b="1" dirty="0">
                <a:solidFill>
                  <a:schemeClr val="tx1"/>
                </a:solidFill>
                <a:latin typeface="Garamond" panose="02020404030301010803" pitchFamily="18" charset="0"/>
              </a:rPr>
              <a:t>Week 6 </a:t>
            </a:r>
            <a:r>
              <a:rPr lang="en-AU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-</a:t>
            </a:r>
            <a:r>
              <a:rPr lang="en-AU" sz="3000" dirty="0">
                <a:latin typeface="Garamond" panose="02020404030301010803" pitchFamily="18" charset="0"/>
              </a:rPr>
              <a:t> Understanding Autism Practices</a:t>
            </a:r>
            <a:endParaRPr lang="en-AU" sz="3000" i="1" dirty="0">
              <a:latin typeface="Garamond" panose="02020404030301010803" pitchFamily="18" charset="0"/>
            </a:endParaRPr>
          </a:p>
          <a:p>
            <a:pPr algn="l"/>
            <a:r>
              <a:rPr lang="en-AU" sz="3000" b="1" dirty="0">
                <a:solidFill>
                  <a:schemeClr val="tx1"/>
                </a:solidFill>
                <a:latin typeface="Garamond" panose="02020404030301010803" pitchFamily="18" charset="0"/>
              </a:rPr>
              <a:t>Week 7 </a:t>
            </a:r>
            <a:r>
              <a:rPr lang="en-AU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-</a:t>
            </a:r>
            <a:r>
              <a:rPr lang="en-AU" sz="3000" dirty="0">
                <a:latin typeface="Garamond" panose="02020404030301010803" pitchFamily="18" charset="0"/>
              </a:rPr>
              <a:t> Facilitating Student Communication</a:t>
            </a:r>
            <a:endParaRPr lang="en-AU" sz="3000" i="1" dirty="0">
              <a:latin typeface="Garamond" panose="02020404030301010803" pitchFamily="18" charset="0"/>
            </a:endParaRPr>
          </a:p>
          <a:p>
            <a:pPr algn="l"/>
            <a:r>
              <a:rPr lang="en-AU" sz="3000" b="1" dirty="0">
                <a:solidFill>
                  <a:schemeClr val="tx1"/>
                </a:solidFill>
                <a:latin typeface="Garamond" panose="02020404030301010803" pitchFamily="18" charset="0"/>
              </a:rPr>
              <a:t>Week 8 </a:t>
            </a:r>
            <a:r>
              <a:rPr lang="en-AU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- Facilitating Student Regulation and Sensory Needs</a:t>
            </a:r>
          </a:p>
          <a:p>
            <a:pPr algn="l"/>
            <a:r>
              <a:rPr lang="en-AU" sz="3000" b="1" dirty="0">
                <a:solidFill>
                  <a:schemeClr val="tx1"/>
                </a:solidFill>
                <a:latin typeface="Garamond" panose="02020404030301010803" pitchFamily="18" charset="0"/>
              </a:rPr>
              <a:t>Week 9 </a:t>
            </a:r>
            <a:r>
              <a:rPr lang="en-AU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-</a:t>
            </a:r>
            <a:r>
              <a:rPr lang="en-AU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AU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Tier 1 ASD Practices - Environment</a:t>
            </a:r>
          </a:p>
          <a:p>
            <a:pPr algn="l"/>
            <a:r>
              <a:rPr lang="en-AU" sz="3000" b="1" dirty="0">
                <a:solidFill>
                  <a:schemeClr val="tx1"/>
                </a:solidFill>
                <a:latin typeface="Garamond" panose="02020404030301010803" pitchFamily="18" charset="0"/>
              </a:rPr>
              <a:t>Week 10 </a:t>
            </a:r>
            <a:r>
              <a:rPr lang="en-AU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-</a:t>
            </a:r>
            <a:r>
              <a:rPr lang="en-AU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AU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Tier 1 ASD Practices – Schedules, PBS Rewards</a:t>
            </a:r>
          </a:p>
          <a:p>
            <a:pPr algn="l"/>
            <a:endParaRPr sz="30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922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>
            <a:spLocks noGrp="1"/>
          </p:cNvSpPr>
          <p:nvPr>
            <p:ph type="title"/>
          </p:nvPr>
        </p:nvSpPr>
        <p:spPr>
          <a:xfrm>
            <a:off x="171825" y="1259275"/>
            <a:ext cx="8187600" cy="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n-AU" b="1">
                <a:latin typeface="Garamond"/>
                <a:ea typeface="Garamond"/>
                <a:cs typeface="Garamond"/>
                <a:sym typeface="Garamond"/>
              </a:rPr>
              <a:t>Planning JSA Excursions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n-AU" b="1">
                <a:latin typeface="Garamond"/>
                <a:ea typeface="Garamond"/>
                <a:cs typeface="Garamond"/>
                <a:sym typeface="Garamond"/>
              </a:rPr>
              <a:t>- Excursion Notification Template -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39" name="Google Shape;23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9015" y="109149"/>
            <a:ext cx="1829499" cy="129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026" y="472903"/>
            <a:ext cx="2447925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>
            <a:spLocks noGrp="1"/>
          </p:cNvSpPr>
          <p:nvPr>
            <p:ph type="body" idx="1"/>
          </p:nvPr>
        </p:nvSpPr>
        <p:spPr>
          <a:xfrm>
            <a:off x="721675" y="2660903"/>
            <a:ext cx="7827900" cy="3543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10000"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700" dirty="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AU" sz="1700" dirty="0">
                <a:latin typeface="Garamond"/>
                <a:ea typeface="Garamond"/>
                <a:cs typeface="Garamond"/>
                <a:sym typeface="Garamond"/>
              </a:rPr>
              <a:t>The Excursion Notification Template is located on SharePoint: </a:t>
            </a:r>
            <a:endParaRPr sz="1700" dirty="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AU" sz="1700" b="1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School Documents/All Blank Proformas/Excursions</a:t>
            </a:r>
            <a:endParaRPr sz="1700" b="1" dirty="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AU" sz="1700" b="1" dirty="0">
                <a:latin typeface="Garamond"/>
                <a:ea typeface="Garamond"/>
                <a:cs typeface="Garamond"/>
                <a:sym typeface="Garamond"/>
              </a:rPr>
              <a:t>Key information:</a:t>
            </a:r>
            <a:endParaRPr sz="1700" b="1" dirty="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00"/>
              <a:buFont typeface="Garamond"/>
              <a:buChar char="-"/>
            </a:pPr>
            <a:r>
              <a:rPr lang="en-AU" sz="1700" dirty="0">
                <a:latin typeface="Garamond"/>
                <a:ea typeface="Garamond"/>
                <a:cs typeface="Garamond"/>
                <a:sym typeface="Garamond"/>
              </a:rPr>
              <a:t>Location summary</a:t>
            </a:r>
            <a:endParaRPr sz="1700" dirty="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Garamond"/>
              <a:buChar char="-"/>
            </a:pPr>
            <a:r>
              <a:rPr lang="en-AU" sz="1700" dirty="0">
                <a:latin typeface="Garamond"/>
                <a:ea typeface="Garamond"/>
                <a:cs typeface="Garamond"/>
                <a:sym typeface="Garamond"/>
              </a:rPr>
              <a:t>Costings (Curriculum or User Pay Basis)</a:t>
            </a:r>
            <a:endParaRPr sz="1700" dirty="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Garamond"/>
              <a:buChar char="-"/>
            </a:pPr>
            <a:r>
              <a:rPr lang="en-AU" sz="1700" dirty="0">
                <a:latin typeface="Garamond"/>
                <a:ea typeface="Garamond"/>
                <a:cs typeface="Garamond"/>
                <a:sym typeface="Garamond"/>
              </a:rPr>
              <a:t>What to bring</a:t>
            </a:r>
            <a:endParaRPr sz="1700" dirty="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Garamond"/>
              <a:buChar char="-"/>
            </a:pPr>
            <a:r>
              <a:rPr lang="en-AU" sz="1700" dirty="0">
                <a:latin typeface="Garamond"/>
                <a:ea typeface="Garamond"/>
                <a:cs typeface="Garamond"/>
                <a:sym typeface="Garamond"/>
              </a:rPr>
              <a:t>Transport</a:t>
            </a:r>
            <a:endParaRPr sz="1700" dirty="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Garamond"/>
              <a:buChar char="-"/>
            </a:pPr>
            <a:r>
              <a:rPr lang="en-AU" sz="1700" dirty="0">
                <a:latin typeface="Garamond"/>
                <a:ea typeface="Garamond"/>
                <a:cs typeface="Garamond"/>
                <a:sym typeface="Garamond"/>
              </a:rPr>
              <a:t>Planning and Budget</a:t>
            </a:r>
            <a:endParaRPr sz="1700" dirty="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Garamond"/>
              <a:buChar char="-"/>
            </a:pPr>
            <a:r>
              <a:rPr lang="en-AU" sz="1700" dirty="0">
                <a:latin typeface="Garamond"/>
                <a:ea typeface="Garamond"/>
                <a:cs typeface="Garamond"/>
                <a:sym typeface="Garamond"/>
              </a:rPr>
              <a:t>Staff/Volunteers and Students (including First Aiders/CPR/WCC)</a:t>
            </a:r>
            <a:endParaRPr sz="1700" dirty="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Garamond"/>
              <a:buChar char="-"/>
            </a:pPr>
            <a:r>
              <a:rPr lang="en-AU" sz="1700" dirty="0">
                <a:latin typeface="Garamond"/>
                <a:ea typeface="Garamond"/>
                <a:cs typeface="Garamond"/>
                <a:sym typeface="Garamond"/>
              </a:rPr>
              <a:t>Excursion Checklist Items</a:t>
            </a:r>
            <a:endParaRPr sz="1700" dirty="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Garamond"/>
              <a:buChar char="-"/>
            </a:pPr>
            <a:r>
              <a:rPr lang="en-AU" sz="1700" dirty="0">
                <a:latin typeface="Garamond"/>
                <a:ea typeface="Garamond"/>
                <a:cs typeface="Garamond"/>
                <a:sym typeface="Garamond"/>
              </a:rPr>
              <a:t>Signing off</a:t>
            </a:r>
            <a:endParaRPr sz="1700" dirty="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>
            <a:spLocks noGrp="1"/>
          </p:cNvSpPr>
          <p:nvPr>
            <p:ph type="title"/>
          </p:nvPr>
        </p:nvSpPr>
        <p:spPr>
          <a:xfrm>
            <a:off x="114125" y="1281650"/>
            <a:ext cx="8625600" cy="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n-AU" b="1">
                <a:latin typeface="Garamond"/>
                <a:ea typeface="Garamond"/>
                <a:cs typeface="Garamond"/>
                <a:sym typeface="Garamond"/>
              </a:rPr>
              <a:t>Planning JSA Excursions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n-AU" b="1">
                <a:latin typeface="Garamond"/>
                <a:ea typeface="Garamond"/>
                <a:cs typeface="Garamond"/>
                <a:sym typeface="Garamond"/>
              </a:rPr>
              <a:t>- Evidence of Risk Assessment (L/D) -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9015" y="109149"/>
            <a:ext cx="1829499" cy="129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026" y="472903"/>
            <a:ext cx="2447925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1"/>
          <p:cNvSpPr txBox="1">
            <a:spLocks noGrp="1"/>
          </p:cNvSpPr>
          <p:nvPr>
            <p:ph type="body" idx="1"/>
          </p:nvPr>
        </p:nvSpPr>
        <p:spPr>
          <a:xfrm>
            <a:off x="721675" y="2433775"/>
            <a:ext cx="8073900" cy="3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70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AU" sz="1700">
                <a:latin typeface="Garamond"/>
                <a:ea typeface="Garamond"/>
                <a:cs typeface="Garamond"/>
                <a:sym typeface="Garamond"/>
              </a:rPr>
              <a:t>The Evidence of Risk Assessment (Local/Day) template is also located on SharePoint: </a:t>
            </a:r>
            <a:endParaRPr sz="170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AU" sz="17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School Documents/All Blank Proformas/Excursions</a:t>
            </a:r>
            <a:endParaRPr sz="17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AU" sz="1700" b="1">
                <a:latin typeface="Garamond"/>
                <a:ea typeface="Garamond"/>
                <a:cs typeface="Garamond"/>
                <a:sym typeface="Garamond"/>
              </a:rPr>
              <a:t>Key Information:</a:t>
            </a:r>
            <a:endParaRPr sz="1700" b="1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00"/>
              <a:buFont typeface="Garamond"/>
              <a:buChar char="-"/>
            </a:pPr>
            <a:r>
              <a:rPr lang="en-AU" sz="1700" b="1">
                <a:latin typeface="Garamond"/>
                <a:ea typeface="Garamond"/>
                <a:cs typeface="Garamond"/>
                <a:sym typeface="Garamond"/>
              </a:rPr>
              <a:t>Excursion Details:</a:t>
            </a:r>
            <a:r>
              <a:rPr lang="en-AU" sz="1700">
                <a:latin typeface="Garamond"/>
                <a:ea typeface="Garamond"/>
                <a:cs typeface="Garamond"/>
                <a:sym typeface="Garamond"/>
              </a:rPr>
              <a:t> dates, times, student and staff numbers, educational objective</a:t>
            </a:r>
            <a:endParaRPr sz="170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Garamond"/>
              <a:buChar char="-"/>
            </a:pPr>
            <a:r>
              <a:rPr lang="en-AU" sz="1700" b="1">
                <a:latin typeface="Garamond"/>
                <a:ea typeface="Garamond"/>
                <a:cs typeface="Garamond"/>
                <a:sym typeface="Garamond"/>
              </a:rPr>
              <a:t>Risk Categories with suggested strategies (treatment): </a:t>
            </a:r>
            <a:r>
              <a:rPr lang="en-AU" sz="1700">
                <a:latin typeface="Garamond"/>
                <a:ea typeface="Garamond"/>
                <a:cs typeface="Garamond"/>
                <a:sym typeface="Garamond"/>
              </a:rPr>
              <a:t>supervision, transport, student behaviour, health and wellbeing, first aid, weather/emergency warnings, communication, location, consent, external providers, emergency management, COVID-19, other</a:t>
            </a:r>
            <a:endParaRPr sz="170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Garamond"/>
              <a:buChar char="-"/>
            </a:pPr>
            <a:r>
              <a:rPr lang="en-AU" sz="1700" b="1">
                <a:latin typeface="Garamond"/>
                <a:ea typeface="Garamond"/>
                <a:cs typeface="Garamond"/>
                <a:sym typeface="Garamond"/>
              </a:rPr>
              <a:t>Signing off</a:t>
            </a:r>
            <a:endParaRPr sz="1700" b="1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51" name="Google Shape;25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1350" y="4985425"/>
            <a:ext cx="2573350" cy="181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2"/>
          <p:cNvSpPr txBox="1">
            <a:spLocks noGrp="1"/>
          </p:cNvSpPr>
          <p:nvPr>
            <p:ph type="title"/>
          </p:nvPr>
        </p:nvSpPr>
        <p:spPr>
          <a:xfrm>
            <a:off x="114125" y="1281650"/>
            <a:ext cx="8625600" cy="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n-AU" b="1">
                <a:latin typeface="Garamond"/>
                <a:ea typeface="Garamond"/>
                <a:cs typeface="Garamond"/>
                <a:sym typeface="Garamond"/>
              </a:rPr>
              <a:t>Planning JSA Excursions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n-AU" b="1">
                <a:latin typeface="Garamond"/>
                <a:ea typeface="Garamond"/>
                <a:cs typeface="Garamond"/>
                <a:sym typeface="Garamond"/>
              </a:rPr>
              <a:t>- Don’t forget -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58" name="Google Shape;25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9015" y="109149"/>
            <a:ext cx="1829499" cy="129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026" y="472903"/>
            <a:ext cx="2447925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2"/>
          <p:cNvSpPr txBox="1">
            <a:spLocks noGrp="1"/>
          </p:cNvSpPr>
          <p:nvPr>
            <p:ph type="body" idx="1"/>
          </p:nvPr>
        </p:nvSpPr>
        <p:spPr>
          <a:xfrm>
            <a:off x="721675" y="2433775"/>
            <a:ext cx="8073900" cy="3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AU" sz="1700" b="1">
                <a:latin typeface="Garamond"/>
                <a:ea typeface="Garamond"/>
                <a:cs typeface="Garamond"/>
                <a:sym typeface="Garamond"/>
              </a:rPr>
              <a:t>BEFORE THE DAY</a:t>
            </a:r>
            <a:endParaRPr sz="170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00"/>
              <a:buFont typeface="Garamond"/>
              <a:buChar char="-"/>
            </a:pPr>
            <a:r>
              <a:rPr lang="en-AU" sz="1700">
                <a:latin typeface="Garamond"/>
                <a:ea typeface="Garamond"/>
                <a:cs typeface="Garamond"/>
                <a:sym typeface="Garamond"/>
              </a:rPr>
              <a:t>Have you confirmed your booking for our JSA buses in the Resource Booking Tab via Sharepoint?</a:t>
            </a:r>
            <a:endParaRPr sz="170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Garamond"/>
              <a:buChar char="-"/>
            </a:pPr>
            <a:r>
              <a:rPr lang="en-AU" sz="1700">
                <a:latin typeface="Garamond"/>
                <a:ea typeface="Garamond"/>
                <a:cs typeface="Garamond"/>
                <a:sym typeface="Garamond"/>
              </a:rPr>
              <a:t>Do you have an allocated trained bus driver to transport you to and from your location?</a:t>
            </a:r>
            <a:endParaRPr sz="170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Garamond"/>
              <a:buChar char="-"/>
            </a:pPr>
            <a:r>
              <a:rPr lang="en-AU" sz="1700">
                <a:latin typeface="Garamond"/>
                <a:ea typeface="Garamond"/>
                <a:cs typeface="Garamond"/>
                <a:sym typeface="Garamond"/>
              </a:rPr>
              <a:t>Have you developed a plan for your yard duty coverage back at school when you are not onsite?</a:t>
            </a:r>
            <a:endParaRPr sz="170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Garamond"/>
              <a:buChar char="-"/>
            </a:pPr>
            <a:r>
              <a:rPr lang="en-AU" sz="1700">
                <a:latin typeface="Garamond"/>
                <a:ea typeface="Garamond"/>
                <a:cs typeface="Garamond"/>
                <a:sym typeface="Garamond"/>
              </a:rPr>
              <a:t>Do you have an emergency Plan B if one of your staff are away?</a:t>
            </a:r>
            <a:endParaRPr sz="170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Garamond"/>
              <a:buChar char="-"/>
            </a:pPr>
            <a:r>
              <a:rPr lang="en-AU" sz="1700">
                <a:latin typeface="Garamond"/>
                <a:ea typeface="Garamond"/>
                <a:cs typeface="Garamond"/>
                <a:sym typeface="Garamond"/>
              </a:rPr>
              <a:t>Does your first aid person have their excursion kit ready to go before the day?</a:t>
            </a:r>
            <a:endParaRPr sz="17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61" name="Google Shape;26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1350" y="4985425"/>
            <a:ext cx="2573350" cy="181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3"/>
          <p:cNvSpPr txBox="1">
            <a:spLocks noGrp="1"/>
          </p:cNvSpPr>
          <p:nvPr>
            <p:ph type="title"/>
          </p:nvPr>
        </p:nvSpPr>
        <p:spPr>
          <a:xfrm>
            <a:off x="114125" y="1281650"/>
            <a:ext cx="8625600" cy="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n-AU" b="1">
                <a:latin typeface="Garamond"/>
                <a:ea typeface="Garamond"/>
                <a:cs typeface="Garamond"/>
                <a:sym typeface="Garamond"/>
              </a:rPr>
              <a:t>Planning JSA Excursions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n-AU" b="1">
                <a:latin typeface="Garamond"/>
                <a:ea typeface="Garamond"/>
                <a:cs typeface="Garamond"/>
                <a:sym typeface="Garamond"/>
              </a:rPr>
              <a:t>- Being ready -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68" name="Google Shape;26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9015" y="109149"/>
            <a:ext cx="1829499" cy="129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026" y="472903"/>
            <a:ext cx="2447925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3"/>
          <p:cNvSpPr txBox="1">
            <a:spLocks noGrp="1"/>
          </p:cNvSpPr>
          <p:nvPr>
            <p:ph type="body" idx="1"/>
          </p:nvPr>
        </p:nvSpPr>
        <p:spPr>
          <a:xfrm>
            <a:off x="533675" y="2433775"/>
            <a:ext cx="8262000" cy="3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AU" sz="1700" b="1">
                <a:latin typeface="Garamond"/>
                <a:ea typeface="Garamond"/>
                <a:cs typeface="Garamond"/>
                <a:sym typeface="Garamond"/>
              </a:rPr>
              <a:t>ON THE DAY</a:t>
            </a:r>
            <a:endParaRPr sz="170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00"/>
              <a:buFont typeface="Garamond"/>
              <a:buChar char="-"/>
            </a:pPr>
            <a:r>
              <a:rPr lang="en-AU" sz="1700">
                <a:latin typeface="Garamond"/>
                <a:ea typeface="Garamond"/>
                <a:cs typeface="Garamond"/>
                <a:sym typeface="Garamond"/>
              </a:rPr>
              <a:t>Ensure staff attending are aware of behavioural strategies, medical needs </a:t>
            </a:r>
            <a:endParaRPr sz="170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Garamond"/>
              <a:buChar char="-"/>
            </a:pPr>
            <a:r>
              <a:rPr lang="en-AU" sz="1700">
                <a:latin typeface="Garamond"/>
                <a:ea typeface="Garamond"/>
                <a:cs typeface="Garamond"/>
                <a:sym typeface="Garamond"/>
              </a:rPr>
              <a:t>Have a student list for all staff to use with all medical needs highlighted</a:t>
            </a:r>
            <a:endParaRPr sz="170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Garamond"/>
              <a:buChar char="-"/>
            </a:pPr>
            <a:r>
              <a:rPr lang="en-AU" sz="1700">
                <a:latin typeface="Garamond"/>
                <a:ea typeface="Garamond"/>
                <a:cs typeface="Garamond"/>
                <a:sym typeface="Garamond"/>
              </a:rPr>
              <a:t>Share each other’s mobile phone details</a:t>
            </a:r>
            <a:endParaRPr sz="170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Garamond"/>
              <a:buChar char="-"/>
            </a:pPr>
            <a:r>
              <a:rPr lang="en-AU" sz="1700">
                <a:latin typeface="Garamond"/>
                <a:ea typeface="Garamond"/>
                <a:cs typeface="Garamond"/>
                <a:sym typeface="Garamond"/>
              </a:rPr>
              <a:t>Always make our DUTY OF CARE our greatest priority of the excursion: routinely count all students before you leave, when you arrive and before you leave the location</a:t>
            </a:r>
            <a:endParaRPr sz="170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Garamond"/>
              <a:buChar char="-"/>
            </a:pPr>
            <a:r>
              <a:rPr lang="en-AU" sz="1700">
                <a:latin typeface="Garamond"/>
                <a:ea typeface="Garamond"/>
                <a:cs typeface="Garamond"/>
                <a:sym typeface="Garamond"/>
              </a:rPr>
              <a:t>Sustain clear communication between staff on the day, address any significant concerns for discussion upon your return</a:t>
            </a:r>
            <a:endParaRPr sz="170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Garamond"/>
              <a:buChar char="-"/>
            </a:pPr>
            <a:r>
              <a:rPr lang="en-AU" sz="1700">
                <a:latin typeface="Garamond"/>
                <a:ea typeface="Garamond"/>
                <a:cs typeface="Garamond"/>
                <a:sym typeface="Garamond"/>
              </a:rPr>
              <a:t>Remember: the buck always lies with the Teacher in Charge </a:t>
            </a:r>
            <a:endParaRPr sz="17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71" name="Google Shape;27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3425" y="4792225"/>
            <a:ext cx="2573350" cy="181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4" descr="JACPPT_20223.jpg"/>
          <p:cNvPicPr preferRelativeResize="0"/>
          <p:nvPr/>
        </p:nvPicPr>
        <p:blipFill rotWithShape="1">
          <a:blip r:embed="rId3">
            <a:alphaModFix/>
          </a:blip>
          <a:srcRect l="35" r="32"/>
          <a:stretch/>
        </p:blipFill>
        <p:spPr>
          <a:xfrm>
            <a:off x="0" y="0"/>
            <a:ext cx="9138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4"/>
          <p:cNvSpPr txBox="1">
            <a:spLocks noGrp="1"/>
          </p:cNvSpPr>
          <p:nvPr>
            <p:ph type="body" idx="4294967295"/>
          </p:nvPr>
        </p:nvSpPr>
        <p:spPr>
          <a:xfrm>
            <a:off x="1512277" y="3005078"/>
            <a:ext cx="5767754" cy="227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1600"/>
          </a:p>
        </p:txBody>
      </p:sp>
      <p:sp>
        <p:nvSpPr>
          <p:cNvPr id="278" name="Google Shape;278;p34"/>
          <p:cNvSpPr txBox="1"/>
          <p:nvPr/>
        </p:nvSpPr>
        <p:spPr>
          <a:xfrm>
            <a:off x="465992" y="1268023"/>
            <a:ext cx="6471139" cy="116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Garamond"/>
              <a:buNone/>
            </a:pPr>
            <a:r>
              <a:rPr lang="en-AU" sz="4400" b="1" i="0" u="sng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JSA Teaching and Learning/Excursions</a:t>
            </a:r>
            <a:endParaRPr sz="4400" b="1" i="0" u="sng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9" name="Google Shape;279;p34"/>
          <p:cNvSpPr txBox="1"/>
          <p:nvPr/>
        </p:nvSpPr>
        <p:spPr>
          <a:xfrm>
            <a:off x="304285" y="3005078"/>
            <a:ext cx="3458100" cy="11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Garamond"/>
              <a:buNone/>
            </a:pPr>
            <a:r>
              <a:rPr lang="en-AU" sz="4400" b="1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Questions??</a:t>
            </a:r>
            <a:endParaRPr sz="44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80" name="Google Shape;280;p34" descr="Emoji Emotions Face ·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9517" y="2360578"/>
            <a:ext cx="2734409" cy="273440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4"/>
          <p:cNvSpPr txBox="1"/>
          <p:nvPr/>
        </p:nvSpPr>
        <p:spPr>
          <a:xfrm>
            <a:off x="601279" y="4011285"/>
            <a:ext cx="58401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AU" sz="16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Please feel free to forward any questions to our Assistant Principals:</a:t>
            </a:r>
            <a:endParaRPr sz="16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AU" sz="1600" b="1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Curriculum, Assessment and Reporting</a:t>
            </a:r>
            <a:r>
              <a:rPr lang="en-AU" sz="16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- Dan</a:t>
            </a:r>
            <a:endParaRPr sz="16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AU" sz="1600" b="1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Welfare</a:t>
            </a:r>
            <a:r>
              <a:rPr lang="en-AU" sz="16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- Stephanie</a:t>
            </a:r>
            <a:endParaRPr sz="16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AU" sz="1600" b="1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OHS and Transitions</a:t>
            </a:r>
            <a:r>
              <a:rPr lang="en-AU" sz="16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- Eva</a:t>
            </a:r>
            <a:endParaRPr sz="16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3" descr="JACPPT_20222.jpg"/>
          <p:cNvPicPr preferRelativeResize="0"/>
          <p:nvPr/>
        </p:nvPicPr>
        <p:blipFill rotWithShape="1">
          <a:blip r:embed="rId3">
            <a:alphaModFix/>
          </a:blip>
          <a:srcRect l="35" r="32"/>
          <a:stretch/>
        </p:blipFill>
        <p:spPr>
          <a:xfrm>
            <a:off x="0" y="0"/>
            <a:ext cx="9138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>
            <a:spLocks noGrp="1"/>
          </p:cNvSpPr>
          <p:nvPr>
            <p:ph type="ctrTitle" idx="4294967295"/>
          </p:nvPr>
        </p:nvSpPr>
        <p:spPr>
          <a:xfrm>
            <a:off x="79328" y="1333107"/>
            <a:ext cx="6558864" cy="116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aramond"/>
              <a:buNone/>
            </a:pPr>
            <a:r>
              <a:rPr lang="en-AU" sz="2800" b="1" i="0" u="sng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Term 1 Induction Survey Feedback Summary</a:t>
            </a:r>
            <a:endParaRPr sz="2800" b="1" i="0" u="sng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078" y="2385646"/>
            <a:ext cx="6549170" cy="436611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/>
          <p:nvPr/>
        </p:nvSpPr>
        <p:spPr>
          <a:xfrm>
            <a:off x="5917026" y="2779727"/>
            <a:ext cx="3121467" cy="224742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117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A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Your feedback has highlighted the need to better familiarise yourself with our processes, use of documentation to feel more connected with your current role. 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4835770" y="3974123"/>
            <a:ext cx="800100" cy="28135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1BF940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3"/>
          <p:cNvSpPr/>
          <p:nvPr/>
        </p:nvSpPr>
        <p:spPr>
          <a:xfrm rot="-1478160">
            <a:off x="6238142" y="5753172"/>
            <a:ext cx="800100" cy="28135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1BF940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3"/>
          <p:cNvSpPr/>
          <p:nvPr/>
        </p:nvSpPr>
        <p:spPr>
          <a:xfrm rot="-1478160">
            <a:off x="4913997" y="4823321"/>
            <a:ext cx="800100" cy="28135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1BF940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3" descr="Just another thumbsup smiley by mondspeer on DeviantAr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77759" y="1731552"/>
            <a:ext cx="1310870" cy="104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 descr="JACPPT_20222.jpg"/>
          <p:cNvPicPr preferRelativeResize="0"/>
          <p:nvPr/>
        </p:nvPicPr>
        <p:blipFill rotWithShape="1">
          <a:blip r:embed="rId3">
            <a:alphaModFix/>
          </a:blip>
          <a:srcRect l="35" r="32"/>
          <a:stretch/>
        </p:blipFill>
        <p:spPr>
          <a:xfrm>
            <a:off x="0" y="0"/>
            <a:ext cx="9138472" cy="6972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>
            <a:spLocks noGrp="1"/>
          </p:cNvSpPr>
          <p:nvPr>
            <p:ph type="ctrTitle" idx="4294967295"/>
          </p:nvPr>
        </p:nvSpPr>
        <p:spPr>
          <a:xfrm>
            <a:off x="395654" y="1225116"/>
            <a:ext cx="6386401" cy="116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Garamond"/>
              <a:buNone/>
            </a:pPr>
            <a:r>
              <a:rPr lang="en-AU" sz="4400" b="1" i="0" u="sng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Who we are..</a:t>
            </a:r>
            <a:endParaRPr sz="4400" b="1" i="0" u="sng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4294967295"/>
          </p:nvPr>
        </p:nvSpPr>
        <p:spPr>
          <a:xfrm>
            <a:off x="395654" y="2245106"/>
            <a:ext cx="5794131" cy="450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70000" lnSpcReduction="20000"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42857"/>
              <a:buFont typeface="Arial"/>
              <a:buNone/>
            </a:pPr>
            <a:r>
              <a:rPr lang="en-AU" sz="32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SCHOOL VISION</a:t>
            </a:r>
            <a:endParaRPr sz="3200" b="0" i="0" u="none" strike="noStrike" cap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42857"/>
              <a:buFont typeface="Arial"/>
              <a:buChar char="•"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Jacana School for Autism fosters resilience and lifelong learning enabling students to be active participants in family and community life.</a:t>
            </a:r>
            <a:endParaRPr dirty="0"/>
          </a:p>
          <a:p>
            <a:pPr marL="2540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42857"/>
              <a:buFont typeface="Arial"/>
              <a:buNone/>
            </a:pPr>
            <a:r>
              <a:rPr lang="en-AU" sz="32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MISSION STATEMENT</a:t>
            </a:r>
            <a:endParaRPr sz="3200" b="0" i="0" u="none" strike="noStrike" cap="none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42857"/>
              <a:buFont typeface="Arial"/>
              <a:buChar char="•"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Students are supported by a committed professional multi-disciplinary team, working towards developing their </a:t>
            </a:r>
            <a:r>
              <a:rPr lang="en-AU" sz="3200" b="0" i="0" u="sng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personal and educational </a:t>
            </a:r>
            <a:r>
              <a:rPr lang="en-AU" sz="3200" b="0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potential.</a:t>
            </a:r>
            <a:endParaRPr dirty="0"/>
          </a:p>
          <a:p>
            <a: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42857"/>
              <a:buFont typeface="Arial"/>
              <a:buChar char="•"/>
            </a:pPr>
            <a:r>
              <a:rPr lang="en-AU" sz="3200" b="0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The school strives to continually develop </a:t>
            </a:r>
            <a:r>
              <a:rPr lang="en-AU" sz="3200" b="0" i="0" u="sng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highly customised t</a:t>
            </a:r>
            <a:r>
              <a:rPr lang="en-AU" sz="3200" b="0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eaching and learning programs in line with evidence-based practice in a </a:t>
            </a:r>
            <a:r>
              <a:rPr lang="en-AU" sz="3200" b="0" i="0" u="sng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safe and supportive</a:t>
            </a:r>
            <a:r>
              <a:rPr lang="en-AU" sz="3200" b="0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environment.</a:t>
            </a:r>
            <a:endParaRPr sz="2000" b="0" i="0" u="none" strike="noStrike" cap="none" dirty="0">
              <a:solidFill>
                <a:srgbClr val="888888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1238" y="2276430"/>
            <a:ext cx="2445781" cy="3424093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0784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5" descr="JACPPT_20222.jpg"/>
          <p:cNvPicPr preferRelativeResize="0"/>
          <p:nvPr/>
        </p:nvPicPr>
        <p:blipFill rotWithShape="1">
          <a:blip r:embed="rId3">
            <a:alphaModFix/>
          </a:blip>
          <a:srcRect l="35" r="32"/>
          <a:stretch/>
        </p:blipFill>
        <p:spPr>
          <a:xfrm>
            <a:off x="0" y="0"/>
            <a:ext cx="9138472" cy="69723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ctrTitle" idx="4294967295"/>
          </p:nvPr>
        </p:nvSpPr>
        <p:spPr>
          <a:xfrm>
            <a:off x="395654" y="1225116"/>
            <a:ext cx="6386401" cy="116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aramond"/>
              <a:buNone/>
            </a:pPr>
            <a:r>
              <a:rPr lang="en-AU" sz="4400" b="1" i="0" u="sng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Our Pedagogical Philosophy</a:t>
            </a:r>
            <a:endParaRPr sz="4400" b="1" i="0" u="sng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4294967295"/>
          </p:nvPr>
        </p:nvSpPr>
        <p:spPr>
          <a:xfrm>
            <a:off x="395654" y="2245106"/>
            <a:ext cx="8379069" cy="336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62500" lnSpcReduction="20000"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60000"/>
              <a:buFont typeface="Arial"/>
              <a:buNone/>
            </a:pPr>
            <a:r>
              <a:rPr lang="en-AU" sz="3200" b="1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Jacana School for Autism provides:</a:t>
            </a:r>
            <a:endParaRPr sz="20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60000"/>
              <a:buFont typeface="Arial"/>
              <a:buChar char="•"/>
            </a:pPr>
            <a:r>
              <a:rPr lang="en-AU" sz="3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 curriculum that supports the individual needs of students, using specific teaching strategies that cater to students with an Autism Spectrum Disorder.</a:t>
            </a:r>
            <a:endParaRPr/>
          </a:p>
          <a:p>
            <a: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60000"/>
              <a:buFont typeface="Arial"/>
              <a:buChar char="•"/>
            </a:pPr>
            <a:r>
              <a:rPr lang="en-AU" sz="3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Individual Learning Plans to cater for specific learning needs and styles, focusing on communication, social /interpersonal skills, personal learning and academic skills.</a:t>
            </a:r>
            <a:endParaRPr/>
          </a:p>
          <a:p>
            <a: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60000"/>
              <a:buFont typeface="Arial"/>
              <a:buChar char="•"/>
            </a:pPr>
            <a:r>
              <a:rPr lang="en-AU" sz="3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 safe and secure environment that enhances students’ self-esteem and respects students’ dignity.</a:t>
            </a:r>
            <a:endParaRPr/>
          </a:p>
          <a:p>
            <a: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60000"/>
              <a:buFont typeface="Arial"/>
              <a:buChar char="•"/>
            </a:pPr>
            <a:r>
              <a:rPr lang="en-AU" sz="3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School wide implementation of the Positive Behaviour Support program.</a:t>
            </a:r>
            <a:endParaRPr/>
          </a:p>
          <a:p>
            <a: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60000"/>
              <a:buFont typeface="Arial"/>
              <a:buChar char="•"/>
            </a:pPr>
            <a:r>
              <a:rPr lang="en-AU" sz="3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Regular participation in the wider community.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60000"/>
              <a:buFont typeface="Arial"/>
              <a:buNone/>
            </a:pPr>
            <a:endParaRPr sz="2000" b="0" i="0" u="none" strike="noStrike" cap="none">
              <a:solidFill>
                <a:srgbClr val="888888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91" name="Google Shape;91;p15" descr="https://lh6.googleusercontent.com/UvwPIo6wbvLb_g4EQT6fZi5MNJ3LIQm8Px1b--nRcak5-J9BlS6VZuVAZgKPyey8t4wZOLek3CopaNa_V56ifGp_P62x-4t7OJ7qFBZto5RZAVk3dmnc10RGpbB83Y6hr1POJhfLP_66Ev8CR-ZXwg=s20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0508" y="5055923"/>
            <a:ext cx="2444261" cy="1590625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 descr="JACPPT_20222.jpg"/>
          <p:cNvPicPr preferRelativeResize="0"/>
          <p:nvPr/>
        </p:nvPicPr>
        <p:blipFill rotWithShape="1">
          <a:blip r:embed="rId3">
            <a:alphaModFix/>
          </a:blip>
          <a:srcRect l="35" r="32"/>
          <a:stretch/>
        </p:blipFill>
        <p:spPr>
          <a:xfrm>
            <a:off x="0" y="0"/>
            <a:ext cx="9138472" cy="69723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>
            <a:spLocks noGrp="1"/>
          </p:cNvSpPr>
          <p:nvPr>
            <p:ph type="ctrTitle" idx="4294967295"/>
          </p:nvPr>
        </p:nvSpPr>
        <p:spPr>
          <a:xfrm>
            <a:off x="395654" y="1225116"/>
            <a:ext cx="6386401" cy="116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aramond"/>
              <a:buNone/>
            </a:pPr>
            <a:r>
              <a:rPr lang="en-AU" sz="4400" b="1" i="0" u="sng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Our Pedagogical Philosophy</a:t>
            </a:r>
            <a:endParaRPr sz="4400" b="1" i="0" u="sng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8" name="Google Shape;98;p16"/>
          <p:cNvSpPr txBox="1">
            <a:spLocks noGrp="1"/>
          </p:cNvSpPr>
          <p:nvPr>
            <p:ph type="subTitle" idx="4294967295"/>
          </p:nvPr>
        </p:nvSpPr>
        <p:spPr>
          <a:xfrm>
            <a:off x="395654" y="2245106"/>
            <a:ext cx="8502161" cy="370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47500" lnSpcReduction="20000"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210526"/>
              <a:buFont typeface="Arial"/>
              <a:buNone/>
            </a:pPr>
            <a:r>
              <a:rPr lang="en-AU" sz="3200" b="1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Jacana School for Autism believes that to succeed in the world, students need to develop the capacity to:</a:t>
            </a:r>
            <a:endParaRPr sz="32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210526"/>
              <a:buFont typeface="Arial"/>
              <a:buChar char="•"/>
            </a:pPr>
            <a:r>
              <a:rPr lang="en-AU" sz="3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Manage themselves as individuals and in their relations to others.</a:t>
            </a:r>
            <a:endParaRPr/>
          </a:p>
          <a:p>
            <a: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210526"/>
              <a:buFont typeface="Arial"/>
              <a:buChar char="•"/>
            </a:pPr>
            <a:r>
              <a:rPr lang="en-AU" sz="3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Understand the world in which they live and act effectively in their wider community</a:t>
            </a:r>
            <a:endParaRPr/>
          </a:p>
          <a:p>
            <a:pPr marL="2540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210526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540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210526"/>
              <a:buFont typeface="Arial"/>
              <a:buNone/>
            </a:pPr>
            <a:r>
              <a:rPr lang="en-AU" sz="3200" b="1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Jacana School for Autism provides:</a:t>
            </a:r>
            <a:endParaRPr sz="32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210526"/>
              <a:buFont typeface="Arial"/>
              <a:buChar char="•"/>
            </a:pPr>
            <a:r>
              <a:rPr lang="en-AU" sz="3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 curriculum that supports the individual needs of students, using specific teaching strategies that cater to students with an Autism Spectrum Disorder.</a:t>
            </a:r>
            <a:endParaRPr/>
          </a:p>
          <a:p>
            <a: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210526"/>
              <a:buFont typeface="Arial"/>
              <a:buChar char="•"/>
            </a:pPr>
            <a:r>
              <a:rPr lang="en-AU" sz="3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Individual Learning Plans to cater for specific learning needs and styles, focusing on communication, social /interpersonal skills, personal learning and academic skills.</a:t>
            </a:r>
            <a:endParaRPr/>
          </a:p>
          <a:p>
            <a: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210526"/>
              <a:buFont typeface="Arial"/>
              <a:buChar char="•"/>
            </a:pPr>
            <a:r>
              <a:rPr lang="en-AU" sz="3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 safe and secure environment that enhances students’ self-esteem and respects students’ dignity.</a:t>
            </a:r>
            <a:endParaRPr/>
          </a:p>
          <a:p>
            <a: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210526"/>
              <a:buFont typeface="Arial"/>
              <a:buChar char="•"/>
            </a:pPr>
            <a:r>
              <a:rPr lang="en-AU" sz="3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School wide implementation of the Positive Behaviour Support program.</a:t>
            </a:r>
            <a:endParaRPr/>
          </a:p>
          <a:p>
            <a: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210526"/>
              <a:buFont typeface="Arial"/>
              <a:buChar char="•"/>
            </a:pPr>
            <a:r>
              <a:rPr lang="en-AU" sz="3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Regular participation in the wider community.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10526"/>
              <a:buFont typeface="Arial"/>
              <a:buNone/>
            </a:pPr>
            <a:endParaRPr sz="2000" b="0" i="0" u="none" strike="noStrike" cap="none">
              <a:solidFill>
                <a:srgbClr val="888888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99" name="Google Shape;99;p16" descr="https://lh6.googleusercontent.com/UvwPIo6wbvLb_g4EQT6fZi5MNJ3LIQm8Px1b--nRcak5-J9BlS6VZuVAZgKPyey8t4wZOLek3CopaNa_V56ifGp_P62x-4t7OJ7qFBZto5RZAVk3dmnc10RGpbB83Y6hr1POJhfLP_66Ev8CR-ZXwg=s20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53554" y="4950415"/>
            <a:ext cx="2444261" cy="1590625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 descr="JACPPT_20222.jpg"/>
          <p:cNvPicPr preferRelativeResize="0"/>
          <p:nvPr/>
        </p:nvPicPr>
        <p:blipFill rotWithShape="1">
          <a:blip r:embed="rId3">
            <a:alphaModFix/>
          </a:blip>
          <a:srcRect l="35" r="32"/>
          <a:stretch/>
        </p:blipFill>
        <p:spPr>
          <a:xfrm>
            <a:off x="0" y="0"/>
            <a:ext cx="9138472" cy="697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>
            <a:spLocks noGrp="1"/>
          </p:cNvSpPr>
          <p:nvPr>
            <p:ph type="ctrTitle" idx="4294967295"/>
          </p:nvPr>
        </p:nvSpPr>
        <p:spPr>
          <a:xfrm>
            <a:off x="395654" y="1225116"/>
            <a:ext cx="6386401" cy="116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aramond"/>
              <a:buNone/>
            </a:pPr>
            <a:r>
              <a:rPr lang="en-AU" sz="4400" b="1" i="0" u="sng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Our Pedagogical Philosophy</a:t>
            </a:r>
            <a:endParaRPr sz="4400" b="1" i="0" u="sng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4294967295"/>
          </p:nvPr>
        </p:nvSpPr>
        <p:spPr>
          <a:xfrm>
            <a:off x="395654" y="2122014"/>
            <a:ext cx="8502161" cy="370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2000" b="1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Jacana School for Autism includes:</a:t>
            </a:r>
            <a:endParaRPr sz="2000" b="0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AU" sz="2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Individual and small group instruction.</a:t>
            </a:r>
            <a:endParaRPr/>
          </a:p>
          <a:p>
            <a: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AU" sz="2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Speech therapy consultation.</a:t>
            </a:r>
            <a:endParaRPr/>
          </a:p>
          <a:p>
            <a: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AU" sz="2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Occupational therapy consultation.</a:t>
            </a:r>
            <a:endParaRPr/>
          </a:p>
          <a:p>
            <a: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AU" sz="2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Psychology consultation.</a:t>
            </a:r>
            <a:endParaRPr/>
          </a:p>
          <a:p>
            <a: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AU" sz="2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Ongoing professional development for staff.</a:t>
            </a:r>
            <a:endParaRPr/>
          </a:p>
          <a:p>
            <a: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AU" sz="2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Programs that are informed by current research and evidence-based practice.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888888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5784" y="2394574"/>
            <a:ext cx="2833200" cy="16302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250923" y="2731987"/>
            <a:ext cx="2651028" cy="1227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n-AU" b="1">
                <a:latin typeface="Garamond"/>
                <a:ea typeface="Garamond"/>
                <a:cs typeface="Garamond"/>
                <a:sym typeface="Garamond"/>
              </a:rPr>
              <a:t>Victorian Curriculum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2901951" y="1505331"/>
            <a:ext cx="5486400" cy="155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 fontScale="92500" lnSpcReduction="10000"/>
          </a:bodyPr>
          <a:lstStyle/>
          <a:p>
            <a:pPr marL="342900" lvl="0" indent="-25717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1081"/>
              <a:buChar char="•"/>
            </a:pPr>
            <a:r>
              <a:rPr lang="en-AU" sz="1800">
                <a:latin typeface="Garamond"/>
                <a:ea typeface="Garamond"/>
                <a:cs typeface="Garamond"/>
                <a:sym typeface="Garamond"/>
              </a:rPr>
              <a:t>JSA provides a Primary, Middle, Secondary and Senior Secondary Curriculum that is presented in an </a:t>
            </a:r>
            <a:r>
              <a:rPr lang="en-AU" sz="1800" u="sng">
                <a:latin typeface="Garamond"/>
                <a:ea typeface="Garamond"/>
                <a:cs typeface="Garamond"/>
                <a:sym typeface="Garamond"/>
              </a:rPr>
              <a:t>inquiry based approach</a:t>
            </a:r>
            <a:r>
              <a:rPr lang="en-AU" sz="1800">
                <a:latin typeface="Garamond"/>
                <a:ea typeface="Garamond"/>
                <a:cs typeface="Garamond"/>
                <a:sym typeface="Garamond"/>
              </a:rPr>
              <a:t> that incorporates experiential learning opportunities.</a:t>
            </a:r>
            <a:endParaRPr/>
          </a:p>
          <a:p>
            <a:pPr marL="342900" lvl="0" indent="-25717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81081"/>
              <a:buChar char="•"/>
            </a:pPr>
            <a:r>
              <a:rPr lang="en-AU" sz="1800">
                <a:latin typeface="Garamond"/>
                <a:ea typeface="Garamond"/>
                <a:cs typeface="Garamond"/>
                <a:sym typeface="Garamond"/>
              </a:rPr>
              <a:t>The Primary, Middle and Secondary curriculum is based on the Victorian Curriculum F-10 and includes the following:</a:t>
            </a:r>
            <a:endParaRPr/>
          </a:p>
          <a:p>
            <a:pPr marL="34290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69498"/>
              <a:buNone/>
            </a:pPr>
            <a:endParaRPr/>
          </a:p>
        </p:txBody>
      </p:sp>
      <p:sp>
        <p:nvSpPr>
          <p:cNvPr id="114" name="Google Shape;114;p18"/>
          <p:cNvSpPr txBox="1"/>
          <p:nvPr/>
        </p:nvSpPr>
        <p:spPr>
          <a:xfrm>
            <a:off x="3055258" y="3246271"/>
            <a:ext cx="1787978" cy="87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050" b="1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English -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050" b="0" i="0" u="none" strike="noStrike" cap="none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Reading and Viewing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050" b="0" i="0" u="none" strike="noStrike" cap="none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Writing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050" b="0" i="0" u="none" strike="noStrike" cap="none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Speaking and Listening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4843237" y="4158454"/>
            <a:ext cx="1787978" cy="87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050" b="1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Capabilities -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050" b="0" i="0" u="none" strike="noStrike" cap="none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Personal and Social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050" b="0" i="0" u="none" strike="noStrike" cap="none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Critical and Creative Thinking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4843237" y="3241606"/>
            <a:ext cx="1787978" cy="1038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050" b="1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Mathematics -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050" b="0" i="0" u="none" strike="noStrike" cap="none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Number and Algebra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050" b="0" i="0" u="none" strike="noStrike" cap="none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Statistics and Probability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050" b="0" i="0" u="none" strike="noStrike" cap="none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Measurement and Geometry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3055258" y="4158454"/>
            <a:ext cx="2315027" cy="1361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050" b="1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The Arts -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050" b="0" i="0" u="none" strike="noStrike" cap="none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Music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050" b="0" i="0" u="none" strike="noStrike" cap="none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Visual Arts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050" b="0" i="0" u="none" strike="noStrike" cap="none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Media Arts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050" b="0" i="0" u="none" strike="noStrike" cap="none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Drama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050" b="0" i="0" u="none" strike="noStrike" cap="none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Dance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050" b="0" i="0" u="none" strike="noStrike" cap="none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Visual Communication and Design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72" y="1070860"/>
            <a:ext cx="3734741" cy="494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 descr="Victorian Curriculum and Assessment Authorit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4017" y="5520335"/>
            <a:ext cx="1825729" cy="38809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6850581" y="3244427"/>
            <a:ext cx="1787978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050" b="1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Curriculum Areas -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050" b="0" i="0" u="none" strike="noStrike" cap="none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Science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050" b="0" i="0" u="none" strike="noStrike" cap="none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The Humanities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AU" sz="1050" b="0" i="0" u="none" strike="noStrike" cap="none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Technologies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69015" y="109149"/>
            <a:ext cx="1829499" cy="1297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4026" y="472903"/>
            <a:ext cx="2447925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137299" y="66480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54"/>
              <a:buNone/>
            </a:pPr>
            <a:r>
              <a:rPr lang="en-AU" b="1" dirty="0">
                <a:latin typeface="Garamond"/>
                <a:ea typeface="Garamond"/>
                <a:cs typeface="Garamond"/>
                <a:sym typeface="Garamond"/>
              </a:rPr>
              <a:t>The Senior Secondary Curriculum</a:t>
            </a:r>
            <a:endParaRPr dirty="0"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526848" y="1388361"/>
            <a:ext cx="6331151" cy="3138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 fontScale="62500" lnSpcReduction="20000"/>
          </a:bodyPr>
          <a:lstStyle/>
          <a:p>
            <a:pPr marL="342900" lvl="0" indent="-2571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82949"/>
              <a:buChar char="•"/>
            </a:pPr>
            <a:r>
              <a:rPr lang="en-AU" dirty="0">
                <a:latin typeface="Garamond"/>
                <a:ea typeface="Garamond"/>
                <a:cs typeface="Garamond"/>
                <a:sym typeface="Garamond"/>
              </a:rPr>
              <a:t>Victorian Pathways Certificate (VPC)</a:t>
            </a: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342900" lvl="0" indent="-2571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82949"/>
              <a:buChar char="•"/>
            </a:pPr>
            <a:r>
              <a:rPr lang="en-AU" dirty="0">
                <a:latin typeface="Garamond"/>
                <a:ea typeface="Garamond"/>
                <a:cs typeface="Garamond"/>
                <a:sym typeface="Garamond"/>
              </a:rPr>
              <a:t>The Pathways Certificate of Individual Achievement (CIA)</a:t>
            </a:r>
            <a:endParaRPr dirty="0"/>
          </a:p>
          <a:p>
            <a:pPr marL="342900" lvl="0" indent="-2571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82949"/>
              <a:buChar char="•"/>
            </a:pPr>
            <a:r>
              <a:rPr lang="en-AU" dirty="0">
                <a:latin typeface="Garamond"/>
                <a:ea typeface="Garamond"/>
                <a:cs typeface="Garamond"/>
                <a:sym typeface="Garamond"/>
              </a:rPr>
              <a:t>Vocational Education and Training (VET)</a:t>
            </a:r>
          </a:p>
          <a:p>
            <a:pPr marL="342900" lvl="0" indent="-2571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82949"/>
              <a:buChar char="•"/>
            </a:pPr>
            <a:r>
              <a:rPr lang="en-AU" dirty="0">
                <a:latin typeface="Garamond"/>
                <a:ea typeface="Garamond"/>
                <a:cs typeface="Garamond"/>
                <a:sym typeface="Garamond"/>
              </a:rPr>
              <a:t>School-Based Apprenticeships &amp; Traineeships (SBAT)</a:t>
            </a:r>
          </a:p>
          <a:p>
            <a:pPr marL="342900" lvl="0" indent="-2571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ct val="82949"/>
              <a:buChar char="•"/>
            </a:pPr>
            <a:r>
              <a:rPr lang="en-AU" dirty="0">
                <a:latin typeface="Garamond"/>
                <a:ea typeface="Garamond"/>
                <a:cs typeface="Garamond"/>
                <a:sym typeface="Garamond"/>
              </a:rPr>
              <a:t>Specialist programs provide students with the opportunities to explore and learn in the areas of:</a:t>
            </a:r>
            <a:endParaRPr dirty="0"/>
          </a:p>
          <a:p>
            <a:pPr marL="800100" lvl="1" indent="-257175">
              <a:lnSpc>
                <a:spcPct val="90000"/>
              </a:lnSpc>
              <a:spcBef>
                <a:spcPts val="750"/>
              </a:spcBef>
              <a:buSzPct val="82949"/>
              <a:buChar char="•"/>
            </a:pPr>
            <a:r>
              <a:rPr lang="en-AU" dirty="0">
                <a:latin typeface="Garamond"/>
                <a:ea typeface="Garamond"/>
                <a:cs typeface="Garamond"/>
                <a:sym typeface="Garamond"/>
              </a:rPr>
              <a:t>Personal &amp; Social Capabilities </a:t>
            </a:r>
          </a:p>
          <a:p>
            <a:pPr marL="800100" lvl="1" indent="-257175">
              <a:lnSpc>
                <a:spcPct val="90000"/>
              </a:lnSpc>
              <a:spcBef>
                <a:spcPts val="750"/>
              </a:spcBef>
              <a:buSzPct val="82949"/>
              <a:buChar char="•"/>
            </a:pPr>
            <a:r>
              <a:rPr lang="en-AU" dirty="0">
                <a:latin typeface="Garamond"/>
                <a:ea typeface="Garamond"/>
                <a:cs typeface="Garamond"/>
                <a:sym typeface="Garamond"/>
              </a:rPr>
              <a:t>The Arts:  Visual Arts and Performing Arts (Music)</a:t>
            </a:r>
            <a:endParaRPr dirty="0"/>
          </a:p>
          <a:p>
            <a:pPr marL="800100" lvl="1" indent="-257175">
              <a:lnSpc>
                <a:spcPct val="90000"/>
              </a:lnSpc>
              <a:spcBef>
                <a:spcPts val="750"/>
              </a:spcBef>
              <a:buSzPct val="82949"/>
              <a:buChar char="•"/>
            </a:pPr>
            <a:r>
              <a:rPr lang="en-AU" dirty="0">
                <a:latin typeface="Garamond"/>
                <a:ea typeface="Garamond"/>
                <a:cs typeface="Garamond"/>
                <a:sym typeface="Garamond"/>
              </a:rPr>
              <a:t>Hands On Learning: Build and Café Programs</a:t>
            </a:r>
            <a:endParaRPr dirty="0">
              <a:latin typeface="Garamond"/>
              <a:ea typeface="Garamond"/>
              <a:cs typeface="Garamond"/>
              <a:sym typeface="Garamond"/>
            </a:endParaRPr>
          </a:p>
          <a:p>
            <a:pPr marL="800100" lvl="1" indent="-257175">
              <a:lnSpc>
                <a:spcPct val="90000"/>
              </a:lnSpc>
              <a:spcBef>
                <a:spcPts val="750"/>
              </a:spcBef>
              <a:buSzPct val="82949"/>
              <a:buChar char="•"/>
            </a:pPr>
            <a:r>
              <a:rPr lang="en-AU" dirty="0">
                <a:latin typeface="Garamond"/>
                <a:ea typeface="Garamond"/>
                <a:cs typeface="Garamond"/>
                <a:sym typeface="Garamond"/>
              </a:rPr>
              <a:t>Health &amp; Physical Education</a:t>
            </a:r>
            <a:endParaRPr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8866" y="1618488"/>
            <a:ext cx="1928286" cy="254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820" y="4506930"/>
            <a:ext cx="1397489" cy="1967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43289" y="4608856"/>
            <a:ext cx="1907931" cy="145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9809" y="4629357"/>
            <a:ext cx="2009981" cy="150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54719" y="4367654"/>
            <a:ext cx="2551982" cy="1888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60854" y="231880"/>
            <a:ext cx="1545847" cy="10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4026" y="472903"/>
            <a:ext cx="2447925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00132F7F865C98C646A9A6130A42F34C53|-1783046539" UniqueId="5c6b98f9-7c34-4fcd-8083-69fa25fc04d2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5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2F7F865C98C646A9A6130A42F34C53" ma:contentTypeVersion="5" ma:contentTypeDescription="Create a new document." ma:contentTypeScope="" ma:versionID="2efd85bf75610ac1a5184848c4df6016">
  <xsd:schema xmlns:xsd="http://www.w3.org/2001/XMLSchema" xmlns:xs="http://www.w3.org/2001/XMLSchema" xmlns:p="http://schemas.microsoft.com/office/2006/metadata/properties" xmlns:ns1="http://schemas.microsoft.com/sharepoint/v3" xmlns:ns2="80a4122d-9ebb-4019-b136-2ecfa8e1065e" targetNamespace="http://schemas.microsoft.com/office/2006/metadata/properties" ma:root="true" ma:fieldsID="5808dc6b674c83a6ce56e93d0709c134" ns1:_="" ns2:_="">
    <xsd:import namespace="http://schemas.microsoft.com/sharepoint/v3"/>
    <xsd:import namespace="80a4122d-9ebb-4019-b136-2ecfa8e1065e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1:_dlc_Exempt" minOccurs="0"/>
                <xsd:element ref="ns1:_dlc_ExpireDateSaved" minOccurs="0"/>
                <xsd:element ref="ns1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9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10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1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a4122d-9ebb-4019-b136-2ecfa8e1065e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bc88080e-2071-4af7-9d7e-1caefcc5ef5c}" ma:internalName="TaxCatchAll" ma:showField="CatchAllData" ma:web="80a4122d-9ebb-4019-b136-2ecfa8e106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0a4122d-9ebb-4019-b136-2ecfa8e1065e"/>
    <_dlc_ExpireDateSaved xmlns="http://schemas.microsoft.com/sharepoint/v3" xsi:nil="true"/>
    <_dlc_ExpireDate xmlns="http://schemas.microsoft.com/sharepoint/v3">2028-05-03T00:37:30+00:00</_dlc_ExpireDate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74D19A-909D-4108-8211-DD5F24542129}">
  <ds:schemaRefs>
    <ds:schemaRef ds:uri="office.server.policy"/>
  </ds:schemaRefs>
</ds:datastoreItem>
</file>

<file path=customXml/itemProps2.xml><?xml version="1.0" encoding="utf-8"?>
<ds:datastoreItem xmlns:ds="http://schemas.openxmlformats.org/officeDocument/2006/customXml" ds:itemID="{DD9F5AB8-233E-4695-820D-9E8E87243D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a4122d-9ebb-4019-b136-2ecfa8e106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B36290-7BF7-423E-9AE0-3267125DD32C}">
  <ds:schemaRefs>
    <ds:schemaRef ds:uri="http://purl.org/dc/terms/"/>
    <ds:schemaRef ds:uri="80a4122d-9ebb-4019-b136-2ecfa8e1065e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sharepoint/v3"/>
    <ds:schemaRef ds:uri="http://schemas.microsoft.com/office/2006/metadata/properties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316A5BF2-C711-45D7-8DF5-2C16D7E1E7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1895</Words>
  <Application>Microsoft Office PowerPoint</Application>
  <PresentationFormat>On-screen Show (4:3)</PresentationFormat>
  <Paragraphs>199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Garamond</vt:lpstr>
      <vt:lpstr>Calibri</vt:lpstr>
      <vt:lpstr>Arial</vt:lpstr>
      <vt:lpstr>Office Theme</vt:lpstr>
      <vt:lpstr>Term 1 Induction Session 2:  Planning Teaching  &amp; Learning/ Excursions </vt:lpstr>
      <vt:lpstr>Term 1 Induction Planner</vt:lpstr>
      <vt:lpstr>Term 1 Induction Survey Feedback Summary</vt:lpstr>
      <vt:lpstr>Who we are..</vt:lpstr>
      <vt:lpstr>Our Pedagogical Philosophy</vt:lpstr>
      <vt:lpstr>Our Pedagogical Philosophy</vt:lpstr>
      <vt:lpstr>Our Pedagogical Philosophy</vt:lpstr>
      <vt:lpstr>Victorian Curriculum</vt:lpstr>
      <vt:lpstr>The Senior Secondary Curriculum</vt:lpstr>
      <vt:lpstr>Year 7-12 Secondary Curriculum Pathways</vt:lpstr>
      <vt:lpstr>Tier 1 </vt:lpstr>
      <vt:lpstr>Tier I Data</vt:lpstr>
      <vt:lpstr>Adapting the Curriculum as a Tier I Intervention</vt:lpstr>
      <vt:lpstr>PowerPoint Presentation</vt:lpstr>
      <vt:lpstr>PowerPoint Presentation</vt:lpstr>
      <vt:lpstr>Teaching and Learning: Specialists</vt:lpstr>
      <vt:lpstr>Teaching and Learning: Specialists</vt:lpstr>
      <vt:lpstr>Planning JSA Excursions</vt:lpstr>
      <vt:lpstr>Planning JSA Excursions</vt:lpstr>
      <vt:lpstr>Planning JSA Excursions - Excursion Notification Template -</vt:lpstr>
      <vt:lpstr>Planning JSA Excursions - Evidence of Risk Assessment (L/D) -</vt:lpstr>
      <vt:lpstr>Planning JSA Excursions - Don’t forget -</vt:lpstr>
      <vt:lpstr>Planning JSA Excursions - Being ready -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>Daniel Moloney</cp:lastModifiedBy>
  <cp:revision>1</cp:revision>
  <dcterms:modified xsi:type="dcterms:W3CDTF">2025-02-02T21:40:59Z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0x010100132F7F865C98C646A9A6130A42F34C53</vt:lpwstr>
  </property>
  <property fmtid="{D5CDD505-2E9C-101B-9397-08002B2CF9AE}" pid="3" name="_dlc_policyId">
    <vt:lpwstr>0x010100132F7F865C98C646A9A6130A42F34C53|-1783046539</vt:lpwstr>
  </property>
  <property fmtid="{D5CDD505-2E9C-101B-9397-08002B2CF9AE}" pid="4" name="ItemRetentionFormula">
    <vt:lpwstr>&lt;formula id="Microsoft.Office.RecordsManagement.PolicyFeatures.Expiration.Formula.BuiltIn"&gt;&lt;number&gt;5&lt;/number&gt;&lt;property&gt;Created&lt;/property&gt;&lt;propertyId&gt;8c06beca-0777-48f7-91c7-6da68bc07b69&lt;/propertyId&gt;&lt;period&gt;years&lt;/period&gt;&lt;/formula&gt;</vt:lpwstr>
  </property>
</Properties>
</file>