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roxima Nova"/>
      <p:regular r:id="rId15"/>
      <p:bold r:id="rId16"/>
      <p:italic r:id="rId17"/>
      <p:boldItalic r:id="rId18"/>
    </p:embeddedFont>
    <p:embeddedFont>
      <p:font typeface="Roboto"/>
      <p:regular r:id="rId19"/>
      <p:bold r:id="rId20"/>
      <p:italic r:id="rId21"/>
      <p:boldItalic r:id="rId22"/>
    </p:embeddedFont>
    <p:embeddedFont>
      <p:font typeface="Arial Black"/>
      <p:regular r:id="rId23"/>
    </p:embeddedFont>
    <p:embeddedFont>
      <p:font typeface="Alfa Slab One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24" Type="http://schemas.openxmlformats.org/officeDocument/2006/relationships/font" Target="fonts/AlfaSlabOne-regular.fntdata"/><Relationship Id="rId12" Type="http://schemas.openxmlformats.org/officeDocument/2006/relationships/slide" Target="slides/slide7.xml"/><Relationship Id="rId23" Type="http://schemas.openxmlformats.org/officeDocument/2006/relationships/font" Target="fonts/ArialBlac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-regular.fntdata"/><Relationship Id="rId14" Type="http://schemas.openxmlformats.org/officeDocument/2006/relationships/slide" Target="slides/slide9.xml"/><Relationship Id="rId17" Type="http://schemas.openxmlformats.org/officeDocument/2006/relationships/font" Target="fonts/ProximaNova-italic.fntdata"/><Relationship Id="rId16" Type="http://schemas.openxmlformats.org/officeDocument/2006/relationships/font" Target="fonts/ProximaNova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ProximaNov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770c95adb7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770c95adb7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70c95adb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70c95adb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70c95adb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70c95adb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70c95adb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70c95adb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70c95adb7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70c95adb7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70c95adb7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70c95adb7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70c95adb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70c95adb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803980789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803980789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70c95adb7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70c95adb7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4294967295" type="ctrTitle"/>
          </p:nvPr>
        </p:nvSpPr>
        <p:spPr>
          <a:xfrm>
            <a:off x="311700" y="406925"/>
            <a:ext cx="8520600" cy="19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CC0000"/>
                </a:solidFill>
              </a:rPr>
              <a:t>Trinity Catholic School </a:t>
            </a:r>
            <a:endParaRPr sz="5000">
              <a:solidFill>
                <a:srgbClr val="CC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CC0000"/>
                </a:solidFill>
              </a:rPr>
              <a:t>Child Safety Policy 2020</a:t>
            </a:r>
            <a:endParaRPr sz="5000">
              <a:solidFill>
                <a:srgbClr val="CC0000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0" l="0" r="30901" t="0"/>
          <a:stretch/>
        </p:blipFill>
        <p:spPr>
          <a:xfrm>
            <a:off x="3098600" y="4234525"/>
            <a:ext cx="2946799" cy="6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5300" y="2143125"/>
            <a:ext cx="5873401" cy="19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Introduction And Purpose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448225" y="1156650"/>
            <a:ext cx="3724800" cy="1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Our school is responsible for our care, safety and wellbeing.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We have a Child Safe Policy so that everyone is respected and feels safe.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/>
              <a:t>It is important that we are listened to and have an opportunity to share our thoughts and opinions.</a:t>
            </a:r>
            <a:endParaRPr sz="1200">
              <a:solidFill>
                <a:srgbClr val="0000FF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913400" y="1518025"/>
            <a:ext cx="3918900" cy="2900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 purpose of this policy is to make sure that all students feel comfortable with the people around them.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Our teachers care about us and also make sure that we feel safe when we are at school, excursions, on camps and anywhere else in the community.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teachers and staff in the school know what to do if a student says that they feel unsafe.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58732" l="55665" r="6638" t="18871"/>
          <a:stretch/>
        </p:blipFill>
        <p:spPr>
          <a:xfrm>
            <a:off x="311700" y="3375425"/>
            <a:ext cx="4340275" cy="14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3674250" y="4055400"/>
            <a:ext cx="5162700" cy="8931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72" name="Google Shape;72;p15"/>
          <p:cNvSpPr/>
          <p:nvPr/>
        </p:nvSpPr>
        <p:spPr>
          <a:xfrm>
            <a:off x="3232550" y="1178725"/>
            <a:ext cx="5750700" cy="3840000"/>
          </a:xfrm>
          <a:prstGeom prst="roundRect">
            <a:avLst>
              <a:gd fmla="val 16667" name="adj"/>
            </a:avLst>
          </a:prstGeom>
          <a:solidFill>
            <a:srgbClr val="99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Rights And Responsibilities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67650" y="1649150"/>
            <a:ext cx="28755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Students </a:t>
            </a:r>
            <a:r>
              <a:rPr lang="en"/>
              <a:t>have the right to be </a:t>
            </a:r>
            <a:r>
              <a:rPr b="1" lang="en" u="sng"/>
              <a:t>safe</a:t>
            </a:r>
            <a:endParaRPr b="1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Students have the right to be </a:t>
            </a:r>
            <a:r>
              <a:rPr b="1" lang="en" u="sng"/>
              <a:t>respected</a:t>
            </a:r>
            <a:endParaRPr b="1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Everyone has the right to </a:t>
            </a:r>
            <a:r>
              <a:rPr b="1" lang="en" u="sng"/>
              <a:t>learn</a:t>
            </a:r>
            <a:endParaRPr b="1" u="sng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3750475" y="1232300"/>
            <a:ext cx="49203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EXPECTATIONS</a:t>
            </a:r>
            <a:endParaRPr sz="280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3450325" y="1982400"/>
            <a:ext cx="1795500" cy="8931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Speak Appropriately</a:t>
            </a:r>
            <a:endParaRPr b="1" sz="1300"/>
          </a:p>
        </p:txBody>
      </p:sp>
      <p:sp>
        <p:nvSpPr>
          <p:cNvPr id="77" name="Google Shape;77;p15"/>
          <p:cNvSpPr/>
          <p:nvPr/>
        </p:nvSpPr>
        <p:spPr>
          <a:xfrm>
            <a:off x="5245825" y="1982400"/>
            <a:ext cx="1795500" cy="8931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Follow Directions</a:t>
            </a:r>
            <a:endParaRPr b="1" sz="1300"/>
          </a:p>
        </p:txBody>
      </p:sp>
      <p:sp>
        <p:nvSpPr>
          <p:cNvPr id="78" name="Google Shape;78;p15"/>
          <p:cNvSpPr/>
          <p:nvPr/>
        </p:nvSpPr>
        <p:spPr>
          <a:xfrm>
            <a:off x="7041325" y="1982400"/>
            <a:ext cx="1795500" cy="8931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Move Safely</a:t>
            </a:r>
            <a:endParaRPr b="1" sz="1300"/>
          </a:p>
        </p:txBody>
      </p:sp>
      <p:sp>
        <p:nvSpPr>
          <p:cNvPr id="79" name="Google Shape;79;p15"/>
          <p:cNvSpPr/>
          <p:nvPr/>
        </p:nvSpPr>
        <p:spPr>
          <a:xfrm>
            <a:off x="3555175" y="3108600"/>
            <a:ext cx="1795500" cy="8931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Listen To The Speaker</a:t>
            </a:r>
            <a:endParaRPr b="1" sz="1300"/>
          </a:p>
        </p:txBody>
      </p:sp>
      <p:sp>
        <p:nvSpPr>
          <p:cNvPr id="80" name="Google Shape;80;p15"/>
          <p:cNvSpPr/>
          <p:nvPr/>
        </p:nvSpPr>
        <p:spPr>
          <a:xfrm>
            <a:off x="5312875" y="3108600"/>
            <a:ext cx="1795500" cy="8931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Care For All Property</a:t>
            </a:r>
            <a:endParaRPr b="1" sz="1300"/>
          </a:p>
        </p:txBody>
      </p:sp>
      <p:sp>
        <p:nvSpPr>
          <p:cNvPr id="81" name="Google Shape;81;p15"/>
          <p:cNvSpPr/>
          <p:nvPr/>
        </p:nvSpPr>
        <p:spPr>
          <a:xfrm>
            <a:off x="7108375" y="3134325"/>
            <a:ext cx="1728600" cy="8931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Keep Hands, Feet and Other Objects To Yourself</a:t>
            </a:r>
            <a:endParaRPr b="1" sz="1300"/>
          </a:p>
        </p:txBody>
      </p:sp>
      <p:sp>
        <p:nvSpPr>
          <p:cNvPr id="82" name="Google Shape;82;p15"/>
          <p:cNvSpPr/>
          <p:nvPr/>
        </p:nvSpPr>
        <p:spPr>
          <a:xfrm>
            <a:off x="4893475" y="4286250"/>
            <a:ext cx="26433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 b="0" l="0" r="30901" t="0"/>
          <a:stretch/>
        </p:blipFill>
        <p:spPr>
          <a:xfrm>
            <a:off x="4935300" y="4286250"/>
            <a:ext cx="255963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311725" y="201850"/>
            <a:ext cx="85206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Commitment To Child Safety </a:t>
            </a:r>
            <a:endParaRPr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And Managing Risks</a:t>
            </a:r>
            <a:endParaRPr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311725" y="1693700"/>
            <a:ext cx="2735700" cy="21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Our school is committed to keeping our students safe from unsafe behaviour and bullying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Every student has the right to feel and be safe.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3618025" y="1392075"/>
            <a:ext cx="5214300" cy="3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RISK MANAGEMENT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 school keeps us safe by-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closing the gates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teachers on yard duty who wear bright vests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‘children only’ toilets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Adults at our school must use adult toilets / visitor toilets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Before every event, excursion or camp our teachers think about how to avoid situations that might be dangerous or that may hurt us.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We should always tell someone if we see a risk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6525" y="281425"/>
            <a:ext cx="2295800" cy="19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Visitors Must Sign In To The Office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311700" y="1377075"/>
            <a:ext cx="6613200" cy="3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All adults in our school need to sign in to the office.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If you see an adult without a school lanyard / name badge you should let a teacher/ LSO know so they can take that person back to the office to sign in to our </a:t>
            </a:r>
            <a:r>
              <a:rPr lang="en">
                <a:highlight>
                  <a:srgbClr val="FFFFFF"/>
                </a:highlight>
              </a:rPr>
              <a:t>visitors</a:t>
            </a:r>
            <a:r>
              <a:rPr lang="en">
                <a:highlight>
                  <a:srgbClr val="FFFFFF"/>
                </a:highlight>
              </a:rPr>
              <a:t> register.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This includes:</a:t>
            </a:r>
            <a:endParaRPr>
              <a:highlight>
                <a:srgbClr val="FFFFFF"/>
              </a:highlight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·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">
                <a:highlight>
                  <a:srgbClr val="FFFFFF"/>
                </a:highlight>
              </a:rPr>
              <a:t>Parent helpers</a:t>
            </a:r>
            <a:endParaRPr>
              <a:highlight>
                <a:srgbClr val="FFFFFF"/>
              </a:highlight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·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">
                <a:highlight>
                  <a:srgbClr val="FFFFFF"/>
                </a:highlight>
              </a:rPr>
              <a:t>Visitors</a:t>
            </a:r>
            <a:endParaRPr>
              <a:highlight>
                <a:srgbClr val="FFFFFF"/>
              </a:highlight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·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">
                <a:highlight>
                  <a:srgbClr val="FFFFFF"/>
                </a:highlight>
              </a:rPr>
              <a:t>Maintenance people like electricians, plumbers and</a:t>
            </a:r>
            <a:r>
              <a:rPr lang="en"/>
              <a:t> </a:t>
            </a:r>
            <a:r>
              <a:rPr lang="en">
                <a:highlight>
                  <a:srgbClr val="FFFFFF"/>
                </a:highlight>
              </a:rPr>
              <a:t>builders</a:t>
            </a:r>
            <a:endParaRPr>
              <a:highlight>
                <a:srgbClr val="FFFFFF"/>
              </a:highlight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·</a:t>
            </a:r>
            <a:r>
              <a:rPr lang="en" sz="7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">
                <a:highlight>
                  <a:srgbClr val="FFFFFF"/>
                </a:highlight>
              </a:rPr>
              <a:t>Guest speakers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9825" y="2456000"/>
            <a:ext cx="2432475" cy="21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Code of Conduct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312175" y="1582350"/>
            <a:ext cx="3963300" cy="3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Our school makes sure there is a </a:t>
            </a:r>
            <a:r>
              <a:rPr b="1" lang="en"/>
              <a:t>Code</a:t>
            </a:r>
            <a:r>
              <a:rPr lang="en"/>
              <a:t> </a:t>
            </a:r>
            <a:r>
              <a:rPr b="1" lang="en"/>
              <a:t>of Conduct </a:t>
            </a:r>
            <a:r>
              <a:rPr lang="en"/>
              <a:t>for all teachers, helpers,</a:t>
            </a:r>
            <a:r>
              <a:rPr b="1" lang="en"/>
              <a:t> </a:t>
            </a:r>
            <a:r>
              <a:rPr lang="en"/>
              <a:t>office staff, Fr Huy, Emergency Teachers, parent helpers, other volunteers and workers that describes how they should behave.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Just like we have the school rules for students, the Code of Conduct is the expectation for adults and can be found on the school website and in the office.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 rotWithShape="1">
          <a:blip r:embed="rId3">
            <a:alphaModFix/>
          </a:blip>
          <a:srcRect b="25912" l="3158" r="50662" t="24692"/>
          <a:stretch/>
        </p:blipFill>
        <p:spPr>
          <a:xfrm>
            <a:off x="4572000" y="1910950"/>
            <a:ext cx="4260326" cy="2563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Inclusion And Empowerment </a:t>
            </a:r>
            <a:endParaRPr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For Students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223200" y="1872725"/>
            <a:ext cx="4348800" cy="21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Trinity Catholic School works with students to-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ensure that they are empowered to understand their rights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recognise what abuse is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encourage them to speak up when they feel uncomfortable or afraid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all students have a voice and will be listened to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4896925" y="1114250"/>
            <a:ext cx="3131700" cy="2510100"/>
          </a:xfrm>
          <a:prstGeom prst="wedgeRoundRectCallout">
            <a:avLst>
              <a:gd fmla="val 46266" name="adj1"/>
              <a:gd fmla="val 71389" name="adj2"/>
              <a:gd fmla="val 0" name="adj3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Trinity Catholic School values everyone's individuality.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look after children with different abilities, backgrounds, beliefs and appearances.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TCS aims to make everyone feel comfortable.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3">
            <a:alphaModFix/>
          </a:blip>
          <a:srcRect b="33333" l="51171" r="28906" t="31944"/>
          <a:stretch/>
        </p:blipFill>
        <p:spPr>
          <a:xfrm>
            <a:off x="7010625" y="3179000"/>
            <a:ext cx="1821674" cy="1785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Feeling Safe Program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311700" y="1188450"/>
            <a:ext cx="4853400" cy="3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At Trinity we build student capacity to: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Identify when we feel safe and unsafe, and when we are at risk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Can identify safe and unsafe touching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Promote personal safety (avoid harm where possible)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And to seek help using identified safety networks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 “Feeling Safe Program” gives students the skills, strategies and confidence to prevent abuse and keep safe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575" y="934700"/>
            <a:ext cx="288847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Responding And Reporting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311700" y="1235575"/>
            <a:ext cx="3563100" cy="22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Our teachers as well as other adults will listen to our problems on the yard, in the classroom and if we are having an issue at home. 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it is a big problem sometimes other people are called in to help us solve the problem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4542750" y="1471050"/>
            <a:ext cx="4289700" cy="3339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Principal and teachers at Trinity Catholic School understand that it is important for all students to feel safe.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you don’t feel safe at school you can….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tell your class teacher or Learning Support Officer (LSO)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tell the teacher on yard duty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tell another trusted adult at school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tell a buddy/ friend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292" y="3265951"/>
            <a:ext cx="1900570" cy="1780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