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78" r:id="rId6"/>
    <p:sldId id="258" r:id="rId7"/>
    <p:sldId id="259" r:id="rId8"/>
    <p:sldId id="287" r:id="rId9"/>
    <p:sldId id="272" r:id="rId10"/>
    <p:sldId id="288" r:id="rId11"/>
    <p:sldId id="277" r:id="rId12"/>
    <p:sldId id="289" r:id="rId13"/>
    <p:sldId id="273" r:id="rId14"/>
    <p:sldId id="290" r:id="rId15"/>
    <p:sldId id="274" r:id="rId16"/>
    <p:sldId id="291" r:id="rId17"/>
    <p:sldId id="292" r:id="rId18"/>
    <p:sldId id="280" r:id="rId19"/>
    <p:sldId id="28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88F"/>
    <a:srgbClr val="890020"/>
    <a:srgbClr val="7F001D"/>
    <a:srgbClr val="A805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470" autoAdjust="0"/>
    <p:restoredTop sz="94660"/>
  </p:normalViewPr>
  <p:slideViewPr>
    <p:cSldViewPr snapToGrid="0">
      <p:cViewPr varScale="1">
        <p:scale>
          <a:sx n="74" d="100"/>
          <a:sy n="74" d="100"/>
        </p:scale>
        <p:origin x="24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68-389C-4841-9A4D-C62C426EC611}" type="datetimeFigureOut">
              <a:rPr lang="en-AU" smtClean="0"/>
              <a:t>24/06/2025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95896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68-389C-4841-9A4D-C62C426EC611}" type="datetimeFigureOut">
              <a:rPr lang="en-AU" smtClean="0"/>
              <a:t>24/06/2025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31636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68-389C-4841-9A4D-C62C426EC611}" type="datetimeFigureOut">
              <a:rPr lang="en-AU" smtClean="0"/>
              <a:t>24/06/2025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48643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68-389C-4841-9A4D-C62C426EC611}" type="datetimeFigureOut">
              <a:rPr lang="en-AU" smtClean="0"/>
              <a:t>24/06/2025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8094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68-389C-4841-9A4D-C62C426EC611}" type="datetimeFigureOut">
              <a:rPr lang="en-AU" smtClean="0"/>
              <a:t>24/06/2025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3608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68-389C-4841-9A4D-C62C426EC611}" type="datetimeFigureOut">
              <a:rPr lang="en-AU" smtClean="0"/>
              <a:t>24/06/2025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00416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68-389C-4841-9A4D-C62C426EC611}" type="datetimeFigureOut">
              <a:rPr lang="en-AU" smtClean="0"/>
              <a:t>24/06/2025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2723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68-389C-4841-9A4D-C62C426EC611}" type="datetimeFigureOut">
              <a:rPr lang="en-AU" smtClean="0"/>
              <a:t>24/06/2025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23242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68-389C-4841-9A4D-C62C426EC611}" type="datetimeFigureOut">
              <a:rPr lang="en-AU" smtClean="0"/>
              <a:t>24/06/2025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17371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68-389C-4841-9A4D-C62C426EC611}" type="datetimeFigureOut">
              <a:rPr lang="en-AU" smtClean="0"/>
              <a:t>24/06/2025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5975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68-389C-4841-9A4D-C62C426EC611}" type="datetimeFigureOut">
              <a:rPr lang="en-AU" smtClean="0"/>
              <a:t>24/06/2025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96947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BD7F68-389C-4841-9A4D-C62C426EC611}" type="datetimeFigureOut">
              <a:rPr lang="en-AU" smtClean="0"/>
              <a:t>24/06/2025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D30C7-17E9-4B3A-BC5A-563CD3F6B9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8333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3.png"/><Relationship Id="rId5" Type="http://schemas.openxmlformats.org/officeDocument/2006/relationships/image" Target="../media/image6.jp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3.png"/><Relationship Id="rId5" Type="http://schemas.openxmlformats.org/officeDocument/2006/relationships/image" Target="../media/image8.jpe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3.png"/><Relationship Id="rId5" Type="http://schemas.openxmlformats.org/officeDocument/2006/relationships/image" Target="../media/image9.jpe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3.png"/><Relationship Id="rId5" Type="http://schemas.openxmlformats.org/officeDocument/2006/relationships/image" Target="../media/image10.jpe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3.png"/><Relationship Id="rId5" Type="http://schemas.openxmlformats.org/officeDocument/2006/relationships/image" Target="../media/image11.jpe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3.png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3.png"/><Relationship Id="rId5" Type="http://schemas.openxmlformats.org/officeDocument/2006/relationships/image" Target="../media/image13.jpe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3.png"/><Relationship Id="rId5" Type="http://schemas.openxmlformats.org/officeDocument/2006/relationships/image" Target="../media/image14.emf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A4A1862F-A6F9-4D1B-A7C0-650B15FF237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14"/>
          <a:stretch/>
        </p:blipFill>
        <p:spPr>
          <a:xfrm>
            <a:off x="0" y="-533400"/>
            <a:ext cx="12192000" cy="736489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B752845-A238-4AD1-BF62-472A8AD6FB5D}"/>
              </a:ext>
            </a:extLst>
          </p:cNvPr>
          <p:cNvSpPr/>
          <p:nvPr/>
        </p:nvSpPr>
        <p:spPr>
          <a:xfrm>
            <a:off x="0" y="5004591"/>
            <a:ext cx="12192000" cy="18619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19D5BE-08E1-42F3-ACBE-F5889AC2B183}"/>
              </a:ext>
            </a:extLst>
          </p:cNvPr>
          <p:cNvSpPr txBox="1"/>
          <p:nvPr/>
        </p:nvSpPr>
        <p:spPr>
          <a:xfrm>
            <a:off x="2530928" y="5292799"/>
            <a:ext cx="7130144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VCE – Physical Education</a:t>
            </a:r>
          </a:p>
          <a:p>
            <a:pPr algn="ctr"/>
            <a:r>
              <a:rPr lang="en-US" sz="1400" dirty="0">
                <a:latin typeface="Europa-Bold" panose="02000000000000000000" pitchFamily="50" charset="0"/>
                <a:cs typeface="Adobe Devanagari" panose="02040503050201020203" pitchFamily="18" charset="0"/>
              </a:rPr>
              <a:t>(2025-2029 Study Design)</a:t>
            </a:r>
            <a:endParaRPr lang="en-AU" sz="1400" dirty="0"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14" name="Picture 13" descr="A picture containing graphics, text, graphic design, clipart&#10;&#10;Description automatically generated">
            <a:extLst>
              <a:ext uri="{FF2B5EF4-FFF2-40B4-BE49-F238E27FC236}">
                <a16:creationId xmlns:a16="http://schemas.microsoft.com/office/drawing/2014/main" id="{29A4004E-A403-35B4-B08F-B4893DA790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038" y="5004590"/>
            <a:ext cx="2634866" cy="1861930"/>
          </a:xfrm>
          <a:prstGeom prst="rect">
            <a:avLst/>
          </a:prstGeom>
        </p:spPr>
      </p:pic>
      <p:pic>
        <p:nvPicPr>
          <p:cNvPr id="2" name="Audio Recording 18 Jun 2024 at 1:32:25 pm">
            <a:hlinkClick r:id="" action="ppaction://media"/>
            <a:extLst>
              <a:ext uri="{FF2B5EF4-FFF2-40B4-BE49-F238E27FC236}">
                <a16:creationId xmlns:a16="http://schemas.microsoft.com/office/drawing/2014/main" id="{D5E8AC9C-4BAF-42F7-640B-D07A800AC7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76000" y="-5334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478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E544D5-F69A-4C3D-856C-E90DE760E064}"/>
              </a:ext>
            </a:extLst>
          </p:cNvPr>
          <p:cNvSpPr txBox="1"/>
          <p:nvPr/>
        </p:nvSpPr>
        <p:spPr>
          <a:xfrm>
            <a:off x="3793069" y="3321888"/>
            <a:ext cx="2143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School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Office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717DF7-BD8E-4612-80E6-A184A08A1B11}"/>
              </a:ext>
            </a:extLst>
          </p:cNvPr>
          <p:cNvSpPr txBox="1"/>
          <p:nvPr/>
        </p:nvSpPr>
        <p:spPr>
          <a:xfrm>
            <a:off x="6095999" y="3284195"/>
            <a:ext cx="2296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Gymnasium</a:t>
            </a:r>
            <a:endParaRPr lang="en-AU" b="1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ECE02D-2E49-42CA-9609-D8FD51CF506B}"/>
              </a:ext>
            </a:extLst>
          </p:cNvPr>
          <p:cNvSpPr txBox="1"/>
          <p:nvPr/>
        </p:nvSpPr>
        <p:spPr>
          <a:xfrm>
            <a:off x="6213064" y="6001124"/>
            <a:ext cx="2495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-2177" y="-49946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F4AFC-2F39-CBEB-2A6F-8BFAC93CAC95}"/>
              </a:ext>
            </a:extLst>
          </p:cNvPr>
          <p:cNvSpPr/>
          <p:nvPr/>
        </p:nvSpPr>
        <p:spPr>
          <a:xfrm>
            <a:off x="545431" y="323525"/>
            <a:ext cx="111293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Focus of Physical Education</a:t>
            </a:r>
            <a:endParaRPr lang="en-AU" sz="40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1C5BDDD8-AEEF-C374-F7A6-9063C64AD2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618203" y="1404882"/>
            <a:ext cx="8285018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4400" dirty="0"/>
              <a:t>Focus of Physical Education: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gradFill>
                  <a:gsLst>
                    <a:gs pos="15000">
                      <a:schemeClr val="tx1"/>
                    </a:gs>
                    <a:gs pos="47000">
                      <a:schemeClr val="tx1"/>
                    </a:gs>
                  </a:gsLst>
                  <a:lin ang="5400000" scaled="1"/>
                </a:gradFill>
              </a:rPr>
              <a:t>To extend your knowledge of the human body and its various systems 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gradFill>
                  <a:gsLst>
                    <a:gs pos="15000">
                      <a:schemeClr val="tx1"/>
                    </a:gs>
                    <a:gs pos="47000">
                      <a:schemeClr val="tx1"/>
                    </a:gs>
                  </a:gsLst>
                  <a:lin ang="5400000" scaled="1"/>
                </a:gradFill>
              </a:rPr>
              <a:t>To increase you understanding of how to prepare thoroughly for your own sport and how to best recover.  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gradFill>
                  <a:gsLst>
                    <a:gs pos="15000">
                      <a:schemeClr val="tx1"/>
                    </a:gs>
                    <a:gs pos="47000">
                      <a:schemeClr val="tx1"/>
                    </a:gs>
                  </a:gsLst>
                  <a:lin ang="5400000" scaled="1"/>
                </a:gradFill>
              </a:rPr>
              <a:t>Links theory with practical study and incorporates science, technology &amp; </a:t>
            </a:r>
            <a:r>
              <a:rPr lang="en-US" sz="2800" dirty="0" err="1">
                <a:gradFill>
                  <a:gsLst>
                    <a:gs pos="15000">
                      <a:schemeClr val="tx1"/>
                    </a:gs>
                    <a:gs pos="47000">
                      <a:schemeClr val="tx1"/>
                    </a:gs>
                  </a:gsLst>
                  <a:lin ang="5400000" scaled="1"/>
                </a:gradFill>
              </a:rPr>
              <a:t>maths</a:t>
            </a:r>
            <a:r>
              <a:rPr lang="en-US" sz="2800" dirty="0">
                <a:gradFill>
                  <a:gsLst>
                    <a:gs pos="15000">
                      <a:schemeClr val="tx1"/>
                    </a:gs>
                    <a:gs pos="47000">
                      <a:schemeClr val="tx1"/>
                    </a:gs>
                  </a:gsLst>
                  <a:lin ang="5400000" scaled="1"/>
                </a:gradFill>
              </a:rPr>
              <a:t> (why &amp; how the human body moves) </a:t>
            </a:r>
            <a:endParaRPr lang="en-US" sz="2800" dirty="0"/>
          </a:p>
        </p:txBody>
      </p:sp>
      <p:pic>
        <p:nvPicPr>
          <p:cNvPr id="7" name="Audio Recording 18 Jun 2024 at 1:35:44 pm">
            <a:hlinkClick r:id="" action="ppaction://media"/>
            <a:extLst>
              <a:ext uri="{FF2B5EF4-FFF2-40B4-BE49-F238E27FC236}">
                <a16:creationId xmlns:a16="http://schemas.microsoft.com/office/drawing/2014/main" id="{70908383-DE53-D775-E9D8-333A60035E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9156" y="17289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520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88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9278CE-B6D0-4C81-9DB3-F384DB9FC68C}"/>
              </a:ext>
            </a:extLst>
          </p:cNvPr>
          <p:cNvSpPr/>
          <p:nvPr/>
        </p:nvSpPr>
        <p:spPr>
          <a:xfrm>
            <a:off x="-2177" y="0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E295F3-FACC-E09B-A16F-0FAA677134EA}"/>
              </a:ext>
            </a:extLst>
          </p:cNvPr>
          <p:cNvSpPr/>
          <p:nvPr/>
        </p:nvSpPr>
        <p:spPr>
          <a:xfrm>
            <a:off x="545432" y="323525"/>
            <a:ext cx="35848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INTRO</a:t>
            </a:r>
            <a:endParaRPr lang="en-AU" sz="40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6" name="Picture 5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350E710F-2F09-5C57-88B9-6A8253C33C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222817" y="1126384"/>
            <a:ext cx="12635455" cy="590918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53000"/>
                </a:schemeClr>
              </a:gs>
              <a:gs pos="97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7" name="Text Placeholder 5"/>
          <p:cNvSpPr txBox="1">
            <a:spLocks/>
          </p:cNvSpPr>
          <p:nvPr/>
        </p:nvSpPr>
        <p:spPr>
          <a:xfrm>
            <a:off x="1255594" y="2680370"/>
            <a:ext cx="9342634" cy="16399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Aft>
                <a:spcPts val="1200"/>
              </a:spcAft>
            </a:pPr>
            <a:r>
              <a:rPr lang="en-US" sz="3200" dirty="0">
                <a:solidFill>
                  <a:schemeClr val="bg1"/>
                </a:solidFill>
              </a:rPr>
              <a:t>UNIT 1: The human body in motion</a:t>
            </a:r>
          </a:p>
          <a:p>
            <a:pPr lvl="1">
              <a:spcAft>
                <a:spcPts val="1200"/>
              </a:spcAft>
            </a:pPr>
            <a:r>
              <a:rPr lang="en-US" sz="3200" dirty="0">
                <a:solidFill>
                  <a:schemeClr val="bg1"/>
                </a:solidFill>
              </a:rPr>
              <a:t>UNIT 2: Physical activity, sport, exercise and society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8" name="Text Placeholder 70"/>
          <p:cNvSpPr txBox="1">
            <a:spLocks/>
          </p:cNvSpPr>
          <p:nvPr/>
        </p:nvSpPr>
        <p:spPr>
          <a:xfrm>
            <a:off x="1255594" y="1757040"/>
            <a:ext cx="5875734" cy="92333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dirty="0">
                <a:solidFill>
                  <a:schemeClr val="bg1"/>
                </a:solidFill>
              </a:rPr>
              <a:t> UNIT 1 &amp; 2</a:t>
            </a:r>
          </a:p>
        </p:txBody>
      </p:sp>
      <p:pic>
        <p:nvPicPr>
          <p:cNvPr id="3" name="Audio Recording 18 Jun 2024 at 1:36:28 pm">
            <a:hlinkClick r:id="" action="ppaction://media"/>
            <a:extLst>
              <a:ext uri="{FF2B5EF4-FFF2-40B4-BE49-F238E27FC236}">
                <a16:creationId xmlns:a16="http://schemas.microsoft.com/office/drawing/2014/main" id="{6D5ADCBC-9C21-4AB9-A6BB-75A5BBDD7F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40168" y="11874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958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E544D5-F69A-4C3D-856C-E90DE760E064}"/>
              </a:ext>
            </a:extLst>
          </p:cNvPr>
          <p:cNvSpPr txBox="1"/>
          <p:nvPr/>
        </p:nvSpPr>
        <p:spPr>
          <a:xfrm>
            <a:off x="3793069" y="3321888"/>
            <a:ext cx="2143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School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Office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717DF7-BD8E-4612-80E6-A184A08A1B11}"/>
              </a:ext>
            </a:extLst>
          </p:cNvPr>
          <p:cNvSpPr txBox="1"/>
          <p:nvPr/>
        </p:nvSpPr>
        <p:spPr>
          <a:xfrm>
            <a:off x="6095999" y="3284195"/>
            <a:ext cx="2296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Gymnasium</a:t>
            </a:r>
            <a:endParaRPr lang="en-AU" b="1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8A2BCB-B8A0-4FBE-A825-24A6969DA418}"/>
              </a:ext>
            </a:extLst>
          </p:cNvPr>
          <p:cNvSpPr txBox="1"/>
          <p:nvPr/>
        </p:nvSpPr>
        <p:spPr>
          <a:xfrm>
            <a:off x="1116448" y="6001124"/>
            <a:ext cx="4736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 outside Gym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ECE02D-2E49-42CA-9609-D8FD51CF506B}"/>
              </a:ext>
            </a:extLst>
          </p:cNvPr>
          <p:cNvSpPr txBox="1"/>
          <p:nvPr/>
        </p:nvSpPr>
        <p:spPr>
          <a:xfrm>
            <a:off x="6213064" y="6001124"/>
            <a:ext cx="2495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-2177" y="-49946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F4AFC-2F39-CBEB-2A6F-8BFAC93CAC95}"/>
              </a:ext>
            </a:extLst>
          </p:cNvPr>
          <p:cNvSpPr/>
          <p:nvPr/>
        </p:nvSpPr>
        <p:spPr>
          <a:xfrm>
            <a:off x="545431" y="323525"/>
            <a:ext cx="108799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Unit 1 – </a:t>
            </a:r>
            <a:r>
              <a:rPr lang="en-US" sz="4000" dirty="0">
                <a:solidFill>
                  <a:schemeClr val="bg1"/>
                </a:solidFill>
              </a:rPr>
              <a:t>The human body in motion</a:t>
            </a:r>
            <a:endParaRPr lang="en-AU" sz="40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131C02BD-AD25-83E9-4AA1-558D03C989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sp>
        <p:nvSpPr>
          <p:cNvPr id="9" name="Content Placeholder 15"/>
          <p:cNvSpPr txBox="1">
            <a:spLocks/>
          </p:cNvSpPr>
          <p:nvPr/>
        </p:nvSpPr>
        <p:spPr>
          <a:xfrm>
            <a:off x="3904469" y="2006549"/>
            <a:ext cx="6495959" cy="36017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AREA OF STUDY 1</a:t>
            </a:r>
          </a:p>
          <a:p>
            <a:pPr lvl="1"/>
            <a:r>
              <a:rPr lang="en-US" dirty="0"/>
              <a:t>How does the musculoskeletal system work to produce movement?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>
              <a:solidFill>
                <a:prstClr val="black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solidFill>
                  <a:prstClr val="black"/>
                </a:solidFill>
              </a:rPr>
              <a:t>TOPICS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Structure and function of the musculoskeletal system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Preventing musculoskeletal injuries and illnesses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Legal and illegal methods that enhance performance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4" name="Text Placeholder 41"/>
          <p:cNvSpPr txBox="1">
            <a:spLocks/>
          </p:cNvSpPr>
          <p:nvPr/>
        </p:nvSpPr>
        <p:spPr>
          <a:xfrm>
            <a:off x="119685" y="1958545"/>
            <a:ext cx="6129338" cy="3934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5" name="Text Placeholder 20"/>
          <p:cNvSpPr txBox="1">
            <a:spLocks/>
          </p:cNvSpPr>
          <p:nvPr/>
        </p:nvSpPr>
        <p:spPr>
          <a:xfrm>
            <a:off x="58531" y="2155629"/>
            <a:ext cx="6096000" cy="10895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6" name="Text Placeholder 29"/>
          <p:cNvSpPr txBox="1">
            <a:spLocks/>
          </p:cNvSpPr>
          <p:nvPr/>
        </p:nvSpPr>
        <p:spPr>
          <a:xfrm>
            <a:off x="6094443" y="1569129"/>
            <a:ext cx="6097555" cy="51576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7" name="Text Placeholder 21"/>
          <p:cNvSpPr txBox="1">
            <a:spLocks/>
          </p:cNvSpPr>
          <p:nvPr/>
        </p:nvSpPr>
        <p:spPr>
          <a:xfrm>
            <a:off x="6395979" y="2147047"/>
            <a:ext cx="6097556" cy="59093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9" name="Text Placeholder 6"/>
          <p:cNvSpPr txBox="1">
            <a:spLocks/>
          </p:cNvSpPr>
          <p:nvPr/>
        </p:nvSpPr>
        <p:spPr>
          <a:xfrm>
            <a:off x="7787813" y="4524004"/>
            <a:ext cx="6129338" cy="2036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21" name="Text Placeholder 13"/>
          <p:cNvSpPr txBox="1">
            <a:spLocks/>
          </p:cNvSpPr>
          <p:nvPr/>
        </p:nvSpPr>
        <p:spPr>
          <a:xfrm>
            <a:off x="7956882" y="2649167"/>
            <a:ext cx="5791200" cy="59093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176A5E-4879-CEEC-1213-A9FFD601A42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624" t="6232" r="22866" b="7392"/>
          <a:stretch/>
        </p:blipFill>
        <p:spPr>
          <a:xfrm>
            <a:off x="1756" y="1134008"/>
            <a:ext cx="3479777" cy="5723992"/>
          </a:xfrm>
          <a:prstGeom prst="rect">
            <a:avLst/>
          </a:prstGeom>
        </p:spPr>
      </p:pic>
      <p:pic>
        <p:nvPicPr>
          <p:cNvPr id="7" name="Audio Recording 18 Jun 2024 at 1:37:07 pm">
            <a:hlinkClick r:id="" action="ppaction://media"/>
            <a:extLst>
              <a:ext uri="{FF2B5EF4-FFF2-40B4-BE49-F238E27FC236}">
                <a16:creationId xmlns:a16="http://schemas.microsoft.com/office/drawing/2014/main" id="{9DB6891C-B40B-3C06-AEE4-573FA3CE9B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95433" y="9754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483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5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E544D5-F69A-4C3D-856C-E90DE760E064}"/>
              </a:ext>
            </a:extLst>
          </p:cNvPr>
          <p:cNvSpPr txBox="1"/>
          <p:nvPr/>
        </p:nvSpPr>
        <p:spPr>
          <a:xfrm>
            <a:off x="3793069" y="3321888"/>
            <a:ext cx="2143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School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Office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717DF7-BD8E-4612-80E6-A184A08A1B11}"/>
              </a:ext>
            </a:extLst>
          </p:cNvPr>
          <p:cNvSpPr txBox="1"/>
          <p:nvPr/>
        </p:nvSpPr>
        <p:spPr>
          <a:xfrm>
            <a:off x="6095999" y="3284195"/>
            <a:ext cx="2296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Gymnasium</a:t>
            </a:r>
            <a:endParaRPr lang="en-AU" b="1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8A2BCB-B8A0-4FBE-A825-24A6969DA418}"/>
              </a:ext>
            </a:extLst>
          </p:cNvPr>
          <p:cNvSpPr txBox="1"/>
          <p:nvPr/>
        </p:nvSpPr>
        <p:spPr>
          <a:xfrm>
            <a:off x="1116448" y="6001124"/>
            <a:ext cx="4736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 outside Gym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ECE02D-2E49-42CA-9609-D8FD51CF506B}"/>
              </a:ext>
            </a:extLst>
          </p:cNvPr>
          <p:cNvSpPr txBox="1"/>
          <p:nvPr/>
        </p:nvSpPr>
        <p:spPr>
          <a:xfrm>
            <a:off x="6213064" y="6001124"/>
            <a:ext cx="2495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-2177" y="-49946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F4AFC-2F39-CBEB-2A6F-8BFAC93CAC95}"/>
              </a:ext>
            </a:extLst>
          </p:cNvPr>
          <p:cNvSpPr/>
          <p:nvPr/>
        </p:nvSpPr>
        <p:spPr>
          <a:xfrm>
            <a:off x="545431" y="323525"/>
            <a:ext cx="108799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Unit 1 – </a:t>
            </a:r>
            <a:r>
              <a:rPr lang="en-US" sz="4000" dirty="0">
                <a:solidFill>
                  <a:schemeClr val="bg1"/>
                </a:solidFill>
              </a:rPr>
              <a:t>The human body in motion</a:t>
            </a:r>
            <a:endParaRPr lang="en-AU" sz="40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131C02BD-AD25-83E9-4AA1-558D03C989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sp>
        <p:nvSpPr>
          <p:cNvPr id="9" name="Content Placeholder 15"/>
          <p:cNvSpPr txBox="1">
            <a:spLocks/>
          </p:cNvSpPr>
          <p:nvPr/>
        </p:nvSpPr>
        <p:spPr>
          <a:xfrm>
            <a:off x="5349655" y="1613718"/>
            <a:ext cx="6495959" cy="36017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AREA OF STUDY 2</a:t>
            </a:r>
          </a:p>
          <a:p>
            <a:pPr lvl="1"/>
            <a:r>
              <a:rPr lang="en-US" dirty="0"/>
              <a:t>What role does the cardiorespiratory system play in movement?</a:t>
            </a:r>
            <a:br>
              <a:rPr lang="en-US" dirty="0"/>
            </a:br>
            <a:endParaRPr lang="en-US" sz="1800" dirty="0">
              <a:solidFill>
                <a:prstClr val="black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solidFill>
                  <a:prstClr val="black"/>
                </a:solidFill>
              </a:rPr>
              <a:t>TOPICS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Structure and function of the cardiorespiratory system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Factors affecting the cardiorespiratory system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Legal and illegal methods that enhance performance of the cardiorespiratory system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4" name="Text Placeholder 41"/>
          <p:cNvSpPr txBox="1">
            <a:spLocks/>
          </p:cNvSpPr>
          <p:nvPr/>
        </p:nvSpPr>
        <p:spPr>
          <a:xfrm>
            <a:off x="119685" y="1958545"/>
            <a:ext cx="6129338" cy="3934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5" name="Text Placeholder 20"/>
          <p:cNvSpPr txBox="1">
            <a:spLocks/>
          </p:cNvSpPr>
          <p:nvPr/>
        </p:nvSpPr>
        <p:spPr>
          <a:xfrm>
            <a:off x="58531" y="2155629"/>
            <a:ext cx="6096000" cy="10895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6" name="Text Placeholder 29"/>
          <p:cNvSpPr txBox="1">
            <a:spLocks/>
          </p:cNvSpPr>
          <p:nvPr/>
        </p:nvSpPr>
        <p:spPr>
          <a:xfrm>
            <a:off x="6094443" y="1569129"/>
            <a:ext cx="6097555" cy="51576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7" name="Text Placeholder 21"/>
          <p:cNvSpPr txBox="1">
            <a:spLocks/>
          </p:cNvSpPr>
          <p:nvPr/>
        </p:nvSpPr>
        <p:spPr>
          <a:xfrm>
            <a:off x="6395979" y="2147047"/>
            <a:ext cx="6097556" cy="59093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9" name="Text Placeholder 6"/>
          <p:cNvSpPr txBox="1">
            <a:spLocks/>
          </p:cNvSpPr>
          <p:nvPr/>
        </p:nvSpPr>
        <p:spPr>
          <a:xfrm>
            <a:off x="7787813" y="4524004"/>
            <a:ext cx="6129338" cy="2036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21" name="Text Placeholder 13"/>
          <p:cNvSpPr txBox="1">
            <a:spLocks/>
          </p:cNvSpPr>
          <p:nvPr/>
        </p:nvSpPr>
        <p:spPr>
          <a:xfrm>
            <a:off x="7956882" y="2649167"/>
            <a:ext cx="5791200" cy="59093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18" name="Picture Placeholder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3" r="12073"/>
          <a:stretch>
            <a:fillRect/>
          </a:stretch>
        </p:blipFill>
        <p:spPr>
          <a:xfrm>
            <a:off x="4418" y="1147007"/>
            <a:ext cx="4647340" cy="5710993"/>
          </a:xfrm>
          <a:prstGeom prst="rect">
            <a:avLst/>
          </a:prstGeom>
        </p:spPr>
      </p:pic>
      <p:pic>
        <p:nvPicPr>
          <p:cNvPr id="6" name="Audio Recording 18 Jun 2024 at 1:37:41 pm">
            <a:hlinkClick r:id="" action="ppaction://media"/>
            <a:extLst>
              <a:ext uri="{FF2B5EF4-FFF2-40B4-BE49-F238E27FC236}">
                <a16:creationId xmlns:a16="http://schemas.microsoft.com/office/drawing/2014/main" id="{E4AD7483-2672-54FA-2E10-B897F67F02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95166" y="9641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89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3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E544D5-F69A-4C3D-856C-E90DE760E064}"/>
              </a:ext>
            </a:extLst>
          </p:cNvPr>
          <p:cNvSpPr txBox="1"/>
          <p:nvPr/>
        </p:nvSpPr>
        <p:spPr>
          <a:xfrm>
            <a:off x="3793069" y="3321888"/>
            <a:ext cx="2143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School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Office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717DF7-BD8E-4612-80E6-A184A08A1B11}"/>
              </a:ext>
            </a:extLst>
          </p:cNvPr>
          <p:cNvSpPr txBox="1"/>
          <p:nvPr/>
        </p:nvSpPr>
        <p:spPr>
          <a:xfrm>
            <a:off x="6095999" y="3284195"/>
            <a:ext cx="2296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Gymnasium</a:t>
            </a:r>
            <a:endParaRPr lang="en-AU" b="1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ECE02D-2E49-42CA-9609-D8FD51CF506B}"/>
              </a:ext>
            </a:extLst>
          </p:cNvPr>
          <p:cNvSpPr txBox="1"/>
          <p:nvPr/>
        </p:nvSpPr>
        <p:spPr>
          <a:xfrm>
            <a:off x="6213064" y="6001124"/>
            <a:ext cx="2495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-2177" y="-49946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F4AFC-2F39-CBEB-2A6F-8BFAC93CAC95}"/>
              </a:ext>
            </a:extLst>
          </p:cNvPr>
          <p:cNvSpPr/>
          <p:nvPr/>
        </p:nvSpPr>
        <p:spPr>
          <a:xfrm>
            <a:off x="545431" y="323525"/>
            <a:ext cx="113510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Unit 2 – </a:t>
            </a:r>
            <a:r>
              <a:rPr lang="en-US" sz="4000" dirty="0">
                <a:solidFill>
                  <a:schemeClr val="bg1"/>
                </a:solidFill>
              </a:rPr>
              <a:t>Physical activity, sport, exercise and society</a:t>
            </a:r>
            <a:endParaRPr lang="en-US" sz="4400" dirty="0">
              <a:solidFill>
                <a:schemeClr val="bg1"/>
              </a:solidFill>
            </a:endParaRPr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6ADF3932-5892-87FE-CF83-A6F08611FE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sp>
        <p:nvSpPr>
          <p:cNvPr id="16" name="Text Placeholder 10"/>
          <p:cNvSpPr txBox="1">
            <a:spLocks/>
          </p:cNvSpPr>
          <p:nvPr/>
        </p:nvSpPr>
        <p:spPr>
          <a:xfrm>
            <a:off x="6096000" y="1684964"/>
            <a:ext cx="6096000" cy="5444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2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7" name="Text Placeholder 7"/>
          <p:cNvSpPr txBox="1">
            <a:spLocks/>
          </p:cNvSpPr>
          <p:nvPr/>
        </p:nvSpPr>
        <p:spPr>
          <a:xfrm>
            <a:off x="6180534" y="984058"/>
            <a:ext cx="6011466" cy="59093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8" name="Content Placeholder 19"/>
          <p:cNvSpPr txBox="1">
            <a:spLocks/>
          </p:cNvSpPr>
          <p:nvPr/>
        </p:nvSpPr>
        <p:spPr>
          <a:xfrm>
            <a:off x="4313156" y="1671791"/>
            <a:ext cx="7274741" cy="432933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AREA OF STUDY 1</a:t>
            </a:r>
          </a:p>
          <a:p>
            <a:pPr lvl="1"/>
            <a:r>
              <a:rPr lang="en-US" dirty="0"/>
              <a:t>How do physical activity, sport and exercise contribute to healthy lifestyles?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>
              <a:solidFill>
                <a:prstClr val="black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solidFill>
                  <a:prstClr val="black"/>
                </a:solidFill>
              </a:rPr>
              <a:t>TOPICS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Physical activity concepts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Physical, social, mental and emotional benefits, and health risks of inactivity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Assessment of physical activity and sedentary behaviours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Sociocultural influences on participation in physical activity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Prevalence and trends in physical activity, sport and sedentary behavior in the population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The social-ecological model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Promoting physical activity and reducing sedentary behaviour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endParaRPr lang="en-US" sz="1800" dirty="0">
              <a:solidFill>
                <a:prstClr val="black"/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19" name="Text Placeholder 6"/>
          <p:cNvSpPr txBox="1">
            <a:spLocks/>
          </p:cNvSpPr>
          <p:nvPr/>
        </p:nvSpPr>
        <p:spPr>
          <a:xfrm>
            <a:off x="5936185" y="2378007"/>
            <a:ext cx="6129338" cy="53111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1" name="Text Placeholder 13"/>
          <p:cNvSpPr txBox="1">
            <a:spLocks/>
          </p:cNvSpPr>
          <p:nvPr/>
        </p:nvSpPr>
        <p:spPr>
          <a:xfrm>
            <a:off x="6105237" y="1480667"/>
            <a:ext cx="5791200" cy="59093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292586-640A-3A5D-881F-714ABA87CB1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0278" t="23310" r="4271" b="16122"/>
          <a:stretch/>
        </p:blipFill>
        <p:spPr>
          <a:xfrm>
            <a:off x="9938" y="1115987"/>
            <a:ext cx="4293981" cy="5722135"/>
          </a:xfrm>
          <a:prstGeom prst="rect">
            <a:avLst/>
          </a:prstGeom>
        </p:spPr>
      </p:pic>
      <p:pic>
        <p:nvPicPr>
          <p:cNvPr id="7" name="Audio Recording 18 Jun 2024 at 1:39:26 pm">
            <a:hlinkClick r:id="" action="ppaction://media"/>
            <a:extLst>
              <a:ext uri="{FF2B5EF4-FFF2-40B4-BE49-F238E27FC236}">
                <a16:creationId xmlns:a16="http://schemas.microsoft.com/office/drawing/2014/main" id="{EF8D1A0D-D2CF-1AD1-9D90-EDF63A5647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8584" y="10852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713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56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E544D5-F69A-4C3D-856C-E90DE760E064}"/>
              </a:ext>
            </a:extLst>
          </p:cNvPr>
          <p:cNvSpPr txBox="1"/>
          <p:nvPr/>
        </p:nvSpPr>
        <p:spPr>
          <a:xfrm>
            <a:off x="3793069" y="3321888"/>
            <a:ext cx="2143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School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Office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717DF7-BD8E-4612-80E6-A184A08A1B11}"/>
              </a:ext>
            </a:extLst>
          </p:cNvPr>
          <p:cNvSpPr txBox="1"/>
          <p:nvPr/>
        </p:nvSpPr>
        <p:spPr>
          <a:xfrm>
            <a:off x="6095999" y="3284195"/>
            <a:ext cx="2296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Gymnasium</a:t>
            </a:r>
            <a:endParaRPr lang="en-AU" b="1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ECE02D-2E49-42CA-9609-D8FD51CF506B}"/>
              </a:ext>
            </a:extLst>
          </p:cNvPr>
          <p:cNvSpPr txBox="1"/>
          <p:nvPr/>
        </p:nvSpPr>
        <p:spPr>
          <a:xfrm>
            <a:off x="6213064" y="6001124"/>
            <a:ext cx="2495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-2177" y="-49946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F4AFC-2F39-CBEB-2A6F-8BFAC93CAC95}"/>
              </a:ext>
            </a:extLst>
          </p:cNvPr>
          <p:cNvSpPr/>
          <p:nvPr/>
        </p:nvSpPr>
        <p:spPr>
          <a:xfrm>
            <a:off x="545430" y="323525"/>
            <a:ext cx="1090444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Unit 2 – </a:t>
            </a:r>
            <a:r>
              <a:rPr lang="en-US" sz="4000" dirty="0">
                <a:solidFill>
                  <a:schemeClr val="bg1"/>
                </a:solidFill>
              </a:rPr>
              <a:t>Physical activity, sport, exercise and society</a:t>
            </a:r>
            <a:endParaRPr lang="en-US" sz="4400" dirty="0">
              <a:solidFill>
                <a:schemeClr val="bg1"/>
              </a:solidFill>
            </a:endParaRPr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6ADF3932-5892-87FE-CF83-A6F08611FE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sp>
        <p:nvSpPr>
          <p:cNvPr id="16" name="Text Placeholder 10"/>
          <p:cNvSpPr txBox="1">
            <a:spLocks/>
          </p:cNvSpPr>
          <p:nvPr/>
        </p:nvSpPr>
        <p:spPr>
          <a:xfrm>
            <a:off x="6096000" y="1684964"/>
            <a:ext cx="6096000" cy="5444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2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7" name="Text Placeholder 7"/>
          <p:cNvSpPr txBox="1">
            <a:spLocks/>
          </p:cNvSpPr>
          <p:nvPr/>
        </p:nvSpPr>
        <p:spPr>
          <a:xfrm>
            <a:off x="6180534" y="984058"/>
            <a:ext cx="6011466" cy="59093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8" name="Content Placeholder 19"/>
          <p:cNvSpPr txBox="1">
            <a:spLocks/>
          </p:cNvSpPr>
          <p:nvPr/>
        </p:nvSpPr>
        <p:spPr>
          <a:xfrm>
            <a:off x="5744730" y="1646964"/>
            <a:ext cx="6313696" cy="343881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AREA OF STUDY 2</a:t>
            </a:r>
          </a:p>
          <a:p>
            <a:pPr lvl="1"/>
            <a:r>
              <a:rPr lang="en-US" dirty="0"/>
              <a:t>What are the contemporary issues associated with physical activity and sport?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>
              <a:solidFill>
                <a:prstClr val="black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solidFill>
                  <a:prstClr val="black"/>
                </a:solidFill>
              </a:rPr>
              <a:t>TOPICS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Contemporary issues associated with physical activity and sport</a:t>
            </a:r>
            <a:endParaRPr lang="en-US" sz="1800" dirty="0">
              <a:solidFill>
                <a:prstClr val="black"/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19" name="Text Placeholder 6"/>
          <p:cNvSpPr txBox="1">
            <a:spLocks/>
          </p:cNvSpPr>
          <p:nvPr/>
        </p:nvSpPr>
        <p:spPr>
          <a:xfrm>
            <a:off x="5936185" y="2378007"/>
            <a:ext cx="6129338" cy="53111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1" name="Text Placeholder 13"/>
          <p:cNvSpPr txBox="1">
            <a:spLocks/>
          </p:cNvSpPr>
          <p:nvPr/>
        </p:nvSpPr>
        <p:spPr>
          <a:xfrm>
            <a:off x="6105237" y="1480667"/>
            <a:ext cx="5791200" cy="59093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0638E2-A078-7C46-1212-123980CC655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98" r="2211"/>
          <a:stretch/>
        </p:blipFill>
        <p:spPr>
          <a:xfrm>
            <a:off x="17148" y="1110008"/>
            <a:ext cx="5498468" cy="5752141"/>
          </a:xfrm>
          <a:prstGeom prst="rect">
            <a:avLst/>
          </a:prstGeom>
        </p:spPr>
      </p:pic>
      <p:pic>
        <p:nvPicPr>
          <p:cNvPr id="7" name="Audio Recording 18 Jun 2024 at 1:40:00 pm">
            <a:hlinkClick r:id="" action="ppaction://media"/>
            <a:extLst>
              <a:ext uri="{FF2B5EF4-FFF2-40B4-BE49-F238E27FC236}">
                <a16:creationId xmlns:a16="http://schemas.microsoft.com/office/drawing/2014/main" id="{BF0C5049-AC33-BBA8-603C-12C9989D4C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95433" y="9509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666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2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E544D5-F69A-4C3D-856C-E90DE760E064}"/>
              </a:ext>
            </a:extLst>
          </p:cNvPr>
          <p:cNvSpPr txBox="1"/>
          <p:nvPr/>
        </p:nvSpPr>
        <p:spPr>
          <a:xfrm>
            <a:off x="3793069" y="3321888"/>
            <a:ext cx="2143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School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Office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717DF7-BD8E-4612-80E6-A184A08A1B11}"/>
              </a:ext>
            </a:extLst>
          </p:cNvPr>
          <p:cNvSpPr txBox="1"/>
          <p:nvPr/>
        </p:nvSpPr>
        <p:spPr>
          <a:xfrm>
            <a:off x="6095999" y="3284195"/>
            <a:ext cx="2296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Gymnasium</a:t>
            </a:r>
            <a:endParaRPr lang="en-AU" b="1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8A2BCB-B8A0-4FBE-A825-24A6969DA418}"/>
              </a:ext>
            </a:extLst>
          </p:cNvPr>
          <p:cNvSpPr txBox="1"/>
          <p:nvPr/>
        </p:nvSpPr>
        <p:spPr>
          <a:xfrm>
            <a:off x="1116448" y="6001124"/>
            <a:ext cx="4736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 outside Gym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ECE02D-2E49-42CA-9609-D8FD51CF506B}"/>
              </a:ext>
            </a:extLst>
          </p:cNvPr>
          <p:cNvSpPr txBox="1"/>
          <p:nvPr/>
        </p:nvSpPr>
        <p:spPr>
          <a:xfrm>
            <a:off x="6213064" y="6001124"/>
            <a:ext cx="2495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-2177" y="-49946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F4AFC-2F39-CBEB-2A6F-8BFAC93CAC95}"/>
              </a:ext>
            </a:extLst>
          </p:cNvPr>
          <p:cNvSpPr/>
          <p:nvPr/>
        </p:nvSpPr>
        <p:spPr>
          <a:xfrm>
            <a:off x="545431" y="323525"/>
            <a:ext cx="83861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Unit 1 &amp; 2 Assessment</a:t>
            </a:r>
            <a:endParaRPr lang="en-AU" sz="40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05A0285D-73F4-CDB1-9B08-F6340029F5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60325" y="1525471"/>
            <a:ext cx="811876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Unit 1: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Assessment Task 1 – Musculoskeletal system test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Assessment Task 2 – Laboratory report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Unit 1 Exam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3200" b="1" dirty="0"/>
              <a:t>Unit 2: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Assessment Task 1 – Physical activity and sedentary behavior plan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Assessment Task 2 – Test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Assessment Task 3 – Analysis of contemporary issues in sport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Unit 2 Exam</a:t>
            </a:r>
          </a:p>
        </p:txBody>
      </p:sp>
      <p:pic>
        <p:nvPicPr>
          <p:cNvPr id="7" name="Audio Recording 18 Jun 2024 at 1:40:42 pm">
            <a:hlinkClick r:id="" action="ppaction://media"/>
            <a:extLst>
              <a:ext uri="{FF2B5EF4-FFF2-40B4-BE49-F238E27FC236}">
                <a16:creationId xmlns:a16="http://schemas.microsoft.com/office/drawing/2014/main" id="{EE451D62-D85F-8A49-C7B2-E64DB56781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90943" y="12155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909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7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9278CE-B6D0-4C81-9DB3-F384DB9FC68C}"/>
              </a:ext>
            </a:extLst>
          </p:cNvPr>
          <p:cNvSpPr/>
          <p:nvPr/>
        </p:nvSpPr>
        <p:spPr>
          <a:xfrm>
            <a:off x="-2177" y="0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E295F3-FACC-E09B-A16F-0FAA677134EA}"/>
              </a:ext>
            </a:extLst>
          </p:cNvPr>
          <p:cNvSpPr/>
          <p:nvPr/>
        </p:nvSpPr>
        <p:spPr>
          <a:xfrm>
            <a:off x="545432" y="323525"/>
            <a:ext cx="35848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INTRO</a:t>
            </a:r>
            <a:endParaRPr lang="en-AU" sz="40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6" name="Picture 5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350E710F-2F09-5C57-88B9-6A8253C33C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1155805"/>
            <a:ext cx="12192000" cy="570219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53000"/>
                </a:schemeClr>
              </a:gs>
              <a:gs pos="97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/>
              <a:t>3</a:t>
            </a:r>
          </a:p>
        </p:txBody>
      </p:sp>
      <p:sp>
        <p:nvSpPr>
          <p:cNvPr id="7" name="Text Placeholder 5"/>
          <p:cNvSpPr txBox="1">
            <a:spLocks/>
          </p:cNvSpPr>
          <p:nvPr/>
        </p:nvSpPr>
        <p:spPr>
          <a:xfrm>
            <a:off x="1255594" y="3396206"/>
            <a:ext cx="9342634" cy="16399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Aft>
                <a:spcPts val="1200"/>
              </a:spcAft>
            </a:pPr>
            <a:r>
              <a:rPr lang="en-US" sz="3200" dirty="0">
                <a:solidFill>
                  <a:schemeClr val="bg1"/>
                </a:solidFill>
              </a:rPr>
              <a:t>UNIT 3: Movement skills and energy for physical activity, sport and exercise</a:t>
            </a:r>
          </a:p>
          <a:p>
            <a:pPr lvl="1">
              <a:spcAft>
                <a:spcPts val="1200"/>
              </a:spcAft>
            </a:pPr>
            <a:r>
              <a:rPr lang="en-US" sz="3200" dirty="0">
                <a:solidFill>
                  <a:schemeClr val="bg1"/>
                </a:solidFill>
              </a:rPr>
              <a:t>UNIT 4: Training to improve performance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8" name="Text Placeholder 70"/>
          <p:cNvSpPr txBox="1">
            <a:spLocks/>
          </p:cNvSpPr>
          <p:nvPr/>
        </p:nvSpPr>
        <p:spPr>
          <a:xfrm>
            <a:off x="1255594" y="1757040"/>
            <a:ext cx="5875734" cy="92333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dirty="0">
                <a:solidFill>
                  <a:schemeClr val="bg1"/>
                </a:solidFill>
              </a:rPr>
              <a:t> UNIT 3 &amp; 4</a:t>
            </a:r>
          </a:p>
        </p:txBody>
      </p:sp>
      <p:pic>
        <p:nvPicPr>
          <p:cNvPr id="3" name="Audio Recording 18 Jun 2024 at 1:41:09 pm">
            <a:hlinkClick r:id="" action="ppaction://media"/>
            <a:extLst>
              <a:ext uri="{FF2B5EF4-FFF2-40B4-BE49-F238E27FC236}">
                <a16:creationId xmlns:a16="http://schemas.microsoft.com/office/drawing/2014/main" id="{A7340ABD-D9BF-C0B2-6421-9227F3D45B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40168" y="21861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960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E544D5-F69A-4C3D-856C-E90DE760E064}"/>
              </a:ext>
            </a:extLst>
          </p:cNvPr>
          <p:cNvSpPr txBox="1"/>
          <p:nvPr/>
        </p:nvSpPr>
        <p:spPr>
          <a:xfrm>
            <a:off x="3793069" y="3321888"/>
            <a:ext cx="2143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School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Office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717DF7-BD8E-4612-80E6-A184A08A1B11}"/>
              </a:ext>
            </a:extLst>
          </p:cNvPr>
          <p:cNvSpPr txBox="1"/>
          <p:nvPr/>
        </p:nvSpPr>
        <p:spPr>
          <a:xfrm>
            <a:off x="6095999" y="3284195"/>
            <a:ext cx="2296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Gymnasium</a:t>
            </a:r>
            <a:endParaRPr lang="en-AU" b="1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8A2BCB-B8A0-4FBE-A825-24A6969DA418}"/>
              </a:ext>
            </a:extLst>
          </p:cNvPr>
          <p:cNvSpPr txBox="1"/>
          <p:nvPr/>
        </p:nvSpPr>
        <p:spPr>
          <a:xfrm>
            <a:off x="1116448" y="6001124"/>
            <a:ext cx="4736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 outside Gym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ECE02D-2E49-42CA-9609-D8FD51CF506B}"/>
              </a:ext>
            </a:extLst>
          </p:cNvPr>
          <p:cNvSpPr txBox="1"/>
          <p:nvPr/>
        </p:nvSpPr>
        <p:spPr>
          <a:xfrm>
            <a:off x="6213064" y="6001124"/>
            <a:ext cx="2495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-2177" y="-49946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F4AFC-2F39-CBEB-2A6F-8BFAC93CAC95}"/>
              </a:ext>
            </a:extLst>
          </p:cNvPr>
          <p:cNvSpPr/>
          <p:nvPr/>
        </p:nvSpPr>
        <p:spPr>
          <a:xfrm>
            <a:off x="147666" y="-133764"/>
            <a:ext cx="11646569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Unit 3 – </a:t>
            </a:r>
            <a:r>
              <a:rPr lang="en-US" sz="3600" dirty="0">
                <a:solidFill>
                  <a:schemeClr val="bg1"/>
                </a:solidFill>
              </a:rPr>
              <a:t>Movement skills and energy for physical activity, sport and exercise</a:t>
            </a:r>
            <a:endParaRPr lang="en-AU" sz="36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A380280E-10F1-3183-0126-7A2A2293B5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sp>
        <p:nvSpPr>
          <p:cNvPr id="9" name="Content Placeholder 15"/>
          <p:cNvSpPr txBox="1">
            <a:spLocks/>
          </p:cNvSpPr>
          <p:nvPr/>
        </p:nvSpPr>
        <p:spPr>
          <a:xfrm>
            <a:off x="4653269" y="1752557"/>
            <a:ext cx="7331307" cy="351873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AREA OF STUDY 1</a:t>
            </a:r>
          </a:p>
          <a:p>
            <a:pPr lvl="1"/>
            <a:r>
              <a:rPr lang="en-US" dirty="0"/>
              <a:t>How are movement skills improved?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>
              <a:solidFill>
                <a:prstClr val="black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solidFill>
                  <a:prstClr val="black"/>
                </a:solidFill>
              </a:rPr>
              <a:t>TOPICS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Characteristics of skills and stages of learning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Improving skills and coaching considerations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Biomechanical principles for analysis of human movement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Qualitative movement analysis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14" name="Text Placeholder 41"/>
          <p:cNvSpPr txBox="1">
            <a:spLocks/>
          </p:cNvSpPr>
          <p:nvPr/>
        </p:nvSpPr>
        <p:spPr>
          <a:xfrm>
            <a:off x="147666" y="3724275"/>
            <a:ext cx="6096000" cy="3659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/>
          </a:p>
        </p:txBody>
      </p:sp>
      <p:sp>
        <p:nvSpPr>
          <p:cNvPr id="15" name="Text Placeholder 20"/>
          <p:cNvSpPr txBox="1">
            <a:spLocks/>
          </p:cNvSpPr>
          <p:nvPr/>
        </p:nvSpPr>
        <p:spPr>
          <a:xfrm>
            <a:off x="147666" y="2354579"/>
            <a:ext cx="6096000" cy="10895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6" name="Text Placeholder 29"/>
          <p:cNvSpPr txBox="1">
            <a:spLocks/>
          </p:cNvSpPr>
          <p:nvPr/>
        </p:nvSpPr>
        <p:spPr>
          <a:xfrm>
            <a:off x="6094443" y="3875527"/>
            <a:ext cx="6097555" cy="39189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2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7" name="Text Placeholder 21"/>
          <p:cNvSpPr txBox="1">
            <a:spLocks/>
          </p:cNvSpPr>
          <p:nvPr/>
        </p:nvSpPr>
        <p:spPr>
          <a:xfrm>
            <a:off x="6094443" y="2480767"/>
            <a:ext cx="6097556" cy="10895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EBFA52-17C1-82F7-1D0E-34388A47E2F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990"/>
          <a:stretch/>
        </p:blipFill>
        <p:spPr>
          <a:xfrm>
            <a:off x="0" y="1105859"/>
            <a:ext cx="3873079" cy="5752141"/>
          </a:xfrm>
          <a:prstGeom prst="rect">
            <a:avLst/>
          </a:prstGeom>
        </p:spPr>
      </p:pic>
      <p:pic>
        <p:nvPicPr>
          <p:cNvPr id="7" name="Audio Recording 18 Jun 2024 at 1:41:48 pm">
            <a:hlinkClick r:id="" action="ppaction://media"/>
            <a:extLst>
              <a:ext uri="{FF2B5EF4-FFF2-40B4-BE49-F238E27FC236}">
                <a16:creationId xmlns:a16="http://schemas.microsoft.com/office/drawing/2014/main" id="{7B1DE63A-E592-8A4B-04C9-BDF802CA04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95433" y="3304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29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0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E544D5-F69A-4C3D-856C-E90DE760E064}"/>
              </a:ext>
            </a:extLst>
          </p:cNvPr>
          <p:cNvSpPr txBox="1"/>
          <p:nvPr/>
        </p:nvSpPr>
        <p:spPr>
          <a:xfrm>
            <a:off x="3793069" y="3321888"/>
            <a:ext cx="2143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School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Office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717DF7-BD8E-4612-80E6-A184A08A1B11}"/>
              </a:ext>
            </a:extLst>
          </p:cNvPr>
          <p:cNvSpPr txBox="1"/>
          <p:nvPr/>
        </p:nvSpPr>
        <p:spPr>
          <a:xfrm>
            <a:off x="6095999" y="3284195"/>
            <a:ext cx="2296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Gymnasium</a:t>
            </a:r>
            <a:endParaRPr lang="en-AU" b="1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ECE02D-2E49-42CA-9609-D8FD51CF506B}"/>
              </a:ext>
            </a:extLst>
          </p:cNvPr>
          <p:cNvSpPr txBox="1"/>
          <p:nvPr/>
        </p:nvSpPr>
        <p:spPr>
          <a:xfrm>
            <a:off x="6213064" y="6001124"/>
            <a:ext cx="2495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-2177" y="-49946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A380280E-10F1-3183-0126-7A2A2293B5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sp>
        <p:nvSpPr>
          <p:cNvPr id="9" name="Content Placeholder 15"/>
          <p:cNvSpPr txBox="1">
            <a:spLocks/>
          </p:cNvSpPr>
          <p:nvPr/>
        </p:nvSpPr>
        <p:spPr>
          <a:xfrm>
            <a:off x="5190823" y="1857253"/>
            <a:ext cx="7331307" cy="351873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AREA OF STUDY 2</a:t>
            </a:r>
          </a:p>
          <a:p>
            <a:pPr lvl="1"/>
            <a:r>
              <a:rPr lang="en-US" dirty="0"/>
              <a:t>How does the body produce energy?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>
              <a:solidFill>
                <a:prstClr val="black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solidFill>
                  <a:prstClr val="black"/>
                </a:solidFill>
              </a:rPr>
              <a:t>TOPICS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The three energy systems working together to produce ATP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Acute responses to exercise</a:t>
            </a:r>
          </a:p>
          <a:p>
            <a:pPr marL="342900" lvl="2" indent="-3429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Energy system fatigue and recovery mechanisms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14" name="Text Placeholder 41"/>
          <p:cNvSpPr txBox="1">
            <a:spLocks/>
          </p:cNvSpPr>
          <p:nvPr/>
        </p:nvSpPr>
        <p:spPr>
          <a:xfrm>
            <a:off x="147666" y="3724275"/>
            <a:ext cx="6096000" cy="3659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/>
          </a:p>
        </p:txBody>
      </p:sp>
      <p:sp>
        <p:nvSpPr>
          <p:cNvPr id="15" name="Text Placeholder 20"/>
          <p:cNvSpPr txBox="1">
            <a:spLocks/>
          </p:cNvSpPr>
          <p:nvPr/>
        </p:nvSpPr>
        <p:spPr>
          <a:xfrm>
            <a:off x="147666" y="2354579"/>
            <a:ext cx="6096000" cy="10895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6" name="Text Placeholder 29"/>
          <p:cNvSpPr txBox="1">
            <a:spLocks/>
          </p:cNvSpPr>
          <p:nvPr/>
        </p:nvSpPr>
        <p:spPr>
          <a:xfrm>
            <a:off x="6094443" y="3875527"/>
            <a:ext cx="6097555" cy="39189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2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7" name="Text Placeholder 21"/>
          <p:cNvSpPr txBox="1">
            <a:spLocks/>
          </p:cNvSpPr>
          <p:nvPr/>
        </p:nvSpPr>
        <p:spPr>
          <a:xfrm>
            <a:off x="6094443" y="2480767"/>
            <a:ext cx="6097556" cy="10895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C876A9-1ED3-8851-3ACD-1BA5055EEF54}"/>
              </a:ext>
            </a:extLst>
          </p:cNvPr>
          <p:cNvSpPr/>
          <p:nvPr/>
        </p:nvSpPr>
        <p:spPr>
          <a:xfrm>
            <a:off x="147666" y="-133764"/>
            <a:ext cx="11646569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Unit 3 – </a:t>
            </a:r>
            <a:r>
              <a:rPr lang="en-US" sz="3600" dirty="0">
                <a:solidFill>
                  <a:schemeClr val="bg1"/>
                </a:solidFill>
              </a:rPr>
              <a:t>Movement skills and energy for physical activity, sport and exercise</a:t>
            </a:r>
            <a:endParaRPr lang="en-AU" sz="36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14133F2-BE1F-7744-97C1-4872F43426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5"/>
          <a:stretch/>
        </p:blipFill>
        <p:spPr bwMode="auto">
          <a:xfrm rot="5400000">
            <a:off x="-660452" y="1795756"/>
            <a:ext cx="5734879" cy="4389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udio Recording 18 Jun 2024 at 1:42:21 pm">
            <a:hlinkClick r:id="" action="ppaction://media"/>
            <a:extLst>
              <a:ext uri="{FF2B5EF4-FFF2-40B4-BE49-F238E27FC236}">
                <a16:creationId xmlns:a16="http://schemas.microsoft.com/office/drawing/2014/main" id="{AB3A6663-AF8D-5CD5-E80E-9334091BBB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55725" y="3400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473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E544D5-F69A-4C3D-856C-E90DE760E064}"/>
              </a:ext>
            </a:extLst>
          </p:cNvPr>
          <p:cNvSpPr txBox="1"/>
          <p:nvPr/>
        </p:nvSpPr>
        <p:spPr>
          <a:xfrm>
            <a:off x="3793069" y="3321888"/>
            <a:ext cx="2143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School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Office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717DF7-BD8E-4612-80E6-A184A08A1B11}"/>
              </a:ext>
            </a:extLst>
          </p:cNvPr>
          <p:cNvSpPr txBox="1"/>
          <p:nvPr/>
        </p:nvSpPr>
        <p:spPr>
          <a:xfrm>
            <a:off x="6095999" y="3284195"/>
            <a:ext cx="2296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Gymnasium</a:t>
            </a:r>
            <a:endParaRPr lang="en-AU" b="1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8A2BCB-B8A0-4FBE-A825-24A6969DA418}"/>
              </a:ext>
            </a:extLst>
          </p:cNvPr>
          <p:cNvSpPr txBox="1"/>
          <p:nvPr/>
        </p:nvSpPr>
        <p:spPr>
          <a:xfrm>
            <a:off x="1116448" y="6001124"/>
            <a:ext cx="4736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 outside Gym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-2177" y="-49946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F4AFC-2F39-CBEB-2A6F-8BFAC93CAC95}"/>
              </a:ext>
            </a:extLst>
          </p:cNvPr>
          <p:cNvSpPr/>
          <p:nvPr/>
        </p:nvSpPr>
        <p:spPr>
          <a:xfrm>
            <a:off x="188949" y="258722"/>
            <a:ext cx="116982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Unit 4 – </a:t>
            </a:r>
            <a:r>
              <a:rPr lang="en-US" sz="3600" dirty="0">
                <a:solidFill>
                  <a:schemeClr val="bg1"/>
                </a:solidFill>
              </a:rPr>
              <a:t>Training to improve performance</a:t>
            </a:r>
            <a:endParaRPr lang="en-US" sz="4000" dirty="0">
              <a:solidFill>
                <a:schemeClr val="bg1"/>
              </a:solidFill>
            </a:endParaRPr>
          </a:p>
          <a:p>
            <a:endParaRPr lang="en-AU" sz="36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B26F1FB1-454F-F78E-E4C3-BA41866715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sp>
        <p:nvSpPr>
          <p:cNvPr id="9" name="Text Placeholder 6"/>
          <p:cNvSpPr txBox="1">
            <a:spLocks/>
          </p:cNvSpPr>
          <p:nvPr/>
        </p:nvSpPr>
        <p:spPr>
          <a:xfrm>
            <a:off x="0" y="2938525"/>
            <a:ext cx="6129338" cy="36784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4" name="Content Placeholder 12"/>
          <p:cNvSpPr txBox="1">
            <a:spLocks/>
          </p:cNvSpPr>
          <p:nvPr/>
        </p:nvSpPr>
        <p:spPr>
          <a:xfrm>
            <a:off x="5047988" y="1948522"/>
            <a:ext cx="7089868" cy="406334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AREA OF STUDY 1</a:t>
            </a:r>
          </a:p>
          <a:p>
            <a:pPr lvl="1"/>
            <a:r>
              <a:rPr lang="en-US" dirty="0"/>
              <a:t>What are the foundations of an effective training program?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>
              <a:solidFill>
                <a:prstClr val="black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solidFill>
                  <a:prstClr val="black"/>
                </a:solidFill>
              </a:rPr>
              <a:t>TOPICS</a:t>
            </a:r>
          </a:p>
          <a:p>
            <a:pPr marL="457200" lvl="1" indent="-4572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Fitness components used in sports and activities</a:t>
            </a:r>
          </a:p>
          <a:p>
            <a:pPr marL="457200" lvl="1" indent="-4572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Activity analysis in sports</a:t>
            </a:r>
          </a:p>
          <a:p>
            <a:pPr marL="457200" lvl="1" indent="-4572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Assessment of fitness</a:t>
            </a:r>
          </a:p>
          <a:p>
            <a:pPr marL="457200" lvl="1" indent="-457200"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15" name="Text Placeholder 13"/>
          <p:cNvSpPr txBox="1">
            <a:spLocks/>
          </p:cNvSpPr>
          <p:nvPr/>
        </p:nvSpPr>
        <p:spPr>
          <a:xfrm>
            <a:off x="169069" y="1554163"/>
            <a:ext cx="5791200" cy="10895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6" name="Text Placeholder 10"/>
          <p:cNvSpPr txBox="1">
            <a:spLocks/>
          </p:cNvSpPr>
          <p:nvPr/>
        </p:nvSpPr>
        <p:spPr>
          <a:xfrm>
            <a:off x="6045621" y="3588827"/>
            <a:ext cx="6096000" cy="405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7" name="Text Placeholder 7"/>
          <p:cNvSpPr txBox="1">
            <a:spLocks/>
          </p:cNvSpPr>
          <p:nvPr/>
        </p:nvSpPr>
        <p:spPr>
          <a:xfrm>
            <a:off x="6197243" y="2323301"/>
            <a:ext cx="5791200" cy="10895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E0C56F-D2E9-36A7-C168-E88C33740C0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274" r="7317"/>
          <a:stretch/>
        </p:blipFill>
        <p:spPr>
          <a:xfrm>
            <a:off x="0" y="1104121"/>
            <a:ext cx="4855362" cy="5752141"/>
          </a:xfrm>
          <a:prstGeom prst="rect">
            <a:avLst/>
          </a:prstGeom>
        </p:spPr>
      </p:pic>
      <p:pic>
        <p:nvPicPr>
          <p:cNvPr id="7" name="Audio Recording 18 Jun 2024 at 1:43:01 pm">
            <a:hlinkClick r:id="" action="ppaction://media"/>
            <a:extLst>
              <a:ext uri="{FF2B5EF4-FFF2-40B4-BE49-F238E27FC236}">
                <a16:creationId xmlns:a16="http://schemas.microsoft.com/office/drawing/2014/main" id="{C4BCA635-946A-6D9F-CB91-AB3FEB4C9C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5246" y="7429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696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0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E544D5-F69A-4C3D-856C-E90DE760E064}"/>
              </a:ext>
            </a:extLst>
          </p:cNvPr>
          <p:cNvSpPr txBox="1"/>
          <p:nvPr/>
        </p:nvSpPr>
        <p:spPr>
          <a:xfrm>
            <a:off x="3793069" y="3321888"/>
            <a:ext cx="2143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School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Office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717DF7-BD8E-4612-80E6-A184A08A1B11}"/>
              </a:ext>
            </a:extLst>
          </p:cNvPr>
          <p:cNvSpPr txBox="1"/>
          <p:nvPr/>
        </p:nvSpPr>
        <p:spPr>
          <a:xfrm>
            <a:off x="6095999" y="3284195"/>
            <a:ext cx="2296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Gymnasium</a:t>
            </a:r>
            <a:endParaRPr lang="en-AU" b="1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8A2BCB-B8A0-4FBE-A825-24A6969DA418}"/>
              </a:ext>
            </a:extLst>
          </p:cNvPr>
          <p:cNvSpPr txBox="1"/>
          <p:nvPr/>
        </p:nvSpPr>
        <p:spPr>
          <a:xfrm>
            <a:off x="1116448" y="6001124"/>
            <a:ext cx="4736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 outside Gym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-2177" y="-49946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F4AFC-2F39-CBEB-2A6F-8BFAC93CAC95}"/>
              </a:ext>
            </a:extLst>
          </p:cNvPr>
          <p:cNvSpPr/>
          <p:nvPr/>
        </p:nvSpPr>
        <p:spPr>
          <a:xfrm>
            <a:off x="188949" y="258722"/>
            <a:ext cx="116982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Unit 4 – </a:t>
            </a:r>
            <a:r>
              <a:rPr lang="en-US" sz="3600" dirty="0">
                <a:solidFill>
                  <a:schemeClr val="bg1"/>
                </a:solidFill>
              </a:rPr>
              <a:t>Training to improve performance</a:t>
            </a:r>
            <a:endParaRPr lang="en-US" sz="4000" dirty="0">
              <a:solidFill>
                <a:schemeClr val="bg1"/>
              </a:solidFill>
            </a:endParaRPr>
          </a:p>
          <a:p>
            <a:endParaRPr lang="en-AU" sz="36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B26F1FB1-454F-F78E-E4C3-BA41866715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sp>
        <p:nvSpPr>
          <p:cNvPr id="9" name="Text Placeholder 6"/>
          <p:cNvSpPr txBox="1">
            <a:spLocks/>
          </p:cNvSpPr>
          <p:nvPr/>
        </p:nvSpPr>
        <p:spPr>
          <a:xfrm>
            <a:off x="0" y="2938525"/>
            <a:ext cx="6129338" cy="36784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4" name="Content Placeholder 12"/>
          <p:cNvSpPr txBox="1">
            <a:spLocks/>
          </p:cNvSpPr>
          <p:nvPr/>
        </p:nvSpPr>
        <p:spPr>
          <a:xfrm>
            <a:off x="5659173" y="1514134"/>
            <a:ext cx="6228028" cy="406334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AREA OF STUDY 2</a:t>
            </a:r>
          </a:p>
          <a:p>
            <a:pPr lvl="1"/>
            <a:r>
              <a:rPr lang="en-US" dirty="0"/>
              <a:t>How is training implemented effectively to improve fitness?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>
              <a:solidFill>
                <a:prstClr val="black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solidFill>
                  <a:prstClr val="black"/>
                </a:solidFill>
              </a:rPr>
              <a:t>TOPICS</a:t>
            </a:r>
          </a:p>
          <a:p>
            <a:pPr marL="457200" lvl="1" indent="-4572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Training program principles</a:t>
            </a:r>
          </a:p>
          <a:p>
            <a:pPr marL="457200" lvl="1" indent="-4572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Fitness training methods</a:t>
            </a:r>
          </a:p>
          <a:p>
            <a:pPr marL="457200" lvl="1" indent="-4572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Training program design: planning, implementation and evaluation</a:t>
            </a:r>
          </a:p>
          <a:p>
            <a:pPr marL="457200" lvl="1" indent="-4572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Chronic adaptations to training</a:t>
            </a:r>
          </a:p>
          <a:p>
            <a:pPr marL="457200" lvl="1" indent="-457200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Psychological strategies to enhance performance and recovery</a:t>
            </a:r>
          </a:p>
          <a:p>
            <a:pPr marL="457200" lvl="1" indent="-457200"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15" name="Text Placeholder 13"/>
          <p:cNvSpPr txBox="1">
            <a:spLocks/>
          </p:cNvSpPr>
          <p:nvPr/>
        </p:nvSpPr>
        <p:spPr>
          <a:xfrm>
            <a:off x="169069" y="1554163"/>
            <a:ext cx="5791200" cy="10895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6" name="Text Placeholder 10"/>
          <p:cNvSpPr txBox="1">
            <a:spLocks/>
          </p:cNvSpPr>
          <p:nvPr/>
        </p:nvSpPr>
        <p:spPr>
          <a:xfrm>
            <a:off x="6045621" y="3588827"/>
            <a:ext cx="6096000" cy="405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7" name="Text Placeholder 7"/>
          <p:cNvSpPr txBox="1">
            <a:spLocks/>
          </p:cNvSpPr>
          <p:nvPr/>
        </p:nvSpPr>
        <p:spPr>
          <a:xfrm>
            <a:off x="6197243" y="2323301"/>
            <a:ext cx="5791200" cy="10895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CE69B3B-6096-A75D-19B2-57EDF02F854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9045"/>
          <a:stretch/>
        </p:blipFill>
        <p:spPr>
          <a:xfrm>
            <a:off x="-1" y="1105859"/>
            <a:ext cx="5183483" cy="5722100"/>
          </a:xfrm>
          <a:prstGeom prst="rect">
            <a:avLst/>
          </a:prstGeom>
        </p:spPr>
      </p:pic>
      <p:pic>
        <p:nvPicPr>
          <p:cNvPr id="7" name="Audio Recording 18 Jun 2024 at 1:43:54 pm">
            <a:hlinkClick r:id="" action="ppaction://media"/>
            <a:extLst>
              <a:ext uri="{FF2B5EF4-FFF2-40B4-BE49-F238E27FC236}">
                <a16:creationId xmlns:a16="http://schemas.microsoft.com/office/drawing/2014/main" id="{27AA690A-C70C-6FBD-3651-7690AE87D3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1" y="6824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863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87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41717DF7-BD8E-4612-80E6-A184A08A1B11}"/>
              </a:ext>
            </a:extLst>
          </p:cNvPr>
          <p:cNvSpPr txBox="1"/>
          <p:nvPr/>
        </p:nvSpPr>
        <p:spPr>
          <a:xfrm>
            <a:off x="6095999" y="3284195"/>
            <a:ext cx="2296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Gymnasium</a:t>
            </a:r>
            <a:endParaRPr lang="en-AU" b="1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8A2BCB-B8A0-4FBE-A825-24A6969DA418}"/>
              </a:ext>
            </a:extLst>
          </p:cNvPr>
          <p:cNvSpPr txBox="1"/>
          <p:nvPr/>
        </p:nvSpPr>
        <p:spPr>
          <a:xfrm>
            <a:off x="1116448" y="6001124"/>
            <a:ext cx="4736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 outside Gym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-2177" y="-49946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F4AFC-2F39-CBEB-2A6F-8BFAC93CAC95}"/>
              </a:ext>
            </a:extLst>
          </p:cNvPr>
          <p:cNvSpPr/>
          <p:nvPr/>
        </p:nvSpPr>
        <p:spPr>
          <a:xfrm>
            <a:off x="188949" y="258722"/>
            <a:ext cx="116982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Unit 4 – </a:t>
            </a:r>
            <a:r>
              <a:rPr lang="en-US" sz="3600" dirty="0">
                <a:solidFill>
                  <a:schemeClr val="bg1"/>
                </a:solidFill>
              </a:rPr>
              <a:t>Training to improve performance</a:t>
            </a:r>
            <a:endParaRPr lang="en-US" sz="4000" dirty="0">
              <a:solidFill>
                <a:schemeClr val="bg1"/>
              </a:solidFill>
            </a:endParaRPr>
          </a:p>
          <a:p>
            <a:endParaRPr lang="en-AU" sz="36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B26F1FB1-454F-F78E-E4C3-BA41866715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sp>
        <p:nvSpPr>
          <p:cNvPr id="9" name="Text Placeholder 6"/>
          <p:cNvSpPr txBox="1">
            <a:spLocks/>
          </p:cNvSpPr>
          <p:nvPr/>
        </p:nvSpPr>
        <p:spPr>
          <a:xfrm>
            <a:off x="0" y="2938525"/>
            <a:ext cx="6129338" cy="36784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4" name="Content Placeholder 12"/>
          <p:cNvSpPr txBox="1">
            <a:spLocks/>
          </p:cNvSpPr>
          <p:nvPr/>
        </p:nvSpPr>
        <p:spPr>
          <a:xfrm>
            <a:off x="5659173" y="1514134"/>
            <a:ext cx="6228028" cy="406334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AREA OF STUDY 3</a:t>
            </a:r>
          </a:p>
          <a:p>
            <a:pPr lvl="1"/>
            <a:r>
              <a:rPr lang="en-US" dirty="0"/>
              <a:t>Integrated movement experiences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>
              <a:solidFill>
                <a:prstClr val="black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solidFill>
                  <a:prstClr val="black"/>
                </a:solidFill>
              </a:rPr>
              <a:t>TOPICS</a:t>
            </a:r>
          </a:p>
          <a:p>
            <a:pPr marL="342900" lvl="0" indent="-342900">
              <a:lnSpc>
                <a:spcPct val="100000"/>
              </a:lnSpc>
              <a:spcBef>
                <a:spcPts val="300"/>
              </a:spcBef>
              <a:buFont typeface="Symbol" pitchFamily="2" charset="2"/>
              <a:buChar char=""/>
              <a:tabLst>
                <a:tab pos="269875" algn="l"/>
              </a:tabLst>
            </a:pPr>
            <a:r>
              <a:rPr lang="en-US" sz="1800" dirty="0">
                <a:solidFill>
                  <a:prstClr val="black"/>
                </a:solidFill>
              </a:rPr>
              <a:t>The integration </a:t>
            </a:r>
            <a:r>
              <a:rPr lang="en-GB" sz="1800" kern="1100" dirty="0">
                <a:effectLst/>
                <a:ea typeface="Times New Roman" panose="02020603050405020304" pitchFamily="18" charset="0"/>
              </a:rPr>
              <a:t>of theory and practice utilised in and through participation in practical activity</a:t>
            </a:r>
            <a:endParaRPr lang="en-AU" sz="1800" kern="1100" dirty="0">
              <a:effectLst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300"/>
              </a:spcAft>
              <a:buFont typeface="Symbol" pitchFamily="2" charset="2"/>
              <a:buChar char=""/>
              <a:tabLst>
                <a:tab pos="269875" algn="l"/>
              </a:tabLst>
            </a:pPr>
            <a:r>
              <a:rPr lang="en-GB" sz="1800" kern="1100" dirty="0">
                <a:effectLst/>
                <a:ea typeface="Times New Roman" panose="02020603050405020304" pitchFamily="18" charset="0"/>
              </a:rPr>
              <a:t>interdisciplinary learning that connects knowledge related to skill acquisition, biomechanics, energy production and training and the impacts these have on performance.</a:t>
            </a:r>
            <a:endParaRPr lang="en-AU" sz="1800" kern="1100" dirty="0">
              <a:effectLst/>
              <a:ea typeface="Times New Roman" panose="02020603050405020304" pitchFamily="18" charset="0"/>
            </a:endParaRPr>
          </a:p>
          <a:p>
            <a:pPr marL="457200" lvl="1" indent="-457200">
              <a:lnSpc>
                <a:spcPct val="100000"/>
              </a:lnSpc>
              <a:spcBef>
                <a:spcPts val="0"/>
              </a:spcBef>
            </a:pPr>
            <a:endParaRPr lang="en-US" sz="1800" dirty="0">
              <a:solidFill>
                <a:prstClr val="black"/>
              </a:solidFill>
            </a:endParaRPr>
          </a:p>
          <a:p>
            <a:pPr marL="457200" lvl="1" indent="-457200"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15" name="Text Placeholder 13"/>
          <p:cNvSpPr txBox="1">
            <a:spLocks/>
          </p:cNvSpPr>
          <p:nvPr/>
        </p:nvSpPr>
        <p:spPr>
          <a:xfrm>
            <a:off x="169069" y="1554163"/>
            <a:ext cx="5791200" cy="10895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6" name="Text Placeholder 10"/>
          <p:cNvSpPr txBox="1">
            <a:spLocks/>
          </p:cNvSpPr>
          <p:nvPr/>
        </p:nvSpPr>
        <p:spPr>
          <a:xfrm>
            <a:off x="6045621" y="3588827"/>
            <a:ext cx="6096000" cy="405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7" name="Text Placeholder 7"/>
          <p:cNvSpPr txBox="1">
            <a:spLocks/>
          </p:cNvSpPr>
          <p:nvPr/>
        </p:nvSpPr>
        <p:spPr>
          <a:xfrm>
            <a:off x="6197243" y="2323301"/>
            <a:ext cx="5791200" cy="10895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1026" name="Picture 2" descr="Researchers kick goals with soccer findings - UQ News - The University of  Queensland, Australia">
            <a:extLst>
              <a:ext uri="{FF2B5EF4-FFF2-40B4-BE49-F238E27FC236}">
                <a16:creationId xmlns:a16="http://schemas.microsoft.com/office/drawing/2014/main" id="{84A2BCCF-ADD2-4979-C706-9920B18B0B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09" r="41094"/>
          <a:stretch/>
        </p:blipFill>
        <p:spPr bwMode="auto">
          <a:xfrm>
            <a:off x="11431" y="1137729"/>
            <a:ext cx="5249864" cy="5732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udio Recording 18 Jun 2024 at 1:54:33 pm">
            <a:hlinkClick r:id="" action="ppaction://media"/>
            <a:extLst>
              <a:ext uri="{FF2B5EF4-FFF2-40B4-BE49-F238E27FC236}">
                <a16:creationId xmlns:a16="http://schemas.microsoft.com/office/drawing/2014/main" id="{34AF7C61-0FEA-7B89-FA1E-4C0EF2AC6B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1" y="11789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273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9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E544D5-F69A-4C3D-856C-E90DE760E064}"/>
              </a:ext>
            </a:extLst>
          </p:cNvPr>
          <p:cNvSpPr txBox="1"/>
          <p:nvPr/>
        </p:nvSpPr>
        <p:spPr>
          <a:xfrm>
            <a:off x="3793069" y="3321888"/>
            <a:ext cx="2143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School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Office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717DF7-BD8E-4612-80E6-A184A08A1B11}"/>
              </a:ext>
            </a:extLst>
          </p:cNvPr>
          <p:cNvSpPr txBox="1"/>
          <p:nvPr/>
        </p:nvSpPr>
        <p:spPr>
          <a:xfrm>
            <a:off x="6095999" y="3284195"/>
            <a:ext cx="2296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Gymnasium</a:t>
            </a:r>
            <a:endParaRPr lang="en-AU" b="1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8A2BCB-B8A0-4FBE-A825-24A6969DA418}"/>
              </a:ext>
            </a:extLst>
          </p:cNvPr>
          <p:cNvSpPr txBox="1"/>
          <p:nvPr/>
        </p:nvSpPr>
        <p:spPr>
          <a:xfrm>
            <a:off x="1116448" y="6001124"/>
            <a:ext cx="4736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 outside Gym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ECE02D-2E49-42CA-9609-D8FD51CF506B}"/>
              </a:ext>
            </a:extLst>
          </p:cNvPr>
          <p:cNvSpPr txBox="1"/>
          <p:nvPr/>
        </p:nvSpPr>
        <p:spPr>
          <a:xfrm>
            <a:off x="6213064" y="6001124"/>
            <a:ext cx="2495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-2177" y="-49946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F4AFC-2F39-CBEB-2A6F-8BFAC93CAC95}"/>
              </a:ext>
            </a:extLst>
          </p:cNvPr>
          <p:cNvSpPr/>
          <p:nvPr/>
        </p:nvSpPr>
        <p:spPr>
          <a:xfrm>
            <a:off x="545431" y="323525"/>
            <a:ext cx="83861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Unit 3 &amp; 4 Assessment</a:t>
            </a:r>
            <a:endParaRPr lang="en-AU" sz="40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05A0285D-73F4-CDB1-9B08-F6340029F5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53292" y="1791478"/>
            <a:ext cx="811876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Unit 3: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Assessment Task 1 – Structured Questions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Assessment Task 2 – Laboratory Report</a:t>
            </a:r>
          </a:p>
          <a:p>
            <a:endParaRPr lang="en-US" sz="2400" dirty="0"/>
          </a:p>
          <a:p>
            <a:r>
              <a:rPr lang="en-US" sz="3200" b="1" dirty="0"/>
              <a:t>Unit 4: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Assessment Task 1 – Written Report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Assessment Task 2 – Case Study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Assessment Task 3 – Structured Questions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Assessment Task 4 – Extended Response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Unit 3 &amp; 4 Exam</a:t>
            </a:r>
          </a:p>
        </p:txBody>
      </p:sp>
      <p:pic>
        <p:nvPicPr>
          <p:cNvPr id="7" name="Audio Recording 18 Jun 2024 at 1:55:43 pm">
            <a:hlinkClick r:id="" action="ppaction://media"/>
            <a:extLst>
              <a:ext uri="{FF2B5EF4-FFF2-40B4-BE49-F238E27FC236}">
                <a16:creationId xmlns:a16="http://schemas.microsoft.com/office/drawing/2014/main" id="{8038DA0A-7AB0-34A3-33CE-BA8245101A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0979" y="12155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245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8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E544D5-F69A-4C3D-856C-E90DE760E064}"/>
              </a:ext>
            </a:extLst>
          </p:cNvPr>
          <p:cNvSpPr txBox="1"/>
          <p:nvPr/>
        </p:nvSpPr>
        <p:spPr>
          <a:xfrm>
            <a:off x="3793069" y="3321888"/>
            <a:ext cx="2143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School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Office</a:t>
            </a:r>
            <a:r>
              <a:rPr lang="en-AU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717DF7-BD8E-4612-80E6-A184A08A1B11}"/>
              </a:ext>
            </a:extLst>
          </p:cNvPr>
          <p:cNvSpPr txBox="1"/>
          <p:nvPr/>
        </p:nvSpPr>
        <p:spPr>
          <a:xfrm>
            <a:off x="6095999" y="3284195"/>
            <a:ext cx="2296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Gymnasium</a:t>
            </a:r>
            <a:endParaRPr lang="en-AU" b="1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8A2BCB-B8A0-4FBE-A825-24A6969DA418}"/>
              </a:ext>
            </a:extLst>
          </p:cNvPr>
          <p:cNvSpPr txBox="1"/>
          <p:nvPr/>
        </p:nvSpPr>
        <p:spPr>
          <a:xfrm>
            <a:off x="1116448" y="6001124"/>
            <a:ext cx="4736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 outside Gym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ECE02D-2E49-42CA-9609-D8FD51CF506B}"/>
              </a:ext>
            </a:extLst>
          </p:cNvPr>
          <p:cNvSpPr txBox="1"/>
          <p:nvPr/>
        </p:nvSpPr>
        <p:spPr>
          <a:xfrm>
            <a:off x="6213064" y="6001124"/>
            <a:ext cx="2495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Sports grounds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4C097C-23B8-4CD4-8B2D-04CDBA4B9A85}"/>
              </a:ext>
            </a:extLst>
          </p:cNvPr>
          <p:cNvSpPr/>
          <p:nvPr/>
        </p:nvSpPr>
        <p:spPr>
          <a:xfrm>
            <a:off x="-2177" y="-49946"/>
            <a:ext cx="12194177" cy="1155805"/>
          </a:xfrm>
          <a:prstGeom prst="rect">
            <a:avLst/>
          </a:prstGeom>
          <a:gradFill flip="none" rotWithShape="1">
            <a:gsLst>
              <a:gs pos="0">
                <a:srgbClr val="A80532">
                  <a:shade val="30000"/>
                  <a:satMod val="115000"/>
                </a:srgbClr>
              </a:gs>
              <a:gs pos="50000">
                <a:srgbClr val="A80532">
                  <a:shade val="67500"/>
                  <a:satMod val="115000"/>
                </a:srgbClr>
              </a:gs>
              <a:gs pos="100000">
                <a:srgbClr val="A80532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F4AFC-2F39-CBEB-2A6F-8BFAC93CAC95}"/>
              </a:ext>
            </a:extLst>
          </p:cNvPr>
          <p:cNvSpPr/>
          <p:nvPr/>
        </p:nvSpPr>
        <p:spPr>
          <a:xfrm>
            <a:off x="545431" y="323525"/>
            <a:ext cx="83861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Europa-Bold" panose="02000000000000000000" pitchFamily="50" charset="0"/>
                <a:cs typeface="Adobe Devanagari" panose="02040503050201020203" pitchFamily="18" charset="0"/>
              </a:rPr>
              <a:t>Leads to…</a:t>
            </a:r>
            <a:endParaRPr lang="en-AU" sz="4000" b="1" dirty="0">
              <a:solidFill>
                <a:schemeClr val="bg1"/>
              </a:solidFill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4" name="Picture 3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05A0285D-73F4-CDB1-9B08-F6340029F5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246" y="5083628"/>
            <a:ext cx="1692375" cy="1698171"/>
          </a:xfrm>
          <a:prstGeom prst="rect">
            <a:avLst/>
          </a:prstGeom>
        </p:spPr>
      </p:pic>
      <p:sp>
        <p:nvSpPr>
          <p:cNvPr id="15" name="Text Placeholder 10"/>
          <p:cNvSpPr txBox="1">
            <a:spLocks/>
          </p:cNvSpPr>
          <p:nvPr/>
        </p:nvSpPr>
        <p:spPr>
          <a:xfrm>
            <a:off x="5047487" y="1479330"/>
            <a:ext cx="7094133" cy="42874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2400" dirty="0"/>
              <a:t>Physical Education teaching </a:t>
            </a:r>
          </a:p>
          <a:p>
            <a:pPr fontAlgn="base"/>
            <a:r>
              <a:rPr lang="en-US" sz="2400" dirty="0"/>
              <a:t>Physiotherapy </a:t>
            </a:r>
          </a:p>
          <a:p>
            <a:pPr fontAlgn="base"/>
            <a:r>
              <a:rPr lang="en-US" sz="2400" dirty="0"/>
              <a:t>Occupational therapy </a:t>
            </a:r>
          </a:p>
          <a:p>
            <a:pPr fontAlgn="base"/>
            <a:r>
              <a:rPr lang="en-US" sz="2400" dirty="0"/>
              <a:t>Sports Science </a:t>
            </a:r>
          </a:p>
          <a:p>
            <a:pPr fontAlgn="base"/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Dietician (nutrition)</a:t>
            </a:r>
          </a:p>
          <a:p>
            <a:pPr fontAlgn="base"/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Technique analysis (biomechanic)</a:t>
            </a:r>
          </a:p>
          <a:p>
            <a:pPr fontAlgn="base"/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Sports psychology</a:t>
            </a:r>
          </a:p>
          <a:p>
            <a:pPr fontAlgn="base"/>
            <a:r>
              <a:rPr lang="en-US" sz="2400" dirty="0"/>
              <a:t>Sports Management/Sport Development</a:t>
            </a:r>
          </a:p>
          <a:p>
            <a:pPr fontAlgn="base"/>
            <a:r>
              <a:rPr lang="en-US" sz="2400" dirty="0"/>
              <a:t>Fitness and Personal Training courses </a:t>
            </a:r>
          </a:p>
          <a:p>
            <a:pPr fontAlgn="base"/>
            <a:r>
              <a:rPr lang="en-US" sz="2400" dirty="0"/>
              <a:t>Exercise Physiologist  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12D8B03-71BE-6CEC-CE08-37011470EBF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865" b="16250"/>
          <a:stretch/>
        </p:blipFill>
        <p:spPr>
          <a:xfrm>
            <a:off x="14350" y="1114331"/>
            <a:ext cx="5155057" cy="5749957"/>
          </a:xfrm>
          <a:prstGeom prst="rect">
            <a:avLst/>
          </a:prstGeom>
        </p:spPr>
      </p:pic>
      <p:pic>
        <p:nvPicPr>
          <p:cNvPr id="9" name="Audio Recording 18 Jun 2024 at 1:58:03 pm">
            <a:hlinkClick r:id="" action="ppaction://media"/>
            <a:extLst>
              <a:ext uri="{FF2B5EF4-FFF2-40B4-BE49-F238E27FC236}">
                <a16:creationId xmlns:a16="http://schemas.microsoft.com/office/drawing/2014/main" id="{7AA6DB39-80F6-BBB8-F864-D7087C1F77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0979" y="12155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493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3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7E8E51C94DB8C4DA2D24A7B434E9DC2" ma:contentTypeVersion="12" ma:contentTypeDescription="Create a new document." ma:contentTypeScope="" ma:versionID="ad4d998b5840f5bfb1d6d4c9a2f908c5">
  <xsd:schema xmlns:xsd="http://www.w3.org/2001/XMLSchema" xmlns:xs="http://www.w3.org/2001/XMLSchema" xmlns:p="http://schemas.microsoft.com/office/2006/metadata/properties" xmlns:ns2="ba4dbbe1-d171-4e90-b339-4fa1d3b96746" xmlns:ns3="07b707cc-d239-4b81-a1e5-f75fdf746850" targetNamespace="http://schemas.microsoft.com/office/2006/metadata/properties" ma:root="true" ma:fieldsID="899cfdda98ddc824746040f7151f516c" ns2:_="" ns3:_="">
    <xsd:import namespace="ba4dbbe1-d171-4e90-b339-4fa1d3b96746"/>
    <xsd:import namespace="07b707cc-d239-4b81-a1e5-f75fdf74685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4dbbe1-d171-4e90-b339-4fa1d3b967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0b607bbe-9751-46d3-ac86-39dfe314132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b707cc-d239-4b81-a1e5-f75fdf746850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f0af2667-4532-4c30-9521-8361c5035384}" ma:internalName="TaxCatchAll" ma:showField="CatchAllData" ma:web="07b707cc-d239-4b81-a1e5-f75fdf74685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a4dbbe1-d171-4e90-b339-4fa1d3b96746">
      <Terms xmlns="http://schemas.microsoft.com/office/infopath/2007/PartnerControls"/>
    </lcf76f155ced4ddcb4097134ff3c332f>
    <TaxCatchAll xmlns="07b707cc-d239-4b81-a1e5-f75fdf746850" xsi:nil="true"/>
  </documentManagement>
</p:properties>
</file>

<file path=customXml/itemProps1.xml><?xml version="1.0" encoding="utf-8"?>
<ds:datastoreItem xmlns:ds="http://schemas.openxmlformats.org/officeDocument/2006/customXml" ds:itemID="{170B7953-2CE1-4AE7-95F2-7B4CF00FB00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7CC329D-39BB-41C8-9C93-D94A7AF144BC}"/>
</file>

<file path=customXml/itemProps3.xml><?xml version="1.0" encoding="utf-8"?>
<ds:datastoreItem xmlns:ds="http://schemas.openxmlformats.org/officeDocument/2006/customXml" ds:itemID="{14798034-C626-4387-9F27-C55D871AB3A8}">
  <ds:schemaRefs>
    <ds:schemaRef ds:uri="http://schemas.microsoft.com/office/2006/metadata/properties"/>
    <ds:schemaRef ds:uri="http://purl.org/dc/elements/1.1/"/>
    <ds:schemaRef ds:uri="f6baea9f-91d5-4093-9759-8fe63dfee2f6"/>
    <ds:schemaRef ds:uri="http://purl.org/dc/terms/"/>
    <ds:schemaRef ds:uri="83bedef8-b978-4aa7-93f1-a34f55bdd75b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7dd272ca-09c8-4e66-af52-f43572f3dcaa"/>
    <ds:schemaRef ds:uri="f1df83aa-51a4-4a62-a357-f95cbe96787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4186</TotalTime>
  <Words>794</Words>
  <Application>Microsoft Office PowerPoint</Application>
  <PresentationFormat>Widescreen</PresentationFormat>
  <Paragraphs>170</Paragraphs>
  <Slides>16</Slides>
  <Notes>0</Notes>
  <HiddenSlides>0</HiddenSlides>
  <MMClips>16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Adobe Devanagari</vt:lpstr>
      <vt:lpstr>Arial</vt:lpstr>
      <vt:lpstr>Calibri</vt:lpstr>
      <vt:lpstr>Calibri Light</vt:lpstr>
      <vt:lpstr>Europa-Bold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Department of Education and Training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 Dixon</dc:creator>
  <cp:lastModifiedBy>Ryan Joyce</cp:lastModifiedBy>
  <cp:revision>76</cp:revision>
  <dcterms:created xsi:type="dcterms:W3CDTF">2021-09-03T00:41:33Z</dcterms:created>
  <dcterms:modified xsi:type="dcterms:W3CDTF">2025-06-25T04:27:30Z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0x01010087E8E51C94DB8C4DA2D24A7B434E9DC2</vt:lpwstr>
  </property>
</Properties>
</file>