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75" r:id="rId4"/>
  </p:sldMasterIdLst>
  <p:notesMasterIdLst>
    <p:notesMasterId r:id="rId15"/>
  </p:notesMasterIdLst>
  <p:sldIdLst>
    <p:sldId id="256" r:id="rId5"/>
    <p:sldId id="261" r:id="rId6"/>
    <p:sldId id="263" r:id="rId7"/>
    <p:sldId id="281" r:id="rId8"/>
    <p:sldId id="285" r:id="rId9"/>
    <p:sldId id="286" r:id="rId10"/>
    <p:sldId id="282" r:id="rId11"/>
    <p:sldId id="283" r:id="rId12"/>
    <p:sldId id="284" r:id="rId13"/>
    <p:sldId id="279"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8D08D"/>
    <a:srgbClr val="B3E09A"/>
    <a:srgbClr val="FADCD3"/>
    <a:srgbClr val="FFF3CC"/>
    <a:srgbClr val="CDC1D9"/>
    <a:srgbClr val="A4D88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A3AC30-5F1B-A75C-A96A-6BDD7D02FDBB}" v="12" dt="2025-08-15T04:24:31.60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A2F4C1-FCA7-6844-958D-97733621DFCE}" type="datetimeFigureOut">
              <a:rPr lang="en-US" smtClean="0"/>
              <a:t>8/14/2025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694806-2361-AB40-AF1C-AB34E4499D9C}" type="slidenum">
              <a:rPr lang="en-US" smtClean="0"/>
              <a:t>‹#›</a:t>
            </a:fld>
            <a:endParaRPr lang="en-US"/>
          </a:p>
        </p:txBody>
      </p:sp>
    </p:spTree>
    <p:extLst>
      <p:ext uri="{BB962C8B-B14F-4D97-AF65-F5344CB8AC3E}">
        <p14:creationId xmlns:p14="http://schemas.microsoft.com/office/powerpoint/2010/main" val="32734347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Bilingual School</a:t>
            </a:r>
          </a:p>
          <a:p>
            <a:endParaRPr lang="en-US">
              <a:cs typeface="Calibri"/>
            </a:endParaRPr>
          </a:p>
        </p:txBody>
      </p:sp>
      <p:sp>
        <p:nvSpPr>
          <p:cNvPr id="4" name="Slide Number Placeholder 3"/>
          <p:cNvSpPr>
            <a:spLocks noGrp="1"/>
          </p:cNvSpPr>
          <p:nvPr>
            <p:ph type="sldNum" sz="quarter" idx="5"/>
          </p:nvPr>
        </p:nvSpPr>
        <p:spPr/>
        <p:txBody>
          <a:bodyPr/>
          <a:lstStyle/>
          <a:p>
            <a:fld id="{16694806-2361-AB40-AF1C-AB34E4499D9C}" type="slidenum">
              <a:rPr lang="en-US" smtClean="0"/>
              <a:t>1</a:t>
            </a:fld>
            <a:endParaRPr lang="en-US"/>
          </a:p>
        </p:txBody>
      </p:sp>
    </p:spTree>
    <p:extLst>
      <p:ext uri="{BB962C8B-B14F-4D97-AF65-F5344CB8AC3E}">
        <p14:creationId xmlns:p14="http://schemas.microsoft.com/office/powerpoint/2010/main" val="27045218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Newlands ensures that everyone feels safe, valued and can be themselves</a:t>
            </a:r>
          </a:p>
          <a:p>
            <a:r>
              <a:rPr lang="en-US"/>
              <a:t>Over the last 18 months we have refined our developmental management and wellbeing processes to ensure all students can strive to be their best. </a:t>
            </a:r>
          </a:p>
          <a:p>
            <a:r>
              <a:rPr lang="en-US"/>
              <a:t>We do this by being deliberate in making sure students have a strong sense of belonging and </a:t>
            </a:r>
            <a:r>
              <a:rPr lang="en-US" err="1"/>
              <a:t>connectedbness</a:t>
            </a:r>
            <a:endParaRPr lang="en-US"/>
          </a:p>
          <a:p>
            <a:r>
              <a:rPr lang="en-US"/>
              <a:t>That we all live and </a:t>
            </a:r>
            <a:r>
              <a:rPr lang="en-US" err="1"/>
              <a:t>breahe</a:t>
            </a:r>
            <a:r>
              <a:rPr lang="en-US"/>
              <a:t> our school values</a:t>
            </a:r>
          </a:p>
          <a:p>
            <a:r>
              <a:rPr lang="en-US"/>
              <a:t>That teachers strive to understand how our students not only learn but their needs to be </a:t>
            </a:r>
            <a:r>
              <a:rPr lang="en-US" err="1"/>
              <a:t>succesful</a:t>
            </a:r>
            <a:r>
              <a:rPr lang="en-US"/>
              <a:t>. </a:t>
            </a:r>
          </a:p>
        </p:txBody>
      </p:sp>
      <p:sp>
        <p:nvSpPr>
          <p:cNvPr id="4" name="Slide Number Placeholder 3"/>
          <p:cNvSpPr>
            <a:spLocks noGrp="1"/>
          </p:cNvSpPr>
          <p:nvPr>
            <p:ph type="sldNum" sz="quarter" idx="5"/>
          </p:nvPr>
        </p:nvSpPr>
        <p:spPr/>
        <p:txBody>
          <a:bodyPr/>
          <a:lstStyle/>
          <a:p>
            <a:fld id="{16694806-2361-AB40-AF1C-AB34E4499D9C}" type="slidenum">
              <a:rPr lang="en-US" smtClean="0"/>
              <a:t>2</a:t>
            </a:fld>
            <a:endParaRPr lang="en-US"/>
          </a:p>
        </p:txBody>
      </p:sp>
    </p:spTree>
    <p:extLst>
      <p:ext uri="{BB962C8B-B14F-4D97-AF65-F5344CB8AC3E}">
        <p14:creationId xmlns:p14="http://schemas.microsoft.com/office/powerpoint/2010/main" val="25457048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We understand that transition is for both students and families and we aim to prepare both,  for a successful and positive start to school</a:t>
            </a:r>
          </a:p>
          <a:p>
            <a:endParaRPr lang="en-US">
              <a:cs typeface="Calibri"/>
            </a:endParaRPr>
          </a:p>
          <a:p>
            <a:r>
              <a:rPr lang="en-US">
                <a:cs typeface="Calibri"/>
              </a:rPr>
              <a:t>We begin our transition process early – beginning in the middle of Term 3.  Try and have familiar faces and start introducing families to a life at Newlands. </a:t>
            </a:r>
          </a:p>
          <a:p>
            <a:endParaRPr lang="en-US">
              <a:cs typeface="Calibri"/>
            </a:endParaRPr>
          </a:p>
          <a:p>
            <a:r>
              <a:rPr lang="en-US">
                <a:cs typeface="Calibri"/>
              </a:rPr>
              <a:t>The school provides  small group sessions during term 4 that provide </a:t>
            </a:r>
            <a:r>
              <a:rPr lang="en-US" err="1">
                <a:cs typeface="Calibri"/>
              </a:rPr>
              <a:t>parens</a:t>
            </a:r>
            <a:r>
              <a:rPr lang="en-US">
                <a:cs typeface="Calibri"/>
              </a:rPr>
              <a:t> and carers strategies to support their </a:t>
            </a:r>
            <a:r>
              <a:rPr lang="en-US" err="1">
                <a:cs typeface="Calibri"/>
              </a:rPr>
              <a:t>childs</a:t>
            </a:r>
            <a:r>
              <a:rPr lang="en-US">
                <a:cs typeface="Calibri"/>
              </a:rPr>
              <a:t> transition into school.</a:t>
            </a:r>
          </a:p>
          <a:p>
            <a:endParaRPr lang="en-US">
              <a:cs typeface="Calibri"/>
            </a:endParaRPr>
          </a:p>
        </p:txBody>
      </p:sp>
      <p:sp>
        <p:nvSpPr>
          <p:cNvPr id="4" name="Slide Number Placeholder 3"/>
          <p:cNvSpPr>
            <a:spLocks noGrp="1"/>
          </p:cNvSpPr>
          <p:nvPr>
            <p:ph type="sldNum" sz="quarter" idx="5"/>
          </p:nvPr>
        </p:nvSpPr>
        <p:spPr/>
        <p:txBody>
          <a:bodyPr/>
          <a:lstStyle/>
          <a:p>
            <a:fld id="{16694806-2361-AB40-AF1C-AB34E4499D9C}" type="slidenum">
              <a:rPr lang="en-US" smtClean="0"/>
              <a:t>3</a:t>
            </a:fld>
            <a:endParaRPr lang="en-US"/>
          </a:p>
        </p:txBody>
      </p:sp>
    </p:spTree>
    <p:extLst>
      <p:ext uri="{BB962C8B-B14F-4D97-AF65-F5344CB8AC3E}">
        <p14:creationId xmlns:p14="http://schemas.microsoft.com/office/powerpoint/2010/main" val="15810716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C0E36-93B6-8308-74CC-5DEF57F467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3C8F7C-EE94-0354-AE9D-B6663D2A73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962BAA-11C5-AE45-97D0-84F925E6A10F}"/>
              </a:ext>
            </a:extLst>
          </p:cNvPr>
          <p:cNvSpPr>
            <a:spLocks noGrp="1"/>
          </p:cNvSpPr>
          <p:nvPr>
            <p:ph type="body" idx="1"/>
          </p:nvPr>
        </p:nvSpPr>
        <p:spPr/>
        <p:txBody>
          <a:bodyPr/>
          <a:lstStyle/>
          <a:p>
            <a:r>
              <a:rPr lang="en-US">
                <a:cs typeface="Calibri"/>
              </a:rPr>
              <a:t>We understand that transition is for both students and families and we aim to prepare both,  for a successful and positive start to school</a:t>
            </a:r>
          </a:p>
          <a:p>
            <a:endParaRPr lang="en-US">
              <a:cs typeface="Calibri"/>
            </a:endParaRPr>
          </a:p>
          <a:p>
            <a:r>
              <a:rPr lang="en-US">
                <a:cs typeface="Calibri"/>
              </a:rPr>
              <a:t>We begin our transition process early – beginning in the middle of Term 3.  Try and have familiar faces and start introducing families to a life at Newlands. </a:t>
            </a:r>
          </a:p>
          <a:p>
            <a:endParaRPr lang="en-US">
              <a:cs typeface="Calibri"/>
            </a:endParaRPr>
          </a:p>
          <a:p>
            <a:r>
              <a:rPr lang="en-US">
                <a:cs typeface="Calibri"/>
              </a:rPr>
              <a:t>The school provides  small group sessions during term 4 that provide </a:t>
            </a:r>
            <a:r>
              <a:rPr lang="en-US" err="1">
                <a:cs typeface="Calibri"/>
              </a:rPr>
              <a:t>parens</a:t>
            </a:r>
            <a:r>
              <a:rPr lang="en-US">
                <a:cs typeface="Calibri"/>
              </a:rPr>
              <a:t> and carers strategies to support their </a:t>
            </a:r>
            <a:r>
              <a:rPr lang="en-US" err="1">
                <a:cs typeface="Calibri"/>
              </a:rPr>
              <a:t>childs</a:t>
            </a:r>
            <a:r>
              <a:rPr lang="en-US">
                <a:cs typeface="Calibri"/>
              </a:rPr>
              <a:t> transition into school.</a:t>
            </a:r>
          </a:p>
          <a:p>
            <a:endParaRPr lang="en-US">
              <a:cs typeface="Calibri"/>
            </a:endParaRPr>
          </a:p>
        </p:txBody>
      </p:sp>
      <p:sp>
        <p:nvSpPr>
          <p:cNvPr id="4" name="Slide Number Placeholder 3">
            <a:extLst>
              <a:ext uri="{FF2B5EF4-FFF2-40B4-BE49-F238E27FC236}">
                <a16:creationId xmlns:a16="http://schemas.microsoft.com/office/drawing/2014/main" id="{A7437398-D516-9C58-8451-A73CEB3ADE48}"/>
              </a:ext>
            </a:extLst>
          </p:cNvPr>
          <p:cNvSpPr>
            <a:spLocks noGrp="1"/>
          </p:cNvSpPr>
          <p:nvPr>
            <p:ph type="sldNum" sz="quarter" idx="5"/>
          </p:nvPr>
        </p:nvSpPr>
        <p:spPr/>
        <p:txBody>
          <a:bodyPr/>
          <a:lstStyle/>
          <a:p>
            <a:fld id="{16694806-2361-AB40-AF1C-AB34E4499D9C}" type="slidenum">
              <a:rPr lang="en-US" smtClean="0"/>
              <a:t>4</a:t>
            </a:fld>
            <a:endParaRPr lang="en-US"/>
          </a:p>
        </p:txBody>
      </p:sp>
    </p:spTree>
    <p:extLst>
      <p:ext uri="{BB962C8B-B14F-4D97-AF65-F5344CB8AC3E}">
        <p14:creationId xmlns:p14="http://schemas.microsoft.com/office/powerpoint/2010/main" val="15991555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6DD87-8810-8299-A11C-8F7B8ECBC3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41886D-D979-2636-A85C-EEC91985EE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451F52-C5B0-B909-B197-3DE9690DD2E7}"/>
              </a:ext>
            </a:extLst>
          </p:cNvPr>
          <p:cNvSpPr>
            <a:spLocks noGrp="1"/>
          </p:cNvSpPr>
          <p:nvPr>
            <p:ph type="body" idx="1"/>
          </p:nvPr>
        </p:nvSpPr>
        <p:spPr/>
        <p:txBody>
          <a:bodyPr/>
          <a:lstStyle/>
          <a:p>
            <a:r>
              <a:rPr lang="en-US">
                <a:cs typeface="Calibri"/>
              </a:rPr>
              <a:t>We understand that transition is for both students and families and we aim to prepare both,  for a successful and positive start to school</a:t>
            </a:r>
          </a:p>
          <a:p>
            <a:endParaRPr lang="en-US">
              <a:cs typeface="Calibri"/>
            </a:endParaRPr>
          </a:p>
          <a:p>
            <a:r>
              <a:rPr lang="en-US">
                <a:cs typeface="Calibri"/>
              </a:rPr>
              <a:t>We begin our transition process early – beginning in the middle of Term 3.  Try and have familiar faces and start introducing families to a life at Newlands. </a:t>
            </a:r>
          </a:p>
          <a:p>
            <a:endParaRPr lang="en-US">
              <a:cs typeface="Calibri"/>
            </a:endParaRPr>
          </a:p>
          <a:p>
            <a:r>
              <a:rPr lang="en-US">
                <a:cs typeface="Calibri"/>
              </a:rPr>
              <a:t>The school provides  small group sessions during term 4 that provide </a:t>
            </a:r>
            <a:r>
              <a:rPr lang="en-US" err="1">
                <a:cs typeface="Calibri"/>
              </a:rPr>
              <a:t>parens</a:t>
            </a:r>
            <a:r>
              <a:rPr lang="en-US">
                <a:cs typeface="Calibri"/>
              </a:rPr>
              <a:t> and carers strategies to support their </a:t>
            </a:r>
            <a:r>
              <a:rPr lang="en-US" err="1">
                <a:cs typeface="Calibri"/>
              </a:rPr>
              <a:t>childs</a:t>
            </a:r>
            <a:r>
              <a:rPr lang="en-US">
                <a:cs typeface="Calibri"/>
              </a:rPr>
              <a:t> transition into school.</a:t>
            </a:r>
          </a:p>
          <a:p>
            <a:endParaRPr lang="en-US">
              <a:cs typeface="Calibri"/>
            </a:endParaRPr>
          </a:p>
        </p:txBody>
      </p:sp>
      <p:sp>
        <p:nvSpPr>
          <p:cNvPr id="4" name="Slide Number Placeholder 3">
            <a:extLst>
              <a:ext uri="{FF2B5EF4-FFF2-40B4-BE49-F238E27FC236}">
                <a16:creationId xmlns:a16="http://schemas.microsoft.com/office/drawing/2014/main" id="{1CE74E67-1848-E34A-66E7-0CD8EAFAC5C2}"/>
              </a:ext>
            </a:extLst>
          </p:cNvPr>
          <p:cNvSpPr>
            <a:spLocks noGrp="1"/>
          </p:cNvSpPr>
          <p:nvPr>
            <p:ph type="sldNum" sz="quarter" idx="5"/>
          </p:nvPr>
        </p:nvSpPr>
        <p:spPr/>
        <p:txBody>
          <a:bodyPr/>
          <a:lstStyle/>
          <a:p>
            <a:fld id="{16694806-2361-AB40-AF1C-AB34E4499D9C}" type="slidenum">
              <a:rPr lang="en-US" smtClean="0"/>
              <a:t>5</a:t>
            </a:fld>
            <a:endParaRPr lang="en-US"/>
          </a:p>
        </p:txBody>
      </p:sp>
    </p:spTree>
    <p:extLst>
      <p:ext uri="{BB962C8B-B14F-4D97-AF65-F5344CB8AC3E}">
        <p14:creationId xmlns:p14="http://schemas.microsoft.com/office/powerpoint/2010/main" val="14583995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Luke</a:t>
            </a:r>
          </a:p>
        </p:txBody>
      </p:sp>
      <p:sp>
        <p:nvSpPr>
          <p:cNvPr id="4" name="Slide Number Placeholder 3"/>
          <p:cNvSpPr>
            <a:spLocks noGrp="1"/>
          </p:cNvSpPr>
          <p:nvPr>
            <p:ph type="sldNum" sz="quarter" idx="5"/>
          </p:nvPr>
        </p:nvSpPr>
        <p:spPr/>
        <p:txBody>
          <a:bodyPr/>
          <a:lstStyle/>
          <a:p>
            <a:fld id="{16694806-2361-AB40-AF1C-AB34E4499D9C}" type="slidenum">
              <a:rPr lang="en-US" smtClean="0"/>
              <a:t>10</a:t>
            </a:fld>
            <a:endParaRPr lang="en-US"/>
          </a:p>
        </p:txBody>
      </p:sp>
    </p:spTree>
    <p:extLst>
      <p:ext uri="{BB962C8B-B14F-4D97-AF65-F5344CB8AC3E}">
        <p14:creationId xmlns:p14="http://schemas.microsoft.com/office/powerpoint/2010/main" val="7022451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GB"/>
              <a:t>Click to edit Master title style</a:t>
            </a:r>
            <a:endParaRPr lang="en-US"/>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D5387228-C423-ED4D-9833-44513B08F9A9}" type="datetimeFigureOut">
              <a:rPr lang="en-US" smtClean="0"/>
              <a:t>8/14/2025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9BFAEB-1FE8-8A49-A1BB-69C55E4C796D}" type="slidenum">
              <a:rPr lang="en-US" smtClean="0"/>
              <a:t>‹#›</a:t>
            </a:fld>
            <a:endParaRPr lang="en-US"/>
          </a:p>
        </p:txBody>
      </p:sp>
    </p:spTree>
    <p:extLst>
      <p:ext uri="{BB962C8B-B14F-4D97-AF65-F5344CB8AC3E}">
        <p14:creationId xmlns:p14="http://schemas.microsoft.com/office/powerpoint/2010/main" val="42714214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D5387228-C423-ED4D-9833-44513B08F9A9}" type="datetimeFigureOut">
              <a:rPr lang="en-US" smtClean="0"/>
              <a:t>8/14/2025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9BFAEB-1FE8-8A49-A1BB-69C55E4C796D}" type="slidenum">
              <a:rPr lang="en-US" smtClean="0"/>
              <a:t>‹#›</a:t>
            </a:fld>
            <a:endParaRPr lang="en-US"/>
          </a:p>
        </p:txBody>
      </p:sp>
    </p:spTree>
    <p:extLst>
      <p:ext uri="{BB962C8B-B14F-4D97-AF65-F5344CB8AC3E}">
        <p14:creationId xmlns:p14="http://schemas.microsoft.com/office/powerpoint/2010/main" val="1378438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GB"/>
              <a:t>Click to edit Master title style</a:t>
            </a:r>
            <a:endParaRPr lang="en-US"/>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D5387228-C423-ED4D-9833-44513B08F9A9}" type="datetimeFigureOut">
              <a:rPr lang="en-US" smtClean="0"/>
              <a:t>8/14/2025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9BFAEB-1FE8-8A49-A1BB-69C55E4C796D}" type="slidenum">
              <a:rPr lang="en-US" smtClean="0"/>
              <a:t>‹#›</a:t>
            </a:fld>
            <a:endParaRPr lang="en-US"/>
          </a:p>
        </p:txBody>
      </p:sp>
    </p:spTree>
    <p:extLst>
      <p:ext uri="{BB962C8B-B14F-4D97-AF65-F5344CB8AC3E}">
        <p14:creationId xmlns:p14="http://schemas.microsoft.com/office/powerpoint/2010/main" val="34419690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77334" y="2160589"/>
            <a:ext cx="4184035" cy="388077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089970" y="2160589"/>
            <a:ext cx="4184034" cy="388077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D5387228-C423-ED4D-9833-44513B08F9A9}" type="datetimeFigureOut">
              <a:rPr lang="en-US" smtClean="0"/>
              <a:t>8/14/2025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9BFAEB-1FE8-8A49-A1BB-69C55E4C796D}" type="slidenum">
              <a:rPr lang="en-US" smtClean="0"/>
              <a:t>‹#›</a:t>
            </a:fld>
            <a:endParaRPr lang="en-US"/>
          </a:p>
        </p:txBody>
      </p:sp>
    </p:spTree>
    <p:extLst>
      <p:ext uri="{BB962C8B-B14F-4D97-AF65-F5344CB8AC3E}">
        <p14:creationId xmlns:p14="http://schemas.microsoft.com/office/powerpoint/2010/main" val="3610804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D5387228-C423-ED4D-9833-44513B08F9A9}" type="datetimeFigureOut">
              <a:rPr lang="en-US" smtClean="0"/>
              <a:t>8/14/2025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B9BFAEB-1FE8-8A49-A1BB-69C55E4C796D}" type="slidenum">
              <a:rPr lang="en-US" smtClean="0"/>
              <a:t>‹#›</a:t>
            </a:fld>
            <a:endParaRPr lang="en-US"/>
          </a:p>
        </p:txBody>
      </p:sp>
    </p:spTree>
    <p:extLst>
      <p:ext uri="{BB962C8B-B14F-4D97-AF65-F5344CB8AC3E}">
        <p14:creationId xmlns:p14="http://schemas.microsoft.com/office/powerpoint/2010/main" val="32447110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D5387228-C423-ED4D-9833-44513B08F9A9}" type="datetimeFigureOut">
              <a:rPr lang="en-US" smtClean="0"/>
              <a:t>8/14/2025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B9BFAEB-1FE8-8A49-A1BB-69C55E4C796D}" type="slidenum">
              <a:rPr lang="en-US" smtClean="0"/>
              <a:t>‹#›</a:t>
            </a:fld>
            <a:endParaRPr lang="en-US"/>
          </a:p>
        </p:txBody>
      </p:sp>
    </p:spTree>
    <p:extLst>
      <p:ext uri="{BB962C8B-B14F-4D97-AF65-F5344CB8AC3E}">
        <p14:creationId xmlns:p14="http://schemas.microsoft.com/office/powerpoint/2010/main" val="21211189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387228-C423-ED4D-9833-44513B08F9A9}" type="datetimeFigureOut">
              <a:rPr lang="en-US" smtClean="0"/>
              <a:t>8/14/2025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B9BFAEB-1FE8-8A49-A1BB-69C55E4C796D}" type="slidenum">
              <a:rPr lang="en-US" smtClean="0"/>
              <a:t>‹#›</a:t>
            </a:fld>
            <a:endParaRPr lang="en-US"/>
          </a:p>
        </p:txBody>
      </p:sp>
    </p:spTree>
    <p:extLst>
      <p:ext uri="{BB962C8B-B14F-4D97-AF65-F5344CB8AC3E}">
        <p14:creationId xmlns:p14="http://schemas.microsoft.com/office/powerpoint/2010/main" val="1116226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GB"/>
              <a:t>Click to edit Master title style</a:t>
            </a:r>
            <a:endParaRPr lang="en-US"/>
          </a:p>
        </p:txBody>
      </p:sp>
      <p:sp>
        <p:nvSpPr>
          <p:cNvPr id="3" name="Content Placeholder 2"/>
          <p:cNvSpPr>
            <a:spLocks noGrp="1"/>
          </p:cNvSpPr>
          <p:nvPr>
            <p:ph idx="1"/>
          </p:nvPr>
        </p:nvSpPr>
        <p:spPr>
          <a:xfrm>
            <a:off x="4760461" y="514924"/>
            <a:ext cx="4513541" cy="552643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D5387228-C423-ED4D-9833-44513B08F9A9}" type="datetimeFigureOut">
              <a:rPr lang="en-US" smtClean="0"/>
              <a:t>8/14/2025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9BFAEB-1FE8-8A49-A1BB-69C55E4C796D}" type="slidenum">
              <a:rPr lang="en-US" smtClean="0"/>
              <a:t>‹#›</a:t>
            </a:fld>
            <a:endParaRPr lang="en-US"/>
          </a:p>
        </p:txBody>
      </p:sp>
    </p:spTree>
    <p:extLst>
      <p:ext uri="{BB962C8B-B14F-4D97-AF65-F5344CB8AC3E}">
        <p14:creationId xmlns:p14="http://schemas.microsoft.com/office/powerpoint/2010/main" val="1499364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GB"/>
              <a:t>Click to edit Master title style</a:t>
            </a:r>
            <a:endParaRPr lang="en-US"/>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D5387228-C423-ED4D-9833-44513B08F9A9}" type="datetimeFigureOut">
              <a:rPr lang="en-US" smtClean="0"/>
              <a:t>8/14/2025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9BFAEB-1FE8-8A49-A1BB-69C55E4C796D}" type="slidenum">
              <a:rPr lang="en-US" smtClean="0"/>
              <a:t>‹#›</a:t>
            </a:fld>
            <a:endParaRPr lang="en-US"/>
          </a:p>
        </p:txBody>
      </p:sp>
    </p:spTree>
    <p:extLst>
      <p:ext uri="{BB962C8B-B14F-4D97-AF65-F5344CB8AC3E}">
        <p14:creationId xmlns:p14="http://schemas.microsoft.com/office/powerpoint/2010/main" val="3936150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GB"/>
              <a:t>Click to edit Master title style</a:t>
            </a:r>
            <a:endParaRPr lang="en-US"/>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D5387228-C423-ED4D-9833-44513B08F9A9}" type="datetimeFigureOut">
              <a:rPr lang="en-US" smtClean="0"/>
              <a:t>8/14/2025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9BFAEB-1FE8-8A49-A1BB-69C55E4C796D}" type="slidenum">
              <a:rPr lang="en-US" smtClean="0"/>
              <a:t>‹#›</a:t>
            </a:fld>
            <a:endParaRPr lang="en-US"/>
          </a:p>
        </p:txBody>
      </p:sp>
    </p:spTree>
    <p:extLst>
      <p:ext uri="{BB962C8B-B14F-4D97-AF65-F5344CB8AC3E}">
        <p14:creationId xmlns:p14="http://schemas.microsoft.com/office/powerpoint/2010/main" val="94425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GB"/>
              <a:t>Click to edit Master title style</a:t>
            </a:r>
            <a:endParaRPr lang="en-US"/>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D5387228-C423-ED4D-9833-44513B08F9A9}" type="datetimeFigureOut">
              <a:rPr lang="en-US" smtClean="0"/>
              <a:t>8/14/2025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9BFAEB-1FE8-8A49-A1BB-69C55E4C796D}"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latin typeface="Arial"/>
              </a:rPr>
              <a:t>”</a:t>
            </a:r>
            <a:endParaRPr lang="en-US">
              <a:solidFill>
                <a:schemeClr val="accent1">
                  <a:lumMod val="60000"/>
                  <a:lumOff val="40000"/>
                </a:schemeClr>
              </a:solidFill>
              <a:latin typeface="Arial"/>
            </a:endParaRPr>
          </a:p>
        </p:txBody>
      </p:sp>
    </p:spTree>
    <p:extLst>
      <p:ext uri="{BB962C8B-B14F-4D97-AF65-F5344CB8AC3E}">
        <p14:creationId xmlns:p14="http://schemas.microsoft.com/office/powerpoint/2010/main" val="6523714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GB"/>
              <a:t>Click to edit Master title style</a:t>
            </a:r>
            <a:endParaRPr lang="en-US"/>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D5387228-C423-ED4D-9833-44513B08F9A9}" type="datetimeFigureOut">
              <a:rPr lang="en-US" smtClean="0"/>
              <a:t>8/14/2025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9BFAEB-1FE8-8A49-A1BB-69C55E4C796D}" type="slidenum">
              <a:rPr lang="en-US" smtClean="0"/>
              <a:t>‹#›</a:t>
            </a:fld>
            <a:endParaRPr lang="en-US"/>
          </a:p>
        </p:txBody>
      </p:sp>
    </p:spTree>
    <p:extLst>
      <p:ext uri="{BB962C8B-B14F-4D97-AF65-F5344CB8AC3E}">
        <p14:creationId xmlns:p14="http://schemas.microsoft.com/office/powerpoint/2010/main" val="16257781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GB"/>
              <a:t>Click to edit Master title style</a:t>
            </a:r>
            <a:endParaRPr lang="en-US"/>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D5387228-C423-ED4D-9833-44513B08F9A9}" type="datetimeFigureOut">
              <a:rPr lang="en-US" smtClean="0"/>
              <a:t>8/14/2025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9BFAEB-1FE8-8A49-A1BB-69C55E4C796D}"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264944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GB"/>
              <a:t>Click to edit Master title style</a:t>
            </a:r>
            <a:endParaRPr lang="en-US"/>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D5387228-C423-ED4D-9833-44513B08F9A9}" type="datetimeFigureOut">
              <a:rPr lang="en-US" smtClean="0"/>
              <a:t>8/14/2025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9BFAEB-1FE8-8A49-A1BB-69C55E4C796D}" type="slidenum">
              <a:rPr lang="en-US" smtClean="0"/>
              <a:t>‹#›</a:t>
            </a:fld>
            <a:endParaRPr lang="en-US"/>
          </a:p>
        </p:txBody>
      </p:sp>
    </p:spTree>
    <p:extLst>
      <p:ext uri="{BB962C8B-B14F-4D97-AF65-F5344CB8AC3E}">
        <p14:creationId xmlns:p14="http://schemas.microsoft.com/office/powerpoint/2010/main" val="2009143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D5387228-C423-ED4D-9833-44513B08F9A9}" type="datetimeFigureOut">
              <a:rPr lang="en-US" smtClean="0"/>
              <a:t>8/14/2025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9BFAEB-1FE8-8A49-A1BB-69C55E4C796D}" type="slidenum">
              <a:rPr lang="en-US" smtClean="0"/>
              <a:t>‹#›</a:t>
            </a:fld>
            <a:endParaRPr lang="en-US"/>
          </a:p>
        </p:txBody>
      </p:sp>
    </p:spTree>
    <p:extLst>
      <p:ext uri="{BB962C8B-B14F-4D97-AF65-F5344CB8AC3E}">
        <p14:creationId xmlns:p14="http://schemas.microsoft.com/office/powerpoint/2010/main" val="35097877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GB"/>
              <a:t>Click to edit Master title style</a:t>
            </a:r>
            <a:endParaRPr lang="en-US"/>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D5387228-C423-ED4D-9833-44513B08F9A9}" type="datetimeFigureOut">
              <a:rPr lang="en-US" smtClean="0"/>
              <a:t>8/14/2025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9BFAEB-1FE8-8A49-A1BB-69C55E4C796D}" type="slidenum">
              <a:rPr lang="en-US" smtClean="0"/>
              <a:t>‹#›</a:t>
            </a:fld>
            <a:endParaRPr lang="en-US"/>
          </a:p>
        </p:txBody>
      </p:sp>
    </p:spTree>
    <p:extLst>
      <p:ext uri="{BB962C8B-B14F-4D97-AF65-F5344CB8AC3E}">
        <p14:creationId xmlns:p14="http://schemas.microsoft.com/office/powerpoint/2010/main" val="34609290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GB"/>
              <a:t>Click to edit Master title style</a:t>
            </a:r>
            <a:endParaRPr lang="en-US"/>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5387228-C423-ED4D-9833-44513B08F9A9}" type="datetimeFigureOut">
              <a:rPr lang="en-US" smtClean="0"/>
              <a:t>8/14/2025</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B9BFAEB-1FE8-8A49-A1BB-69C55E4C796D}" type="slidenum">
              <a:rPr lang="en-US" smtClean="0"/>
              <a:t>‹#›</a:t>
            </a:fld>
            <a:endParaRPr lang="en-US"/>
          </a:p>
        </p:txBody>
      </p:sp>
      <p:pic>
        <p:nvPicPr>
          <p:cNvPr id="18" name="Picture 17" descr="Logo&#10;&#10;Description automatically generated">
            <a:extLst>
              <a:ext uri="{FF2B5EF4-FFF2-40B4-BE49-F238E27FC236}">
                <a16:creationId xmlns:a16="http://schemas.microsoft.com/office/drawing/2014/main" id="{B0C279AA-6EA1-5546-94BA-A32F2579194D}"/>
              </a:ext>
            </a:extLst>
          </p:cNvPr>
          <p:cNvPicPr>
            <a:picLocks noChangeAspect="1"/>
          </p:cNvPicPr>
          <p:nvPr userDrawn="1"/>
        </p:nvPicPr>
        <p:blipFill rotWithShape="1">
          <a:blip r:embed="rId18" cstate="print">
            <a:alphaModFix amt="3000"/>
            <a:extLst>
              <a:ext uri="{28A0092B-C50C-407E-A947-70E740481C1C}">
                <a14:useLocalDpi xmlns:a14="http://schemas.microsoft.com/office/drawing/2010/main" val="0"/>
              </a:ext>
            </a:extLst>
          </a:blip>
          <a:srcRect l="2325" r="2322" b="-3"/>
          <a:stretch/>
        </p:blipFill>
        <p:spPr>
          <a:xfrm>
            <a:off x="4175385" y="1407071"/>
            <a:ext cx="3841230" cy="4028529"/>
          </a:xfrm>
          <a:prstGeom prst="rect">
            <a:avLst/>
          </a:prstGeom>
        </p:spPr>
      </p:pic>
    </p:spTree>
    <p:extLst>
      <p:ext uri="{BB962C8B-B14F-4D97-AF65-F5344CB8AC3E}">
        <p14:creationId xmlns:p14="http://schemas.microsoft.com/office/powerpoint/2010/main" val="1004852612"/>
      </p:ext>
    </p:extLst>
  </p:cSld>
  <p:clrMap bg1="lt1" tx1="dk1" bg2="lt2" tx2="dk2" accent1="accent1" accent2="accent2" accent3="accent3" accent4="accent4" accent5="accent5" accent6="accent6" hlink="hlink" folHlink="folHlink"/>
  <p:sldLayoutIdLst>
    <p:sldLayoutId id="2147483976" r:id="rId1"/>
    <p:sldLayoutId id="2147483977" r:id="rId2"/>
    <p:sldLayoutId id="2147483978" r:id="rId3"/>
    <p:sldLayoutId id="2147483979" r:id="rId4"/>
    <p:sldLayoutId id="2147483980" r:id="rId5"/>
    <p:sldLayoutId id="2147483981" r:id="rId6"/>
    <p:sldLayoutId id="2147483982" r:id="rId7"/>
    <p:sldLayoutId id="2147483983" r:id="rId8"/>
    <p:sldLayoutId id="2147483984" r:id="rId9"/>
    <p:sldLayoutId id="2147483985" r:id="rId10"/>
    <p:sldLayoutId id="2147483986" r:id="rId11"/>
    <p:sldLayoutId id="2147483987" r:id="rId12"/>
    <p:sldLayoutId id="2147483988" r:id="rId13"/>
    <p:sldLayoutId id="2147483989" r:id="rId14"/>
    <p:sldLayoutId id="2147483990" r:id="rId15"/>
    <p:sldLayoutId id="2147483991" r:id="rId16"/>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iterate>
                                    <p:tmPct val="10000"/>
                                  </p:iterate>
                                  <p:childTnLst>
                                    <p:set>
                                      <p:cBhvr>
                                        <p:cTn id="6" dur="1" fill="hold">
                                          <p:stCondLst>
                                            <p:cond delay="0"/>
                                          </p:stCondLst>
                                        </p:cTn>
                                        <p:tgtEl>
                                          <p:spTgt spid="18"/>
                                        </p:tgtEl>
                                        <p:attrNameLst>
                                          <p:attrName>style.visibility</p:attrName>
                                        </p:attrNameLst>
                                      </p:cBhvr>
                                      <p:to>
                                        <p:strVal val="visible"/>
                                      </p:to>
                                    </p:set>
                                    <p:animEffect transition="in" filter="fade">
                                      <p:cBhvr>
                                        <p:cTn id="7" dur="7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Isosceles Triangle 16">
            <a:extLst>
              <a:ext uri="{FF2B5EF4-FFF2-40B4-BE49-F238E27FC236}">
                <a16:creationId xmlns:a16="http://schemas.microsoft.com/office/drawing/2014/main" id="{5A7802B6-FF37-40CF-A7E2-6F2A0D9A9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174" y="1270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4" name="Picture 3" descr="Logo&#10;&#10;Description automatically generated">
            <a:extLst>
              <a:ext uri="{FF2B5EF4-FFF2-40B4-BE49-F238E27FC236}">
                <a16:creationId xmlns:a16="http://schemas.microsoft.com/office/drawing/2014/main" id="{6E6E56CF-152C-2D4B-83BF-C7A280C7F5C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25" r="2322" b="-3"/>
          <a:stretch/>
        </p:blipFill>
        <p:spPr>
          <a:xfrm>
            <a:off x="3207971" y="2332013"/>
            <a:ext cx="3765692" cy="3949329"/>
          </a:xfrm>
          <a:prstGeom prst="rect">
            <a:avLst/>
          </a:prstGeom>
        </p:spPr>
      </p:pic>
      <p:sp>
        <p:nvSpPr>
          <p:cNvPr id="2" name="Title 6">
            <a:extLst>
              <a:ext uri="{FF2B5EF4-FFF2-40B4-BE49-F238E27FC236}">
                <a16:creationId xmlns:a16="http://schemas.microsoft.com/office/drawing/2014/main" id="{4656E841-C391-364F-235F-FFEA76E89ABF}"/>
              </a:ext>
            </a:extLst>
          </p:cNvPr>
          <p:cNvSpPr txBox="1">
            <a:spLocks/>
          </p:cNvSpPr>
          <p:nvPr/>
        </p:nvSpPr>
        <p:spPr>
          <a:xfrm>
            <a:off x="1531206" y="576658"/>
            <a:ext cx="7361004" cy="1124392"/>
          </a:xfrm>
          <a:prstGeom prst="rect">
            <a:avLst/>
          </a:prstGeom>
        </p:spPr>
        <p:txBody>
          <a:bodyPr vert="horz" lIns="91440" tIns="45720" rIns="91440" bIns="45720" rtlCol="0" anchor="b">
            <a:normAutofit fontScale="92500" lnSpcReduction="20000"/>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defTabSz="914400">
              <a:lnSpc>
                <a:spcPct val="90000"/>
              </a:lnSpc>
              <a:spcAft>
                <a:spcPts val="600"/>
              </a:spcAft>
            </a:pPr>
            <a:r>
              <a:rPr lang="en-US" sz="4800">
                <a:latin typeface="Arial Narrow"/>
                <a:cs typeface="Arial Narrow" panose="020B0604020202020204" pitchFamily="34" charset="0"/>
              </a:rPr>
              <a:t>Homework Program 2025</a:t>
            </a:r>
          </a:p>
          <a:p>
            <a:pPr algn="ctr" defTabSz="914400">
              <a:lnSpc>
                <a:spcPct val="90000"/>
              </a:lnSpc>
              <a:spcAft>
                <a:spcPts val="600"/>
              </a:spcAft>
            </a:pPr>
            <a:r>
              <a:rPr lang="en-US" sz="4800" err="1">
                <a:latin typeface="Arial Narrow"/>
                <a:cs typeface="Arial Narrow" panose="020B0604020202020204" pitchFamily="34" charset="0"/>
              </a:rPr>
              <a:t>Programa</a:t>
            </a:r>
            <a:r>
              <a:rPr lang="en-US" sz="4800">
                <a:latin typeface="Arial Narrow"/>
                <a:cs typeface="Arial Narrow" panose="020B0604020202020204" pitchFamily="34" charset="0"/>
              </a:rPr>
              <a:t> de </a:t>
            </a:r>
            <a:r>
              <a:rPr lang="en-US" sz="4800" err="1">
                <a:latin typeface="Arial Narrow"/>
                <a:cs typeface="Arial Narrow" panose="020B0604020202020204" pitchFamily="34" charset="0"/>
              </a:rPr>
              <a:t>Tareas</a:t>
            </a:r>
            <a:r>
              <a:rPr lang="en-US" sz="4800">
                <a:latin typeface="Arial Narrow"/>
                <a:cs typeface="Arial Narrow" panose="020B0604020202020204" pitchFamily="34" charset="0"/>
              </a:rPr>
              <a:t> 2025</a:t>
            </a:r>
            <a:endParaRPr lang="en-US" sz="4800">
              <a:latin typeface="Arial Narrow" panose="020B0604020202020204" pitchFamily="34" charset="0"/>
              <a:cs typeface="Arial Narrow" panose="020B0604020202020204" pitchFamily="34" charset="0"/>
            </a:endParaRPr>
          </a:p>
        </p:txBody>
      </p:sp>
      <p:sp>
        <p:nvSpPr>
          <p:cNvPr id="8" name="TextBox 7">
            <a:extLst>
              <a:ext uri="{FF2B5EF4-FFF2-40B4-BE49-F238E27FC236}">
                <a16:creationId xmlns:a16="http://schemas.microsoft.com/office/drawing/2014/main" id="{9C7293C7-8CB8-C7A5-7D1D-9074FFC684B6}"/>
              </a:ext>
            </a:extLst>
          </p:cNvPr>
          <p:cNvSpPr txBox="1"/>
          <p:nvPr/>
        </p:nvSpPr>
        <p:spPr>
          <a:xfrm>
            <a:off x="4171950" y="1687443"/>
            <a:ext cx="2329070" cy="369332"/>
          </a:xfrm>
          <a:prstGeom prst="rect">
            <a:avLst/>
          </a:prstGeom>
          <a:noFill/>
        </p:spPr>
        <p:txBody>
          <a:bodyPr wrap="square">
            <a:spAutoFit/>
          </a:bodyPr>
          <a:lstStyle/>
          <a:p>
            <a:r>
              <a:rPr lang="en-GB"/>
              <a:t>August 15</a:t>
            </a:r>
            <a:r>
              <a:rPr lang="en-GB" baseline="30000"/>
              <a:t>th</a:t>
            </a:r>
            <a:r>
              <a:rPr lang="en-GB"/>
              <a:t>, 2.30pm</a:t>
            </a:r>
          </a:p>
        </p:txBody>
      </p:sp>
    </p:spTree>
    <p:extLst>
      <p:ext uri="{BB962C8B-B14F-4D97-AF65-F5344CB8AC3E}">
        <p14:creationId xmlns:p14="http://schemas.microsoft.com/office/powerpoint/2010/main" val="2647215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65624E5-C579-AFC0-585C-BEDE9D904BF2}"/>
              </a:ext>
            </a:extLst>
          </p:cNvPr>
          <p:cNvSpPr txBox="1">
            <a:spLocks/>
          </p:cNvSpPr>
          <p:nvPr/>
        </p:nvSpPr>
        <p:spPr>
          <a:xfrm>
            <a:off x="403341" y="430924"/>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a:latin typeface="Arial Narrow"/>
                <a:cs typeface="Arial Narrow" panose="020B0604020202020204" pitchFamily="34" charset="0"/>
              </a:rPr>
              <a:t>Rationale</a:t>
            </a:r>
            <a:endParaRPr lang="en-US">
              <a:latin typeface="Arial Narrow"/>
              <a:cs typeface="Arial Narrow" panose="020B0604020202020204" pitchFamily="34" charset="0"/>
            </a:endParaRPr>
          </a:p>
        </p:txBody>
      </p:sp>
      <p:sp>
        <p:nvSpPr>
          <p:cNvPr id="5" name="Content Placeholder 4">
            <a:extLst>
              <a:ext uri="{FF2B5EF4-FFF2-40B4-BE49-F238E27FC236}">
                <a16:creationId xmlns:a16="http://schemas.microsoft.com/office/drawing/2014/main" id="{EC46EEF2-8812-7699-9423-46569D9C02DF}"/>
              </a:ext>
            </a:extLst>
          </p:cNvPr>
          <p:cNvSpPr>
            <a:spLocks noGrp="1"/>
          </p:cNvSpPr>
          <p:nvPr>
            <p:ph idx="1"/>
          </p:nvPr>
        </p:nvSpPr>
        <p:spPr>
          <a:xfrm>
            <a:off x="403341" y="1488613"/>
            <a:ext cx="8596668" cy="5163978"/>
          </a:xfrm>
        </p:spPr>
        <p:txBody>
          <a:bodyPr vert="horz" lIns="91440" tIns="45720" rIns="91440" bIns="45720" rtlCol="0" anchor="t">
            <a:normAutofit fontScale="92500" lnSpcReduction="20000"/>
          </a:bodyPr>
          <a:lstStyle/>
          <a:p>
            <a:r>
              <a:rPr lang="en-GB"/>
              <a:t>Provides opportunity for parents to support their child’s learning journey</a:t>
            </a:r>
          </a:p>
          <a:p>
            <a:r>
              <a:rPr lang="en-GB"/>
              <a:t>Parallels classroom learning</a:t>
            </a:r>
          </a:p>
          <a:p>
            <a:r>
              <a:rPr lang="en-GB"/>
              <a:t>Evidence base:</a:t>
            </a:r>
            <a:endParaRPr lang="en-AU" sz="1800">
              <a:latin typeface="Calibri"/>
              <a:ea typeface="Calibri"/>
              <a:cs typeface="Calibri"/>
            </a:endParaRPr>
          </a:p>
          <a:p>
            <a:pPr>
              <a:buFont typeface="Calibri" panose="020B0604020202020204" pitchFamily="34" charset="0"/>
              <a:buChar char="-"/>
            </a:pPr>
            <a:r>
              <a:rPr lang="en-AU" b="1">
                <a:latin typeface="Calibri"/>
                <a:ea typeface="Calibri"/>
                <a:cs typeface="Calibri"/>
              </a:rPr>
              <a:t>Promotes long-term retention</a:t>
            </a:r>
            <a:r>
              <a:rPr lang="en-AU" sz="1800">
                <a:latin typeface="Calibri"/>
                <a:ea typeface="Calibri"/>
                <a:cs typeface="Calibri"/>
              </a:rPr>
              <a:t>: Regular homework provides opportunities for students to revisit concepts over time, strengthening memory and reducing forgetting.</a:t>
            </a:r>
          </a:p>
          <a:p>
            <a:pPr>
              <a:buFont typeface="Calibri" panose="020B0604020202020204" pitchFamily="34" charset="0"/>
              <a:buChar char="-"/>
            </a:pPr>
            <a:r>
              <a:rPr lang="en-AU" sz="1800" b="1">
                <a:latin typeface="Calibri"/>
                <a:ea typeface="Calibri"/>
                <a:cs typeface="Calibri"/>
              </a:rPr>
              <a:t>Encourages repetition</a:t>
            </a:r>
            <a:r>
              <a:rPr lang="en-AU" sz="1800">
                <a:latin typeface="Calibri"/>
                <a:ea typeface="Calibri"/>
                <a:cs typeface="Calibri"/>
              </a:rPr>
              <a:t>: Reinforces key skills and knowledge through repeated exposure, which helps solidify learning.</a:t>
            </a:r>
          </a:p>
          <a:p>
            <a:pPr>
              <a:buFont typeface="Calibri" panose="020B0604020202020204" pitchFamily="34" charset="0"/>
              <a:buChar char="-"/>
            </a:pPr>
            <a:r>
              <a:rPr lang="en-AU" sz="1800" b="1">
                <a:latin typeface="Calibri"/>
                <a:ea typeface="Calibri"/>
                <a:cs typeface="Calibri"/>
              </a:rPr>
              <a:t>Builds fluency</a:t>
            </a:r>
            <a:r>
              <a:rPr lang="en-AU" sz="1800">
                <a:latin typeface="Calibri"/>
                <a:ea typeface="Calibri"/>
                <a:cs typeface="Calibri"/>
              </a:rPr>
              <a:t>: Consistent practice at home helps students become quicker and more accurate in foundational skills such as reading, writing, and mathematics.</a:t>
            </a:r>
          </a:p>
          <a:p>
            <a:pPr>
              <a:buFont typeface="Calibri" panose="020B0604020202020204" pitchFamily="34" charset="0"/>
              <a:buChar char="-"/>
            </a:pPr>
            <a:r>
              <a:rPr lang="en-AU" sz="1800" b="1">
                <a:latin typeface="Calibri"/>
                <a:ea typeface="Calibri"/>
                <a:cs typeface="Calibri"/>
              </a:rPr>
              <a:t>Strengthens skill consolidation</a:t>
            </a:r>
            <a:r>
              <a:rPr lang="en-AU" sz="1800">
                <a:latin typeface="Calibri"/>
                <a:ea typeface="Calibri"/>
                <a:cs typeface="Calibri"/>
              </a:rPr>
              <a:t>: Homework allows students to apply what they've learned independently, reinforcing classroom instruction.</a:t>
            </a:r>
          </a:p>
          <a:p>
            <a:pPr>
              <a:buFont typeface="Calibri" panose="020B0604020202020204" pitchFamily="34" charset="0"/>
              <a:buChar char="-"/>
            </a:pPr>
            <a:r>
              <a:rPr lang="en-AU" sz="1800" b="1">
                <a:latin typeface="Calibri"/>
                <a:ea typeface="Calibri"/>
                <a:cs typeface="Calibri"/>
              </a:rPr>
              <a:t>Improves confidence and mastery</a:t>
            </a:r>
            <a:r>
              <a:rPr lang="en-AU" sz="1800">
                <a:latin typeface="Calibri"/>
                <a:ea typeface="Calibri"/>
                <a:cs typeface="Calibri"/>
              </a:rPr>
              <a:t>: Familiar tasks completed at home can increase a student’s sense of competence and reduce anxiety about new material.</a:t>
            </a:r>
          </a:p>
          <a:p>
            <a:pPr>
              <a:buFont typeface="Calibri" panose="020B0604020202020204" pitchFamily="34" charset="0"/>
              <a:buChar char="-"/>
            </a:pPr>
            <a:r>
              <a:rPr lang="en-AU" sz="1800" b="1">
                <a:latin typeface="Calibri"/>
                <a:ea typeface="Calibri"/>
                <a:cs typeface="Calibri"/>
              </a:rPr>
              <a:t>Builds good habits</a:t>
            </a:r>
            <a:r>
              <a:rPr lang="en-AU" sz="1800">
                <a:latin typeface="Calibri"/>
                <a:ea typeface="Calibri"/>
                <a:cs typeface="Calibri"/>
              </a:rPr>
              <a:t>: Having a regular homework routine teaches children responsibility and helps them develop focus and independence.</a:t>
            </a:r>
          </a:p>
          <a:p>
            <a:pPr>
              <a:buFont typeface="Calibri" panose="020B0604020202020204" pitchFamily="34" charset="0"/>
              <a:buChar char="-"/>
            </a:pPr>
            <a:r>
              <a:rPr lang="en-AU" sz="1800" b="1">
                <a:latin typeface="Calibri"/>
                <a:ea typeface="Calibri"/>
                <a:cs typeface="Calibri"/>
              </a:rPr>
              <a:t>Provides additional practice time</a:t>
            </a:r>
            <a:r>
              <a:rPr lang="en-AU" sz="1800">
                <a:latin typeface="Calibri"/>
                <a:ea typeface="Calibri"/>
                <a:cs typeface="Calibri"/>
              </a:rPr>
              <a:t>: Especially important for students who need more time to grasp concepts fully outside of limited classroom hours.</a:t>
            </a:r>
          </a:p>
          <a:p>
            <a:pPr>
              <a:buFont typeface="Calibri" panose="020B0604020202020204" pitchFamily="34" charset="0"/>
              <a:buChar char="-"/>
            </a:pPr>
            <a:endParaRPr lang="en-AU" sz="1800">
              <a:latin typeface="Calibri"/>
              <a:ea typeface="Calibri"/>
              <a:cs typeface="Calibri"/>
            </a:endParaRPr>
          </a:p>
          <a:p>
            <a:endParaRPr lang="en-AU"/>
          </a:p>
        </p:txBody>
      </p:sp>
    </p:spTree>
    <p:extLst>
      <p:ext uri="{BB962C8B-B14F-4D97-AF65-F5344CB8AC3E}">
        <p14:creationId xmlns:p14="http://schemas.microsoft.com/office/powerpoint/2010/main" val="18174051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8C29B-EC16-744E-BBC8-BF449A6FAAD0}"/>
              </a:ext>
            </a:extLst>
          </p:cNvPr>
          <p:cNvSpPr>
            <a:spLocks noGrp="1"/>
          </p:cNvSpPr>
          <p:nvPr>
            <p:ph type="title"/>
          </p:nvPr>
        </p:nvSpPr>
        <p:spPr>
          <a:xfrm>
            <a:off x="677334" y="609600"/>
            <a:ext cx="8596668" cy="874643"/>
          </a:xfrm>
        </p:spPr>
        <p:txBody>
          <a:bodyPr/>
          <a:lstStyle/>
          <a:p>
            <a:r>
              <a:rPr lang="en-US" b="1">
                <a:latin typeface="Arial Narrow"/>
                <a:cs typeface="Arial Narrow" panose="020B0604020202020204" pitchFamily="34" charset="0"/>
              </a:rPr>
              <a:t>Homework Expectations - Foundation</a:t>
            </a:r>
            <a:endParaRPr lang="en-US">
              <a:latin typeface="Arial Narrow"/>
              <a:cs typeface="Arial Narrow" panose="020B0604020202020204" pitchFamily="34" charset="0"/>
            </a:endParaRPr>
          </a:p>
        </p:txBody>
      </p:sp>
      <p:sp>
        <p:nvSpPr>
          <p:cNvPr id="3" name="Content Placeholder 2">
            <a:extLst>
              <a:ext uri="{FF2B5EF4-FFF2-40B4-BE49-F238E27FC236}">
                <a16:creationId xmlns:a16="http://schemas.microsoft.com/office/drawing/2014/main" id="{3D83B08D-72A1-D548-B5BD-3C7F73E2F0F7}"/>
              </a:ext>
            </a:extLst>
          </p:cNvPr>
          <p:cNvSpPr>
            <a:spLocks noGrp="1"/>
          </p:cNvSpPr>
          <p:nvPr>
            <p:ph idx="1"/>
          </p:nvPr>
        </p:nvSpPr>
        <p:spPr>
          <a:xfrm>
            <a:off x="677334" y="1371601"/>
            <a:ext cx="8596668" cy="5191124"/>
          </a:xfrm>
        </p:spPr>
        <p:txBody>
          <a:bodyPr vert="horz" lIns="91440" tIns="45720" rIns="91440" bIns="45720" rtlCol="0" anchor="t">
            <a:normAutofit fontScale="70000" lnSpcReduction="20000"/>
          </a:bodyPr>
          <a:lstStyle/>
          <a:p>
            <a:r>
              <a:rPr lang="en-AU" sz="1800">
                <a:latin typeface="Calibri"/>
                <a:ea typeface="Calibri"/>
                <a:cs typeface="Calibri"/>
              </a:rPr>
              <a:t>Opportunity for families to strengthen and extend the learning that takes place at school</a:t>
            </a:r>
          </a:p>
          <a:p>
            <a:r>
              <a:rPr lang="en-AU" sz="1800">
                <a:latin typeface="Calibri"/>
                <a:ea typeface="Calibri"/>
                <a:cs typeface="Calibri"/>
              </a:rPr>
              <a:t>Further support your child’s educational journey</a:t>
            </a:r>
          </a:p>
          <a:p>
            <a:r>
              <a:rPr lang="en-AU" sz="1800">
                <a:latin typeface="Calibri"/>
                <a:ea typeface="Calibri"/>
                <a:cs typeface="Calibri"/>
              </a:rPr>
              <a:t>Each child is unique, and levels of engagement with homework will vary depending on individual circumstances, including wellbeing</a:t>
            </a:r>
          </a:p>
          <a:p>
            <a:r>
              <a:rPr lang="en-AU" sz="1800">
                <a:latin typeface="Calibri"/>
                <a:ea typeface="Calibri"/>
                <a:cs typeface="Calibri"/>
              </a:rPr>
              <a:t>Partnership with families to ensure that homework is a positive and supportive experience for all students</a:t>
            </a:r>
          </a:p>
          <a:p>
            <a:r>
              <a:rPr lang="en-AU">
                <a:latin typeface="Calibri"/>
                <a:ea typeface="Calibri"/>
                <a:cs typeface="Calibri"/>
              </a:rPr>
              <a:t>Parents/carers role is to provide some support, where possible</a:t>
            </a:r>
            <a:endParaRPr lang="en-GB" sz="1800">
              <a:latin typeface="Calibri"/>
              <a:ea typeface="Calibri"/>
              <a:cs typeface="Calibri"/>
            </a:endParaRPr>
          </a:p>
          <a:p>
            <a:pPr marL="0" indent="0" algn="just">
              <a:buNone/>
            </a:pPr>
            <a:endParaRPr lang="en-AU" sz="1800">
              <a:latin typeface="Calibri"/>
              <a:ea typeface="Calibri"/>
              <a:cs typeface="Calibri"/>
            </a:endParaRPr>
          </a:p>
          <a:p>
            <a:pPr marL="0" indent="0" algn="just">
              <a:buNone/>
            </a:pPr>
            <a:r>
              <a:rPr lang="en-AU">
                <a:latin typeface="Calibri"/>
                <a:ea typeface="Calibri"/>
                <a:cs typeface="Calibri"/>
              </a:rPr>
              <a:t>Foundation</a:t>
            </a:r>
            <a:endParaRPr lang="en-AU" sz="1800">
              <a:latin typeface="Calibri"/>
              <a:ea typeface="Calibri"/>
              <a:cs typeface="Calibri"/>
            </a:endParaRPr>
          </a:p>
          <a:p>
            <a:pPr algn="just"/>
            <a:r>
              <a:rPr lang="en-AU" sz="1800">
                <a:latin typeface="Calibri"/>
                <a:ea typeface="Calibri"/>
                <a:cs typeface="Calibri"/>
              </a:rPr>
              <a:t>set weekly</a:t>
            </a:r>
            <a:r>
              <a:rPr lang="en-AU">
                <a:latin typeface="Calibri"/>
                <a:ea typeface="Calibri"/>
                <a:cs typeface="Calibri"/>
              </a:rPr>
              <a:t>, collected weekly</a:t>
            </a:r>
          </a:p>
          <a:p>
            <a:pPr algn="just"/>
            <a:r>
              <a:rPr lang="en-AU" sz="1800">
                <a:latin typeface="Calibri"/>
                <a:ea typeface="Calibri"/>
                <a:cs typeface="Calibri"/>
              </a:rPr>
              <a:t>flexibility for families to choose a time that best suits their schedules</a:t>
            </a:r>
            <a:endParaRPr lang="en-AU">
              <a:latin typeface="Calibri"/>
              <a:ea typeface="Calibri"/>
              <a:cs typeface="Calibri"/>
            </a:endParaRPr>
          </a:p>
          <a:p>
            <a:pPr algn="just"/>
            <a:r>
              <a:rPr lang="en-AU" sz="1800">
                <a:latin typeface="Calibri"/>
                <a:ea typeface="Calibri"/>
                <a:cs typeface="Calibri"/>
              </a:rPr>
              <a:t>We understand that family life can be busy, and while we encourage students to aim for up to 50 minutes of homework each week (10 minutes, 5 times per week), we also recognise that this may vary depending on individual circumstances.</a:t>
            </a:r>
            <a:endParaRPr lang="en-GB" sz="1800">
              <a:latin typeface="Calibri"/>
              <a:ea typeface="Calibri"/>
              <a:cs typeface="Calibri"/>
            </a:endParaRPr>
          </a:p>
          <a:p>
            <a:pPr algn="just"/>
            <a:r>
              <a:rPr lang="en-AU" sz="1800">
                <a:solidFill>
                  <a:srgbClr val="414243"/>
                </a:solidFill>
                <a:latin typeface="Calibri"/>
                <a:ea typeface="Calibri"/>
                <a:cs typeface="Calibri"/>
              </a:rPr>
              <a:t>Homework will consist of:</a:t>
            </a:r>
            <a:endParaRPr lang="en-GB" sz="1800">
              <a:solidFill>
                <a:srgbClr val="414243"/>
              </a:solidFill>
              <a:latin typeface="Calibri"/>
              <a:ea typeface="Calibri"/>
              <a:cs typeface="Calibri"/>
            </a:endParaRPr>
          </a:p>
          <a:p>
            <a:pPr lvl="1" algn="just"/>
            <a:r>
              <a:rPr lang="en-AU">
                <a:solidFill>
                  <a:srgbClr val="414243"/>
                </a:solidFill>
                <a:latin typeface="Calibri"/>
                <a:ea typeface="Calibri"/>
                <a:cs typeface="Calibri"/>
              </a:rPr>
              <a:t>reading texts/activities</a:t>
            </a:r>
            <a:endParaRPr lang="en-GB">
              <a:solidFill>
                <a:srgbClr val="414243"/>
              </a:solidFill>
              <a:latin typeface="Calibri"/>
              <a:ea typeface="Calibri"/>
              <a:cs typeface="Calibri"/>
            </a:endParaRPr>
          </a:p>
          <a:p>
            <a:pPr lvl="1" algn="just"/>
            <a:r>
              <a:rPr lang="en-AU">
                <a:solidFill>
                  <a:srgbClr val="414243"/>
                </a:solidFill>
                <a:latin typeface="Calibri"/>
                <a:ea typeface="Calibri"/>
                <a:cs typeface="Calibri"/>
              </a:rPr>
              <a:t>numeracy tasks</a:t>
            </a:r>
            <a:endParaRPr lang="en-GB">
              <a:solidFill>
                <a:srgbClr val="414243"/>
              </a:solidFill>
              <a:latin typeface="Calibri"/>
              <a:ea typeface="Calibri"/>
              <a:cs typeface="Calibri"/>
            </a:endParaRPr>
          </a:p>
          <a:p>
            <a:pPr lvl="1" algn="just"/>
            <a:r>
              <a:rPr lang="en-AU">
                <a:solidFill>
                  <a:srgbClr val="414243"/>
                </a:solidFill>
                <a:latin typeface="Calibri"/>
                <a:ea typeface="Calibri"/>
                <a:cs typeface="Calibri"/>
              </a:rPr>
              <a:t>spelling tasks</a:t>
            </a:r>
            <a:endParaRPr lang="en-GB" sz="1800">
              <a:solidFill>
                <a:srgbClr val="414243"/>
              </a:solidFill>
              <a:latin typeface="Calibri"/>
              <a:ea typeface="Calibri"/>
              <a:cs typeface="Calibri"/>
            </a:endParaRPr>
          </a:p>
          <a:p>
            <a:pPr algn="just"/>
            <a:r>
              <a:rPr lang="en-AU" sz="1800">
                <a:solidFill>
                  <a:srgbClr val="414243"/>
                </a:solidFill>
                <a:latin typeface="Calibri"/>
                <a:ea typeface="Calibri"/>
                <a:cs typeface="Calibri"/>
              </a:rPr>
              <a:t>Homework may consist of:</a:t>
            </a:r>
          </a:p>
          <a:p>
            <a:pPr lvl="1" algn="just"/>
            <a:r>
              <a:rPr lang="en-AU">
                <a:solidFill>
                  <a:srgbClr val="414243"/>
                </a:solidFill>
                <a:latin typeface="Calibri"/>
                <a:ea typeface="Calibri"/>
                <a:cs typeface="Calibri"/>
              </a:rPr>
              <a:t>simple reinforcement tasks associated with classroom activities</a:t>
            </a:r>
          </a:p>
          <a:p>
            <a:pPr lvl="1" algn="just"/>
            <a:r>
              <a:rPr lang="en-AU">
                <a:solidFill>
                  <a:srgbClr val="414243"/>
                </a:solidFill>
                <a:latin typeface="Calibri"/>
                <a:ea typeface="Calibri"/>
                <a:cs typeface="Calibri"/>
              </a:rPr>
              <a:t>reading</a:t>
            </a:r>
            <a:endParaRPr lang="en-GB">
              <a:solidFill>
                <a:srgbClr val="414243"/>
              </a:solidFill>
              <a:latin typeface="Calibri"/>
              <a:ea typeface="Calibri"/>
              <a:cs typeface="Calibri"/>
            </a:endParaRPr>
          </a:p>
          <a:p>
            <a:pPr marL="0" indent="0">
              <a:buNone/>
            </a:pPr>
            <a:endParaRPr lang="en-GB"/>
          </a:p>
          <a:p>
            <a:endParaRPr lang="en-GB"/>
          </a:p>
          <a:p>
            <a:endParaRPr lang="en-US">
              <a:latin typeface="Arial Narrow" panose="020B0604020202020204" pitchFamily="34" charset="0"/>
              <a:cs typeface="Arial Narrow" panose="020B0604020202020204" pitchFamily="34" charset="0"/>
            </a:endParaRPr>
          </a:p>
        </p:txBody>
      </p:sp>
    </p:spTree>
    <p:extLst>
      <p:ext uri="{BB962C8B-B14F-4D97-AF65-F5344CB8AC3E}">
        <p14:creationId xmlns:p14="http://schemas.microsoft.com/office/powerpoint/2010/main" val="3007331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F29800-7631-01AF-F866-B9A9AEE393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175D95-C3EE-429B-1542-A17B7DFBCB5A}"/>
              </a:ext>
            </a:extLst>
          </p:cNvPr>
          <p:cNvSpPr>
            <a:spLocks noGrp="1"/>
          </p:cNvSpPr>
          <p:nvPr>
            <p:ph type="title"/>
          </p:nvPr>
        </p:nvSpPr>
        <p:spPr>
          <a:xfrm>
            <a:off x="677334" y="609600"/>
            <a:ext cx="8596668" cy="874643"/>
          </a:xfrm>
        </p:spPr>
        <p:txBody>
          <a:bodyPr/>
          <a:lstStyle/>
          <a:p>
            <a:r>
              <a:rPr lang="en-US" b="1">
                <a:latin typeface="Arial Narrow"/>
                <a:cs typeface="Arial Narrow" panose="020B0604020202020204" pitchFamily="34" charset="0"/>
              </a:rPr>
              <a:t>Tasks/Activities</a:t>
            </a:r>
            <a:endParaRPr lang="en-US">
              <a:latin typeface="Arial Narrow"/>
              <a:cs typeface="Arial Narrow" panose="020B0604020202020204" pitchFamily="34" charset="0"/>
            </a:endParaRPr>
          </a:p>
        </p:txBody>
      </p:sp>
      <p:sp>
        <p:nvSpPr>
          <p:cNvPr id="3" name="Content Placeholder 2">
            <a:extLst>
              <a:ext uri="{FF2B5EF4-FFF2-40B4-BE49-F238E27FC236}">
                <a16:creationId xmlns:a16="http://schemas.microsoft.com/office/drawing/2014/main" id="{49DCE4EB-34EC-6E01-0B9C-75D1343E3E67}"/>
              </a:ext>
            </a:extLst>
          </p:cNvPr>
          <p:cNvSpPr>
            <a:spLocks noGrp="1"/>
          </p:cNvSpPr>
          <p:nvPr>
            <p:ph idx="1"/>
          </p:nvPr>
        </p:nvSpPr>
        <p:spPr/>
        <p:txBody>
          <a:bodyPr>
            <a:normAutofit fontScale="92500" lnSpcReduction="20000"/>
          </a:bodyPr>
          <a:lstStyle/>
          <a:p>
            <a:endParaRPr lang="en-US">
              <a:latin typeface="Arial Narrow" panose="020B0604020202020204" pitchFamily="34" charset="0"/>
              <a:cs typeface="Arial Narrow" panose="020B0604020202020204" pitchFamily="34" charset="0"/>
            </a:endParaRPr>
          </a:p>
          <a:p>
            <a:r>
              <a:rPr lang="en-US">
                <a:latin typeface="Arial Narrow" panose="020B0604020202020204" pitchFamily="34" charset="0"/>
                <a:cs typeface="Arial Narrow" panose="020B0604020202020204" pitchFamily="34" charset="0"/>
              </a:rPr>
              <a:t>Reading</a:t>
            </a:r>
          </a:p>
          <a:p>
            <a:pPr lvl="1"/>
            <a:r>
              <a:rPr lang="en-US">
                <a:latin typeface="Arial Narrow" panose="020B0604020202020204" pitchFamily="34" charset="0"/>
                <a:cs typeface="Arial Narrow" panose="020B0604020202020204" pitchFamily="34" charset="0"/>
              </a:rPr>
              <a:t>Have your child read aloud</a:t>
            </a:r>
          </a:p>
          <a:p>
            <a:pPr lvl="1"/>
            <a:r>
              <a:rPr lang="en-US">
                <a:latin typeface="Arial Narrow" panose="020B0604020202020204" pitchFamily="34" charset="0"/>
                <a:cs typeface="Arial Narrow" panose="020B0604020202020204" pitchFamily="34" charset="0"/>
              </a:rPr>
              <a:t>If they encounter a tricky word, encourage your child to look at the letters, make the sounds and blend the sounds to read the word. After two incorrect attempts, read the word to your child. </a:t>
            </a:r>
          </a:p>
          <a:p>
            <a:pPr lvl="1"/>
            <a:r>
              <a:rPr lang="en-US">
                <a:latin typeface="Arial Narrow" panose="020B0604020202020204" pitchFamily="34" charset="0"/>
                <a:cs typeface="Arial Narrow" panose="020B0604020202020204" pitchFamily="34" charset="0"/>
              </a:rPr>
              <a:t>Ask you child the comprehension questions at the back of the book, or make up your own. </a:t>
            </a:r>
          </a:p>
          <a:p>
            <a:pPr marL="457200" lvl="1" indent="0">
              <a:buNone/>
            </a:pPr>
            <a:endParaRPr lang="en-US">
              <a:latin typeface="Arial Narrow" panose="020B0604020202020204" pitchFamily="34" charset="0"/>
              <a:cs typeface="Arial Narrow" panose="020B0604020202020204" pitchFamily="34" charset="0"/>
            </a:endParaRPr>
          </a:p>
          <a:p>
            <a:r>
              <a:rPr lang="en-US">
                <a:latin typeface="Arial Narrow" panose="020B0604020202020204" pitchFamily="34" charset="0"/>
                <a:cs typeface="Arial Narrow" panose="020B0604020202020204" pitchFamily="34" charset="0"/>
              </a:rPr>
              <a:t>Spelling:</a:t>
            </a:r>
          </a:p>
          <a:p>
            <a:pPr lvl="1"/>
            <a:r>
              <a:rPr lang="en-US">
                <a:latin typeface="Arial Narrow" panose="020B0604020202020204" pitchFamily="34" charset="0"/>
                <a:cs typeface="Arial Narrow" panose="020B0604020202020204" pitchFamily="34" charset="0"/>
              </a:rPr>
              <a:t>Students to choose 3 words from their spelling list. </a:t>
            </a:r>
          </a:p>
          <a:p>
            <a:pPr lvl="1"/>
            <a:r>
              <a:rPr lang="en-US">
                <a:latin typeface="Arial Narrow" panose="020B0604020202020204" pitchFamily="34" charset="0"/>
                <a:cs typeface="Arial Narrow" panose="020B0604020202020204" pitchFamily="34" charset="0"/>
              </a:rPr>
              <a:t>Students will be given a new spelling list when they move up a reading. They will be given words to consolidate from their previous level. i.e. A student on Stage 3 readers, will receive a Stage 2 spelling list. </a:t>
            </a:r>
          </a:p>
          <a:p>
            <a:pPr lvl="1"/>
            <a:r>
              <a:rPr lang="en-US">
                <a:latin typeface="Arial Narrow" panose="020B0604020202020204" pitchFamily="34" charset="0"/>
                <a:cs typeface="Arial Narrow" panose="020B0604020202020204" pitchFamily="34" charset="0"/>
              </a:rPr>
              <a:t>Parent to read the word aloud and ask their child to write it down. Feel free to make it fun! Chalk, white board, fridge magnets etc.. </a:t>
            </a:r>
          </a:p>
          <a:p>
            <a:pPr marL="457200" lvl="1" indent="0">
              <a:buNone/>
            </a:pPr>
            <a:endParaRPr lang="en-US">
              <a:latin typeface="Arial Narrow" panose="020B0604020202020204" pitchFamily="34" charset="0"/>
              <a:cs typeface="Arial Narrow" panose="020B0604020202020204" pitchFamily="34" charset="0"/>
            </a:endParaRPr>
          </a:p>
          <a:p>
            <a:pPr lvl="1"/>
            <a:endParaRPr lang="en-US">
              <a:latin typeface="Arial Narrow" panose="020B0604020202020204" pitchFamily="34" charset="0"/>
              <a:cs typeface="Arial Narrow" panose="020B0604020202020204" pitchFamily="34" charset="0"/>
            </a:endParaRPr>
          </a:p>
        </p:txBody>
      </p:sp>
      <p:sp>
        <p:nvSpPr>
          <p:cNvPr id="6" name="TextBox 5">
            <a:extLst>
              <a:ext uri="{FF2B5EF4-FFF2-40B4-BE49-F238E27FC236}">
                <a16:creationId xmlns:a16="http://schemas.microsoft.com/office/drawing/2014/main" id="{03700FB1-D976-AC08-6AD8-2A9BF19C8D88}"/>
              </a:ext>
            </a:extLst>
          </p:cNvPr>
          <p:cNvSpPr txBox="1"/>
          <p:nvPr/>
        </p:nvSpPr>
        <p:spPr>
          <a:xfrm>
            <a:off x="557338" y="1637750"/>
            <a:ext cx="5374832" cy="369332"/>
          </a:xfrm>
          <a:prstGeom prst="rect">
            <a:avLst/>
          </a:prstGeom>
          <a:noFill/>
        </p:spPr>
        <p:txBody>
          <a:bodyPr wrap="square" rtlCol="0">
            <a:spAutoFit/>
          </a:bodyPr>
          <a:lstStyle/>
          <a:p>
            <a:r>
              <a:rPr lang="en-US"/>
              <a:t>Choose your own adventure homework </a:t>
            </a:r>
          </a:p>
        </p:txBody>
      </p:sp>
      <p:pic>
        <p:nvPicPr>
          <p:cNvPr id="4" name="Picture 3">
            <a:extLst>
              <a:ext uri="{FF2B5EF4-FFF2-40B4-BE49-F238E27FC236}">
                <a16:creationId xmlns:a16="http://schemas.microsoft.com/office/drawing/2014/main" id="{67BE707A-D619-2288-FDEA-4B7F075E1041}"/>
              </a:ext>
            </a:extLst>
          </p:cNvPr>
          <p:cNvPicPr>
            <a:picLocks noChangeAspect="1"/>
          </p:cNvPicPr>
          <p:nvPr/>
        </p:nvPicPr>
        <p:blipFill>
          <a:blip r:embed="rId3"/>
          <a:stretch>
            <a:fillRect/>
          </a:stretch>
        </p:blipFill>
        <p:spPr>
          <a:xfrm>
            <a:off x="4979827" y="284613"/>
            <a:ext cx="4077924" cy="2716461"/>
          </a:xfrm>
          <a:prstGeom prst="rect">
            <a:avLst/>
          </a:prstGeom>
        </p:spPr>
      </p:pic>
    </p:spTree>
    <p:extLst>
      <p:ext uri="{BB962C8B-B14F-4D97-AF65-F5344CB8AC3E}">
        <p14:creationId xmlns:p14="http://schemas.microsoft.com/office/powerpoint/2010/main" val="670946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4231E6-CC81-6E02-242B-61CABC8258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862967-D605-E9F7-D7AB-F290A687CF93}"/>
              </a:ext>
            </a:extLst>
          </p:cNvPr>
          <p:cNvSpPr>
            <a:spLocks noGrp="1"/>
          </p:cNvSpPr>
          <p:nvPr>
            <p:ph type="title"/>
          </p:nvPr>
        </p:nvSpPr>
        <p:spPr>
          <a:xfrm>
            <a:off x="677334" y="609600"/>
            <a:ext cx="8596668" cy="874643"/>
          </a:xfrm>
        </p:spPr>
        <p:txBody>
          <a:bodyPr/>
          <a:lstStyle/>
          <a:p>
            <a:r>
              <a:rPr lang="en-US" b="1">
                <a:latin typeface="Arial Narrow"/>
                <a:cs typeface="Arial Narrow" panose="020B0604020202020204" pitchFamily="34" charset="0"/>
              </a:rPr>
              <a:t>Spanish Reading</a:t>
            </a:r>
            <a:endParaRPr lang="en-US">
              <a:latin typeface="Arial Narrow"/>
              <a:cs typeface="Arial Narrow" panose="020B0604020202020204" pitchFamily="34" charset="0"/>
            </a:endParaRPr>
          </a:p>
        </p:txBody>
      </p:sp>
      <p:sp>
        <p:nvSpPr>
          <p:cNvPr id="6" name="TextBox 5">
            <a:extLst>
              <a:ext uri="{FF2B5EF4-FFF2-40B4-BE49-F238E27FC236}">
                <a16:creationId xmlns:a16="http://schemas.microsoft.com/office/drawing/2014/main" id="{5263FAFB-7D19-613D-6BAA-9759EAFED0C3}"/>
              </a:ext>
            </a:extLst>
          </p:cNvPr>
          <p:cNvSpPr txBox="1"/>
          <p:nvPr/>
        </p:nvSpPr>
        <p:spPr>
          <a:xfrm>
            <a:off x="557338" y="1677163"/>
            <a:ext cx="9493573" cy="1415772"/>
          </a:xfrm>
          <a:prstGeom prst="rect">
            <a:avLst/>
          </a:prstGeom>
          <a:noFill/>
        </p:spPr>
        <p:txBody>
          <a:bodyPr wrap="square" lIns="91440" tIns="45720" rIns="91440" bIns="45720" rtlCol="0" anchor="t">
            <a:spAutoFit/>
          </a:bodyPr>
          <a:lstStyle/>
          <a:p>
            <a:r>
              <a:rPr lang="en-US"/>
              <a:t>Raz Kids</a:t>
            </a:r>
          </a:p>
          <a:p>
            <a:r>
              <a:rPr lang="en-AU" sz="1000" b="1">
                <a:latin typeface="Calibri"/>
                <a:ea typeface="Calibri"/>
                <a:cs typeface="Calibri"/>
              </a:rPr>
              <a:t>Tips for Reading at home in Spanish</a:t>
            </a:r>
            <a:endParaRPr lang="en-US" sz="1000">
              <a:latin typeface="Calibri"/>
              <a:ea typeface="Calibri"/>
              <a:cs typeface="Calibri"/>
            </a:endParaRPr>
          </a:p>
          <a:p>
            <a:r>
              <a:rPr lang="en-AU" sz="1000">
                <a:latin typeface="Calibri"/>
                <a:ea typeface="Calibri"/>
                <a:cs typeface="Calibri"/>
              </a:rPr>
              <a:t>Use these tables of special sounds to help you become expert readers in Spanish at home with your child!</a:t>
            </a:r>
            <a:endParaRPr lang="en-US" sz="1000">
              <a:latin typeface="Calibri"/>
              <a:ea typeface="Calibri"/>
              <a:cs typeface="Calibri"/>
            </a:endParaRPr>
          </a:p>
          <a:p>
            <a:endParaRPr lang="en-US" sz="1000">
              <a:latin typeface="Calibri"/>
              <a:ea typeface="Calibri"/>
              <a:cs typeface="Calibri"/>
            </a:endParaRPr>
          </a:p>
          <a:p>
            <a:r>
              <a:rPr lang="en-AU" sz="1000">
                <a:latin typeface="Calibri"/>
                <a:ea typeface="Calibri"/>
                <a:cs typeface="Calibri"/>
              </a:rPr>
              <a:t>The Spanish alphabet has 27 letters; most of the consonants have the same sound as the English alphabet apart from the ones below. There are also some extra sounds, which are also included in the tables below.</a:t>
            </a:r>
            <a:endParaRPr lang="en-US" sz="1000">
              <a:latin typeface="Calibri"/>
              <a:ea typeface="Calibri"/>
              <a:cs typeface="Calibri"/>
            </a:endParaRPr>
          </a:p>
          <a:p>
            <a:endParaRPr lang="en-US"/>
          </a:p>
        </p:txBody>
      </p:sp>
      <p:pic>
        <p:nvPicPr>
          <p:cNvPr id="3" name="Picture 2" descr="A close-up of a chart&#10;&#10;AI-generated content may be incorrect.">
            <a:extLst>
              <a:ext uri="{FF2B5EF4-FFF2-40B4-BE49-F238E27FC236}">
                <a16:creationId xmlns:a16="http://schemas.microsoft.com/office/drawing/2014/main" id="{8ABE3FC0-8C0D-4A66-5979-3EDE88EA82AB}"/>
              </a:ext>
            </a:extLst>
          </p:cNvPr>
          <p:cNvPicPr>
            <a:picLocks noChangeAspect="1"/>
          </p:cNvPicPr>
          <p:nvPr/>
        </p:nvPicPr>
        <p:blipFill>
          <a:blip r:embed="rId3"/>
          <a:stretch>
            <a:fillRect/>
          </a:stretch>
        </p:blipFill>
        <p:spPr>
          <a:xfrm>
            <a:off x="566731" y="3145471"/>
            <a:ext cx="8854966" cy="2489036"/>
          </a:xfrm>
          <a:prstGeom prst="rect">
            <a:avLst/>
          </a:prstGeom>
        </p:spPr>
      </p:pic>
    </p:spTree>
    <p:extLst>
      <p:ext uri="{BB962C8B-B14F-4D97-AF65-F5344CB8AC3E}">
        <p14:creationId xmlns:p14="http://schemas.microsoft.com/office/powerpoint/2010/main" val="25205386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B6BB-5145-7548-951E-4CAC770A9B3E}"/>
              </a:ext>
            </a:extLst>
          </p:cNvPr>
          <p:cNvSpPr>
            <a:spLocks noGrp="1"/>
          </p:cNvSpPr>
          <p:nvPr>
            <p:ph type="title"/>
          </p:nvPr>
        </p:nvSpPr>
        <p:spPr/>
        <p:txBody>
          <a:bodyPr/>
          <a:lstStyle/>
          <a:p>
            <a:r>
              <a:rPr lang="en-US"/>
              <a:t>Digital Accounts</a:t>
            </a:r>
          </a:p>
        </p:txBody>
      </p:sp>
      <p:sp>
        <p:nvSpPr>
          <p:cNvPr id="3" name="Content Placeholder 2">
            <a:extLst>
              <a:ext uri="{FF2B5EF4-FFF2-40B4-BE49-F238E27FC236}">
                <a16:creationId xmlns:a16="http://schemas.microsoft.com/office/drawing/2014/main" id="{06036BCE-7E5F-0BE5-2D25-11177FB8E1EF}"/>
              </a:ext>
            </a:extLst>
          </p:cNvPr>
          <p:cNvSpPr>
            <a:spLocks noGrp="1"/>
          </p:cNvSpPr>
          <p:nvPr>
            <p:ph idx="1"/>
          </p:nvPr>
        </p:nvSpPr>
        <p:spPr/>
        <p:txBody>
          <a:bodyPr/>
          <a:lstStyle/>
          <a:p>
            <a:r>
              <a:rPr lang="en-US"/>
              <a:t>Nessy and </a:t>
            </a:r>
            <a:r>
              <a:rPr lang="en-US" err="1"/>
              <a:t>Razkids</a:t>
            </a:r>
            <a:r>
              <a:rPr lang="en-US"/>
              <a:t> are available as options for English and Spanish Literacy</a:t>
            </a:r>
          </a:p>
          <a:p>
            <a:r>
              <a:rPr lang="en-US"/>
              <a:t>Login details have been sent</a:t>
            </a:r>
          </a:p>
        </p:txBody>
      </p:sp>
      <p:pic>
        <p:nvPicPr>
          <p:cNvPr id="1026" name="Picture 2" descr="Nessy Learning - Wikipedia">
            <a:extLst>
              <a:ext uri="{FF2B5EF4-FFF2-40B4-BE49-F238E27FC236}">
                <a16:creationId xmlns:a16="http://schemas.microsoft.com/office/drawing/2014/main" id="{D57CA31E-F504-3BFC-0D04-85CB01D050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4028" y="3234662"/>
            <a:ext cx="2895600" cy="28067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az-Kids: Interactive eBooks for K-6 Students - The EdTech Roundup">
            <a:extLst>
              <a:ext uri="{FF2B5EF4-FFF2-40B4-BE49-F238E27FC236}">
                <a16:creationId xmlns:a16="http://schemas.microsoft.com/office/drawing/2014/main" id="{C1FDDB59-0A36-CB5C-0D4D-B72C6FD942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0665" y="3429000"/>
            <a:ext cx="3733800" cy="193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16928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CA87B-0674-6673-61EE-AB2E35576B9A}"/>
              </a:ext>
            </a:extLst>
          </p:cNvPr>
          <p:cNvSpPr>
            <a:spLocks noGrp="1"/>
          </p:cNvSpPr>
          <p:nvPr>
            <p:ph type="title"/>
          </p:nvPr>
        </p:nvSpPr>
        <p:spPr/>
        <p:txBody>
          <a:bodyPr/>
          <a:lstStyle/>
          <a:p>
            <a:r>
              <a:rPr lang="en-US"/>
              <a:t>Monitoring Homework</a:t>
            </a:r>
            <a:endParaRPr lang="en-AU"/>
          </a:p>
        </p:txBody>
      </p:sp>
      <p:sp>
        <p:nvSpPr>
          <p:cNvPr id="3" name="Content Placeholder 2">
            <a:extLst>
              <a:ext uri="{FF2B5EF4-FFF2-40B4-BE49-F238E27FC236}">
                <a16:creationId xmlns:a16="http://schemas.microsoft.com/office/drawing/2014/main" id="{9AEA3137-C4D9-E242-7BBD-5768E43F8D9E}"/>
              </a:ext>
            </a:extLst>
          </p:cNvPr>
          <p:cNvSpPr>
            <a:spLocks noGrp="1"/>
          </p:cNvSpPr>
          <p:nvPr>
            <p:ph idx="1"/>
          </p:nvPr>
        </p:nvSpPr>
        <p:spPr>
          <a:xfrm>
            <a:off x="677334" y="1691959"/>
            <a:ext cx="8596668" cy="3880773"/>
          </a:xfrm>
        </p:spPr>
        <p:txBody>
          <a:bodyPr vert="horz" lIns="91440" tIns="45720" rIns="91440" bIns="45720" rtlCol="0" anchor="t">
            <a:normAutofit/>
          </a:bodyPr>
          <a:lstStyle/>
          <a:p>
            <a:r>
              <a:rPr lang="en-GB"/>
              <a:t>Whole class effort towards an end of term celebration - students to decide!</a:t>
            </a:r>
          </a:p>
          <a:p>
            <a:r>
              <a:rPr lang="en-GB"/>
              <a:t>Our class goal this term is: 70 tally marks per classroom</a:t>
            </a:r>
          </a:p>
          <a:p>
            <a:r>
              <a:rPr lang="en-GB"/>
              <a:t>Students will bring in their homework, showing they have made an attempt to complete their homework</a:t>
            </a:r>
          </a:p>
          <a:p>
            <a:r>
              <a:rPr lang="en-GB"/>
              <a:t>Bring in on a Friday!</a:t>
            </a:r>
          </a:p>
          <a:p>
            <a:endParaRPr lang="en-AU"/>
          </a:p>
        </p:txBody>
      </p:sp>
    </p:spTree>
    <p:extLst>
      <p:ext uri="{BB962C8B-B14F-4D97-AF65-F5344CB8AC3E}">
        <p14:creationId xmlns:p14="http://schemas.microsoft.com/office/powerpoint/2010/main" val="20639521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68140-CCC6-5F7C-A6C7-9E66334F788B}"/>
              </a:ext>
            </a:extLst>
          </p:cNvPr>
          <p:cNvSpPr>
            <a:spLocks noGrp="1"/>
          </p:cNvSpPr>
          <p:nvPr>
            <p:ph type="title"/>
          </p:nvPr>
        </p:nvSpPr>
        <p:spPr/>
        <p:txBody>
          <a:bodyPr/>
          <a:lstStyle/>
          <a:p>
            <a:r>
              <a:rPr lang="en-US"/>
              <a:t>Delivery</a:t>
            </a:r>
            <a:endParaRPr lang="en-AU"/>
          </a:p>
        </p:txBody>
      </p:sp>
      <p:sp>
        <p:nvSpPr>
          <p:cNvPr id="3" name="Content Placeholder 2">
            <a:extLst>
              <a:ext uri="{FF2B5EF4-FFF2-40B4-BE49-F238E27FC236}">
                <a16:creationId xmlns:a16="http://schemas.microsoft.com/office/drawing/2014/main" id="{4FECD80A-2EC1-C91A-2DF3-7A73699EF755}"/>
              </a:ext>
            </a:extLst>
          </p:cNvPr>
          <p:cNvSpPr>
            <a:spLocks noGrp="1"/>
          </p:cNvSpPr>
          <p:nvPr>
            <p:ph idx="1"/>
          </p:nvPr>
        </p:nvSpPr>
        <p:spPr>
          <a:xfrm>
            <a:off x="677334" y="1657669"/>
            <a:ext cx="8596668" cy="1108391"/>
          </a:xfrm>
        </p:spPr>
        <p:txBody>
          <a:bodyPr vert="horz" lIns="91440" tIns="45720" rIns="91440" bIns="45720" rtlCol="0" anchor="t">
            <a:normAutofit/>
          </a:bodyPr>
          <a:lstStyle/>
          <a:p>
            <a:r>
              <a:rPr lang="en-GB"/>
              <a:t>Teachers will distribute homework on a Friday afternoon</a:t>
            </a:r>
          </a:p>
          <a:p>
            <a:r>
              <a:rPr lang="en-GB"/>
              <a:t>It will be printed</a:t>
            </a:r>
          </a:p>
        </p:txBody>
      </p:sp>
    </p:spTree>
    <p:extLst>
      <p:ext uri="{BB962C8B-B14F-4D97-AF65-F5344CB8AC3E}">
        <p14:creationId xmlns:p14="http://schemas.microsoft.com/office/powerpoint/2010/main" val="21549256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CC455-15D3-47F9-F34B-12FDEEEFA0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EE9070-17EF-996C-AA45-B46BE1720180}"/>
              </a:ext>
            </a:extLst>
          </p:cNvPr>
          <p:cNvSpPr>
            <a:spLocks noGrp="1"/>
          </p:cNvSpPr>
          <p:nvPr>
            <p:ph type="title"/>
          </p:nvPr>
        </p:nvSpPr>
        <p:spPr>
          <a:xfrm>
            <a:off x="677334" y="609600"/>
            <a:ext cx="8596668" cy="825661"/>
          </a:xfrm>
        </p:spPr>
        <p:txBody>
          <a:bodyPr/>
          <a:lstStyle/>
          <a:p>
            <a:r>
              <a:rPr lang="en-US"/>
              <a:t>How can parents support?</a:t>
            </a:r>
            <a:endParaRPr lang="en-AU"/>
          </a:p>
        </p:txBody>
      </p:sp>
      <p:sp>
        <p:nvSpPr>
          <p:cNvPr id="3" name="Content Placeholder 2">
            <a:extLst>
              <a:ext uri="{FF2B5EF4-FFF2-40B4-BE49-F238E27FC236}">
                <a16:creationId xmlns:a16="http://schemas.microsoft.com/office/drawing/2014/main" id="{39D284F6-C599-48C6-6DB6-ED5266FA2C19}"/>
              </a:ext>
            </a:extLst>
          </p:cNvPr>
          <p:cNvSpPr>
            <a:spLocks noGrp="1"/>
          </p:cNvSpPr>
          <p:nvPr>
            <p:ph idx="1"/>
          </p:nvPr>
        </p:nvSpPr>
        <p:spPr>
          <a:xfrm>
            <a:off x="677334" y="1600519"/>
            <a:ext cx="8596668" cy="3880773"/>
          </a:xfrm>
        </p:spPr>
        <p:txBody>
          <a:bodyPr/>
          <a:lstStyle/>
          <a:p>
            <a:r>
              <a:rPr lang="en-US"/>
              <a:t>Provide a space for students to undertake homework</a:t>
            </a:r>
          </a:p>
          <a:p>
            <a:r>
              <a:rPr lang="en-US"/>
              <a:t>Provide positive reinforcement</a:t>
            </a:r>
          </a:p>
          <a:p>
            <a:r>
              <a:rPr lang="en-US"/>
              <a:t>If providing feedback, choose one aspect of the work to provide constructive feedback</a:t>
            </a:r>
          </a:p>
          <a:p>
            <a:r>
              <a:rPr lang="en-US"/>
              <a:t>Use questioning to prompt students to self-correct, i.e. Have you included all your punctuation?</a:t>
            </a:r>
          </a:p>
          <a:p>
            <a:r>
              <a:rPr lang="en-US"/>
              <a:t>Encourage a growth mindset</a:t>
            </a:r>
          </a:p>
          <a:p>
            <a:r>
              <a:rPr lang="en-AU"/>
              <a:t>Encourage persistence</a:t>
            </a:r>
          </a:p>
          <a:p>
            <a:r>
              <a:rPr lang="en-AU"/>
              <a:t>Build a routine</a:t>
            </a:r>
          </a:p>
          <a:p>
            <a:r>
              <a:rPr lang="en-AU"/>
              <a:t>Generate positive talk</a:t>
            </a:r>
          </a:p>
        </p:txBody>
      </p:sp>
    </p:spTree>
    <p:extLst>
      <p:ext uri="{BB962C8B-B14F-4D97-AF65-F5344CB8AC3E}">
        <p14:creationId xmlns:p14="http://schemas.microsoft.com/office/powerpoint/2010/main" val="35439364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4" name="Group 63">
            <a:extLst>
              <a:ext uri="{FF2B5EF4-FFF2-40B4-BE49-F238E27FC236}">
                <a16:creationId xmlns:a16="http://schemas.microsoft.com/office/drawing/2014/main" id="{88C9B83F-64CD-41C1-925F-A08801FFD0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65" name="Straight Connector 64">
              <a:extLst>
                <a:ext uri="{FF2B5EF4-FFF2-40B4-BE49-F238E27FC236}">
                  <a16:creationId xmlns:a16="http://schemas.microsoft.com/office/drawing/2014/main" id="{E1655065-0BD7-4422-BEC0-4401E99809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4DDD90AC-ABEC-4A76-9C9C-AD0A5F8FC7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67" name="Rectangle 23">
              <a:extLst>
                <a:ext uri="{FF2B5EF4-FFF2-40B4-BE49-F238E27FC236}">
                  <a16:creationId xmlns:a16="http://schemas.microsoft.com/office/drawing/2014/main" id="{21A8AFEF-EC50-4C0B-9C64-814B76C820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8" name="Rectangle 25">
              <a:extLst>
                <a:ext uri="{FF2B5EF4-FFF2-40B4-BE49-F238E27FC236}">
                  <a16:creationId xmlns:a16="http://schemas.microsoft.com/office/drawing/2014/main" id="{CAFAA800-E117-4357-84E4-56B63EA03E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9" name="Isosceles Triangle 68">
              <a:extLst>
                <a:ext uri="{FF2B5EF4-FFF2-40B4-BE49-F238E27FC236}">
                  <a16:creationId xmlns:a16="http://schemas.microsoft.com/office/drawing/2014/main" id="{8DDFC9F4-3B45-402D-8AD7-60B3F08ED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0" name="Rectangle 27">
              <a:extLst>
                <a:ext uri="{FF2B5EF4-FFF2-40B4-BE49-F238E27FC236}">
                  <a16:creationId xmlns:a16="http://schemas.microsoft.com/office/drawing/2014/main" id="{F26A0854-FBE4-4587-B349-06BE192BD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1" name="Rectangle 28">
              <a:extLst>
                <a:ext uri="{FF2B5EF4-FFF2-40B4-BE49-F238E27FC236}">
                  <a16:creationId xmlns:a16="http://schemas.microsoft.com/office/drawing/2014/main" id="{54A9C4C6-FF7D-470E-BFCA-CE4F60A1F0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2" name="Rectangle 29">
              <a:extLst>
                <a:ext uri="{FF2B5EF4-FFF2-40B4-BE49-F238E27FC236}">
                  <a16:creationId xmlns:a16="http://schemas.microsoft.com/office/drawing/2014/main" id="{B1721EA8-4871-45D4-B78F-AE805A300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3" name="Isosceles Triangle 72">
              <a:extLst>
                <a:ext uri="{FF2B5EF4-FFF2-40B4-BE49-F238E27FC236}">
                  <a16:creationId xmlns:a16="http://schemas.microsoft.com/office/drawing/2014/main" id="{E5763971-E3A3-45C6-9BA8-2E032C7A5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4" name="Isosceles Triangle 73">
              <a:extLst>
                <a:ext uri="{FF2B5EF4-FFF2-40B4-BE49-F238E27FC236}">
                  <a16:creationId xmlns:a16="http://schemas.microsoft.com/office/drawing/2014/main" id="{32752E94-0E01-4AF5-A43A-F2FAD8737C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55B5B419-C65F-6C46-A359-E7A7669B0F39}"/>
              </a:ext>
            </a:extLst>
          </p:cNvPr>
          <p:cNvSpPr>
            <a:spLocks noGrp="1"/>
          </p:cNvSpPr>
          <p:nvPr>
            <p:ph type="title"/>
          </p:nvPr>
        </p:nvSpPr>
        <p:spPr>
          <a:xfrm>
            <a:off x="-791530" y="1725885"/>
            <a:ext cx="4410051" cy="3141390"/>
          </a:xfrm>
        </p:spPr>
        <p:txBody>
          <a:bodyPr vert="horz" lIns="91440" tIns="45720" rIns="91440" bIns="45720" rtlCol="0" anchor="b">
            <a:normAutofit/>
          </a:bodyPr>
          <a:lstStyle/>
          <a:p>
            <a:pPr algn="r">
              <a:lnSpc>
                <a:spcPct val="90000"/>
              </a:lnSpc>
            </a:pPr>
            <a:r>
              <a:rPr lang="en-US" sz="4000" b="1">
                <a:latin typeface="Arial Narrow" panose="020B0604020202020204" pitchFamily="34" charset="0"/>
                <a:cs typeface="Arial Narrow" panose="020B0604020202020204" pitchFamily="34" charset="0"/>
              </a:rPr>
              <a:t>Thank You</a:t>
            </a:r>
            <a:br>
              <a:rPr lang="en-US" sz="4000">
                <a:latin typeface="Arial Narrow" panose="020B0604020202020204" pitchFamily="34" charset="0"/>
                <a:cs typeface="Arial Narrow" panose="020B0604020202020204" pitchFamily="34" charset="0"/>
              </a:rPr>
            </a:br>
            <a:r>
              <a:rPr lang="en-US" sz="4000">
                <a:latin typeface="Arial Narrow" panose="020B0604020202020204" pitchFamily="34" charset="0"/>
                <a:cs typeface="Arial Narrow" panose="020B0604020202020204" pitchFamily="34" charset="0"/>
              </a:rPr>
              <a:t>Gracias</a:t>
            </a:r>
            <a:br>
              <a:rPr lang="en-US" sz="2600">
                <a:latin typeface="Arial Narrow" panose="020B0604020202020204" pitchFamily="34" charset="0"/>
                <a:cs typeface="Arial Narrow" panose="020B0604020202020204" pitchFamily="34" charset="0"/>
              </a:rPr>
            </a:br>
            <a:br>
              <a:rPr lang="en-US" sz="2600">
                <a:latin typeface="Arial Narrow" panose="020B0604020202020204" pitchFamily="34" charset="0"/>
                <a:cs typeface="Arial Narrow" panose="020B0604020202020204" pitchFamily="34" charset="0"/>
              </a:rPr>
            </a:br>
            <a:endParaRPr lang="en-US" sz="2600">
              <a:latin typeface="Arial Narrow" panose="020B0604020202020204" pitchFamily="34" charset="0"/>
              <a:cs typeface="Arial Narrow" panose="020B0604020202020204" pitchFamily="34" charset="0"/>
            </a:endParaRPr>
          </a:p>
        </p:txBody>
      </p:sp>
      <p:pic>
        <p:nvPicPr>
          <p:cNvPr id="24" name="Picture 23" descr="Logo&#10;&#10;Description automatically generated">
            <a:extLst>
              <a:ext uri="{FF2B5EF4-FFF2-40B4-BE49-F238E27FC236}">
                <a16:creationId xmlns:a16="http://schemas.microsoft.com/office/drawing/2014/main" id="{0CCF160C-71BD-D74E-85E5-104F87B96BF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26" r="2320" b="-3"/>
          <a:stretch/>
        </p:blipFill>
        <p:spPr>
          <a:xfrm>
            <a:off x="4221826" y="1637625"/>
            <a:ext cx="3841230" cy="4028529"/>
          </a:xfrm>
          <a:prstGeom prst="rect">
            <a:avLst/>
          </a:prstGeom>
        </p:spPr>
      </p:pic>
    </p:spTree>
    <p:extLst>
      <p:ext uri="{BB962C8B-B14F-4D97-AF65-F5344CB8AC3E}">
        <p14:creationId xmlns:p14="http://schemas.microsoft.com/office/powerpoint/2010/main" val="38426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iterate>
                                    <p:tmPct val="10000"/>
                                  </p:iterate>
                                  <p:childTnLst>
                                    <p:set>
                                      <p:cBhvr>
                                        <p:cTn id="6" dur="1" fill="hold">
                                          <p:stCondLst>
                                            <p:cond delay="0"/>
                                          </p:stCondLst>
                                        </p:cTn>
                                        <p:tgtEl>
                                          <p:spTgt spid="24"/>
                                        </p:tgtEl>
                                        <p:attrNameLst>
                                          <p:attrName>style.visibility</p:attrName>
                                        </p:attrNameLst>
                                      </p:cBhvr>
                                      <p:to>
                                        <p:strVal val="visible"/>
                                      </p:to>
                                    </p:set>
                                    <p:animEffect transition="in" filter="fade">
                                      <p:cBhvr>
                                        <p:cTn id="7" dur="7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Facet">
  <a:themeElements>
    <a:clrScheme name="Custom 6">
      <a:dk1>
        <a:srgbClr val="000000"/>
      </a:dk1>
      <a:lt1>
        <a:srgbClr val="FFFFFF"/>
      </a:lt1>
      <a:dk2>
        <a:srgbClr val="2C3C43"/>
      </a:dk2>
      <a:lt2>
        <a:srgbClr val="EBEBEB"/>
      </a:lt2>
      <a:accent1>
        <a:srgbClr val="2B3490"/>
      </a:accent1>
      <a:accent2>
        <a:srgbClr val="3B46C2"/>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37a2b200-f654-4ad0-9a63-c032a64fd972" xsi:nil="true"/>
    <lcf76f155ced4ddcb4097134ff3c332f xmlns="f7342f1d-b95c-4798-a665-27855da8d5aa">
      <Terms xmlns="http://schemas.microsoft.com/office/infopath/2007/PartnerControls"/>
    </lcf76f155ced4ddcb4097134ff3c332f>
    <MediaLengthInSeconds xmlns="f7342f1d-b95c-4798-a665-27855da8d5aa"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0FFDD1C6294AD4F82DAC47AA7D8D54D" ma:contentTypeVersion="15" ma:contentTypeDescription="Create a new document." ma:contentTypeScope="" ma:versionID="f9f5faf6d2d76b9e10e9913e2ef9c830">
  <xsd:schema xmlns:xsd="http://www.w3.org/2001/XMLSchema" xmlns:xs="http://www.w3.org/2001/XMLSchema" xmlns:p="http://schemas.microsoft.com/office/2006/metadata/properties" xmlns:ns2="f7342f1d-b95c-4798-a665-27855da8d5aa" xmlns:ns3="37a2b200-f654-4ad0-9a63-c032a64fd972" xmlns:ns4="7d7b17af-260d-4eed-9510-f4d8a2932eba" targetNamespace="http://schemas.microsoft.com/office/2006/metadata/properties" ma:root="true" ma:fieldsID="00f9c56662c905b3f450cf0ecc893fc5" ns2:_="" ns3:_="" ns4:_="">
    <xsd:import namespace="f7342f1d-b95c-4798-a665-27855da8d5aa"/>
    <xsd:import namespace="37a2b200-f654-4ad0-9a63-c032a64fd972"/>
    <xsd:import namespace="7d7b17af-260d-4eed-9510-f4d8a2932eb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2:MediaServiceLocatio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4:SharedWithUsers" minOccurs="0"/>
                <xsd:element ref="ns4: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7342f1d-b95c-4798-a665-27855da8d5a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Location" ma:index="13" nillable="true" ma:displayName="Loca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b607bbe-9751-46d3-ac86-39dfe314132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7a2b200-f654-4ad0-9a63-c032a64fd97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3546dd6e-083e-49d1-87ca-df60b143d5df}" ma:internalName="TaxCatchAll" ma:showField="CatchAllData" ma:web="7d7b17af-260d-4eed-9510-f4d8a2932eba">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d7b17af-260d-4eed-9510-f4d8a2932eba"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B383810-EBE2-4F52-BB2F-68D041E580F8}">
  <ds:schemaRefs>
    <ds:schemaRef ds:uri="http://schemas.microsoft.com/sharepoint/v3/contenttype/forms"/>
  </ds:schemaRefs>
</ds:datastoreItem>
</file>

<file path=customXml/itemProps2.xml><?xml version="1.0" encoding="utf-8"?>
<ds:datastoreItem xmlns:ds="http://schemas.openxmlformats.org/officeDocument/2006/customXml" ds:itemID="{46D17CF6-0F0E-4A6F-A0C2-DA1DAB6FF31F}">
  <ds:schemaRefs>
    <ds:schemaRef ds:uri="37a2b200-f654-4ad0-9a63-c032a64fd972"/>
    <ds:schemaRef ds:uri="7d7b17af-260d-4eed-9510-f4d8a2932eba"/>
    <ds:schemaRef ds:uri="f7342f1d-b95c-4798-a665-27855da8d5a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153CE83-B338-4E12-B3F5-6EEDAF6F9827}">
  <ds:schemaRefs>
    <ds:schemaRef ds:uri="37a2b200-f654-4ad0-9a63-c032a64fd972"/>
    <ds:schemaRef ds:uri="7d7b17af-260d-4eed-9510-f4d8a2932eba"/>
    <ds:schemaRef ds:uri="f7342f1d-b95c-4798-a665-27855da8d5a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{2D8601FB-57DF-A140-A518-B028487839DB}tf10001060</Template>
  <Application>Microsoft Office PowerPoint</Application>
  <PresentationFormat>Widescreen</PresentationFormat>
  <Slides>10</Slides>
  <Notes>6</Notes>
  <HiddenSlides>0</HiddenSlide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Facet</vt:lpstr>
      <vt:lpstr>PowerPoint Presentation</vt:lpstr>
      <vt:lpstr>PowerPoint Presentation</vt:lpstr>
      <vt:lpstr>Homework Expectations - Foundation</vt:lpstr>
      <vt:lpstr>Tasks/Activities</vt:lpstr>
      <vt:lpstr>Spanish Reading</vt:lpstr>
      <vt:lpstr>Digital Accounts</vt:lpstr>
      <vt:lpstr>Monitoring Homework</vt:lpstr>
      <vt:lpstr>Delivery</vt:lpstr>
      <vt:lpstr>How can parents support?</vt:lpstr>
      <vt:lpstr>Thank You Gracias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Jessica A. Dang</dc:creator>
  <cp:revision>8</cp:revision>
  <cp:lastPrinted>2024-05-14T22:25:10Z</cp:lastPrinted>
  <dcterms:created xsi:type="dcterms:W3CDTF">2021-04-21T08:02:09Z</dcterms:created>
  <dcterms:modified xsi:type="dcterms:W3CDTF">2025-08-15T04:24:58Z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0x01010080FFDD1C6294AD4F82DAC47AA7D8D54D</vt:lpwstr>
  </property>
  <property fmtid="{D5CDD505-2E9C-101B-9397-08002B2CF9AE}" pid="3" name="Order">
    <vt:lpwstr>1621900.00000000</vt:lpwstr>
  </property>
  <property fmtid="{D5CDD505-2E9C-101B-9397-08002B2CF9AE}" pid="4" name="xd_ProgID">
    <vt:lpwstr/>
  </property>
  <property fmtid="{D5CDD505-2E9C-101B-9397-08002B2CF9AE}" pid="5" name="MediaServiceImageTags">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lpwstr/>
  </property>
</Properties>
</file>