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6"/>
  </p:notesMasterIdLst>
  <p:handoutMasterIdLst>
    <p:handoutMasterId r:id="rId37"/>
  </p:handoutMasterIdLst>
  <p:sldIdLst>
    <p:sldId id="256" r:id="rId2"/>
    <p:sldId id="318" r:id="rId3"/>
    <p:sldId id="330" r:id="rId4"/>
    <p:sldId id="320" r:id="rId5"/>
    <p:sldId id="321" r:id="rId6"/>
    <p:sldId id="323" r:id="rId7"/>
    <p:sldId id="341" r:id="rId8"/>
    <p:sldId id="332" r:id="rId9"/>
    <p:sldId id="324" r:id="rId10"/>
    <p:sldId id="325" r:id="rId11"/>
    <p:sldId id="326" r:id="rId12"/>
    <p:sldId id="327" r:id="rId13"/>
    <p:sldId id="261" r:id="rId14"/>
    <p:sldId id="263" r:id="rId15"/>
    <p:sldId id="262" r:id="rId16"/>
    <p:sldId id="329" r:id="rId17"/>
    <p:sldId id="264" r:id="rId18"/>
    <p:sldId id="328" r:id="rId19"/>
    <p:sldId id="303" r:id="rId20"/>
    <p:sldId id="335" r:id="rId21"/>
    <p:sldId id="289" r:id="rId22"/>
    <p:sldId id="291" r:id="rId23"/>
    <p:sldId id="285" r:id="rId24"/>
    <p:sldId id="297" r:id="rId25"/>
    <p:sldId id="296" r:id="rId26"/>
    <p:sldId id="269" r:id="rId27"/>
    <p:sldId id="295" r:id="rId28"/>
    <p:sldId id="298" r:id="rId29"/>
    <p:sldId id="301" r:id="rId30"/>
    <p:sldId id="280" r:id="rId31"/>
    <p:sldId id="336" r:id="rId32"/>
    <p:sldId id="339" r:id="rId33"/>
    <p:sldId id="340" r:id="rId34"/>
    <p:sldId id="333" r:id="rId35"/>
  </p:sldIdLst>
  <p:sldSz cx="9144000" cy="5143500" type="screen16x9"/>
  <p:notesSz cx="6797675" cy="9926638"/>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2C76"/>
    <a:srgbClr val="A6A4C8"/>
    <a:srgbClr val="EDB823"/>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87" autoAdjust="0"/>
    <p:restoredTop sz="69258" autoAdjust="0"/>
  </p:normalViewPr>
  <p:slideViewPr>
    <p:cSldViewPr>
      <p:cViewPr varScale="1">
        <p:scale>
          <a:sx n="97" d="100"/>
          <a:sy n="97" d="100"/>
        </p:scale>
        <p:origin x="672" y="39"/>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41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gi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1A5A8D1-6C95-434B-A510-DBC52050B320}"/>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01E86767-B84E-4387-BE49-D48ECA3A7BBB}"/>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D8E276A3-800D-4CB4-88AD-0E7A6EDCA25F}" type="datetimeFigureOut">
              <a:rPr lang="en-AU" smtClean="0"/>
              <a:t>13/02/2020</a:t>
            </a:fld>
            <a:endParaRPr lang="en-AU"/>
          </a:p>
        </p:txBody>
      </p:sp>
      <p:sp>
        <p:nvSpPr>
          <p:cNvPr id="4" name="Footer Placeholder 3">
            <a:extLst>
              <a:ext uri="{FF2B5EF4-FFF2-40B4-BE49-F238E27FC236}">
                <a16:creationId xmlns:a16="http://schemas.microsoft.com/office/drawing/2014/main" id="{3E87FF42-FBBA-4503-A1A6-691E2D6D4470}"/>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BE9F4B3C-4E44-4778-9576-BA52F86C0CC3}"/>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D196A2E8-A9CB-497F-8C1F-8CEADBD6F427}" type="slidenum">
              <a:rPr lang="en-AU" smtClean="0"/>
              <a:t>‹#›</a:t>
            </a:fld>
            <a:endParaRPr lang="en-AU"/>
          </a:p>
        </p:txBody>
      </p:sp>
    </p:spTree>
    <p:extLst>
      <p:ext uri="{BB962C8B-B14F-4D97-AF65-F5344CB8AC3E}">
        <p14:creationId xmlns:p14="http://schemas.microsoft.com/office/powerpoint/2010/main" val="236254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D24510B-6269-48CB-9E2E-A2F7B54A6057}" type="datetimeFigureOut">
              <a:rPr lang="en-AU" smtClean="0"/>
              <a:t>13/02/2020</a:t>
            </a:fld>
            <a:endParaRPr lang="en-AU"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653FD59-18A5-46C2-85A2-68F687B1CA7B}" type="slidenum">
              <a:rPr lang="en-AU" smtClean="0"/>
              <a:t>‹#›</a:t>
            </a:fld>
            <a:endParaRPr lang="en-AU" dirty="0"/>
          </a:p>
        </p:txBody>
      </p:sp>
    </p:spTree>
    <p:extLst>
      <p:ext uri="{BB962C8B-B14F-4D97-AF65-F5344CB8AC3E}">
        <p14:creationId xmlns:p14="http://schemas.microsoft.com/office/powerpoint/2010/main" val="274286780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*Give out survey at start so they can fill it in during the presentation</a:t>
            </a:r>
          </a:p>
        </p:txBody>
      </p:sp>
      <p:sp>
        <p:nvSpPr>
          <p:cNvPr id="4" name="Slide Number Placeholder 3"/>
          <p:cNvSpPr>
            <a:spLocks noGrp="1"/>
          </p:cNvSpPr>
          <p:nvPr>
            <p:ph type="sldNum" sz="quarter" idx="10"/>
          </p:nvPr>
        </p:nvSpPr>
        <p:spPr/>
        <p:txBody>
          <a:bodyPr/>
          <a:lstStyle/>
          <a:p>
            <a:fld id="{4653FD59-18A5-46C2-85A2-68F687B1CA7B}" type="slidenum">
              <a:rPr lang="en-AU" smtClean="0"/>
              <a:t>1</a:t>
            </a:fld>
            <a:endParaRPr lang="en-AU" dirty="0"/>
          </a:p>
        </p:txBody>
      </p:sp>
    </p:spTree>
    <p:extLst>
      <p:ext uri="{BB962C8B-B14F-4D97-AF65-F5344CB8AC3E}">
        <p14:creationId xmlns:p14="http://schemas.microsoft.com/office/powerpoint/2010/main" val="821557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9668C8C-B874-4A13-B420-B9F40177EE30}"/>
              </a:ext>
            </a:extLst>
          </p:cNvPr>
          <p:cNvSpPr>
            <a:spLocks noGrp="1" noRot="1" noChangeAspect="1" noTextEdit="1"/>
          </p:cNvSpPr>
          <p:nvPr>
            <p:ph type="sldImg"/>
          </p:nvPr>
        </p:nvSpPr>
        <p:spPr bwMode="auto">
          <a:xfrm>
            <a:off x="422275" y="1241425"/>
            <a:ext cx="5953125" cy="3349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7FE88641-4383-45A8-90C9-E148C4FEA8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a:t>Welcome</a:t>
            </a:r>
          </a:p>
          <a:p>
            <a:endParaRPr lang="en-AU" altLang="en-US" dirty="0"/>
          </a:p>
          <a:p>
            <a:r>
              <a:rPr lang="en-AU" altLang="en-US" dirty="0"/>
              <a:t>Just like to reinforce to you our team.</a:t>
            </a:r>
          </a:p>
          <a:p>
            <a:r>
              <a:rPr lang="en-AU" altLang="en-US" dirty="0"/>
              <a:t>We are here for your child and we have all reintroduced and indicated this team to them during their orientation and YL meetings</a:t>
            </a:r>
          </a:p>
        </p:txBody>
      </p:sp>
      <p:sp>
        <p:nvSpPr>
          <p:cNvPr id="6148" name="Slide Number Placeholder 3">
            <a:extLst>
              <a:ext uri="{FF2B5EF4-FFF2-40B4-BE49-F238E27FC236}">
                <a16:creationId xmlns:a16="http://schemas.microsoft.com/office/drawing/2014/main" id="{4E94A2C3-FCD6-4A0F-9003-1262BABA2C7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374FBC2-5386-4084-BC44-3F255911B670}" type="slidenum">
              <a:rPr lang="en-AU" altLang="en-US" smtClean="0"/>
              <a:pPr/>
              <a:t>2</a:t>
            </a:fld>
            <a:endParaRPr lang="en-AU" altLang="en-US" dirty="0"/>
          </a:p>
        </p:txBody>
      </p:sp>
    </p:spTree>
    <p:extLst>
      <p:ext uri="{BB962C8B-B14F-4D97-AF65-F5344CB8AC3E}">
        <p14:creationId xmlns:p14="http://schemas.microsoft.com/office/powerpoint/2010/main" val="243935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Edumate as most of you would know is the place</a:t>
            </a:r>
            <a:r>
              <a:rPr lang="en-AU" b="1" baseline="0" dirty="0"/>
              <a:t> to login to </a:t>
            </a:r>
            <a:r>
              <a:rPr lang="en-AU" b="1" baseline="0" dirty="0" err="1"/>
              <a:t>to</a:t>
            </a:r>
            <a:r>
              <a:rPr lang="en-AU" b="1" baseline="0" dirty="0"/>
              <a:t> be able to update or access the listed  features. </a:t>
            </a:r>
            <a:r>
              <a:rPr lang="en-AU" b="1" dirty="0"/>
              <a:t>As</a:t>
            </a:r>
            <a:r>
              <a:rPr lang="en-AU" b="1" baseline="0" dirty="0"/>
              <a:t> we move further to a more transparent and accessible system for sharing a students progress in each class, teachers will continue to upload tasks and due dates to Edumate as they are set. Within approximately 2 weeks of a due date parents and students can expect to find the results uploaded. For at least 2 assessment items per term, there will be a comment added to allow for a fuller explanation of the mark awarded. This is also an opportunity for a comment to be written on the student’s approach to their learning in that subject. For that unit of work. Our aim is that the ongoing nature of this feedback, will assist students and parents to track their progress in a more authentic way. As a result parents will receive the same end of semester printed report noting summary grades and attitudes, but there will be no need to be sending out an interim report at the end of terms 1 and 3.  As has been the custom for many years, Learning Conversations will remain and provide families the valuable opportunity to meet with class teachers face to face. We are excited to be further down the path of this journey and look forward to it providing another way of connecting home and school to support student learning. </a:t>
            </a:r>
            <a:endParaRPr lang="en-AU" b="1" dirty="0"/>
          </a:p>
        </p:txBody>
      </p:sp>
      <p:sp>
        <p:nvSpPr>
          <p:cNvPr id="4" name="Slide Number Placeholder 3"/>
          <p:cNvSpPr>
            <a:spLocks noGrp="1"/>
          </p:cNvSpPr>
          <p:nvPr>
            <p:ph type="sldNum" sz="quarter" idx="10"/>
          </p:nvPr>
        </p:nvSpPr>
        <p:spPr/>
        <p:txBody>
          <a:bodyPr/>
          <a:lstStyle/>
          <a:p>
            <a:fld id="{4653FD59-18A5-46C2-85A2-68F687B1CA7B}" type="slidenum">
              <a:rPr lang="en-AU" smtClean="0"/>
              <a:t>3</a:t>
            </a:fld>
            <a:endParaRPr lang="en-AU" dirty="0"/>
          </a:p>
        </p:txBody>
      </p:sp>
    </p:spTree>
    <p:extLst>
      <p:ext uri="{BB962C8B-B14F-4D97-AF65-F5344CB8AC3E}">
        <p14:creationId xmlns:p14="http://schemas.microsoft.com/office/powerpoint/2010/main" val="1536549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4</a:t>
            </a:fld>
            <a:endParaRPr lang="en-AU" dirty="0"/>
          </a:p>
        </p:txBody>
      </p:sp>
    </p:spTree>
    <p:extLst>
      <p:ext uri="{BB962C8B-B14F-4D97-AF65-F5344CB8AC3E}">
        <p14:creationId xmlns:p14="http://schemas.microsoft.com/office/powerpoint/2010/main" val="3450858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3BEC157C-B7CE-4AE7-9097-FDD8A94A43EA}"/>
              </a:ext>
            </a:extLst>
          </p:cNvPr>
          <p:cNvSpPr>
            <a:spLocks noGrp="1" noRot="1" noChangeAspect="1" noTextEdit="1"/>
          </p:cNvSpPr>
          <p:nvPr>
            <p:ph type="sldImg"/>
          </p:nvPr>
        </p:nvSpPr>
        <p:spPr bwMode="auto">
          <a:xfrm>
            <a:off x="422275" y="1241425"/>
            <a:ext cx="5953125" cy="3349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DFEE612F-24BD-4307-A891-D1D1DF76EFD8}"/>
              </a:ext>
            </a:extLst>
          </p:cNvPr>
          <p:cNvSpPr>
            <a:spLocks noGrp="1"/>
          </p:cNvSpPr>
          <p:nvPr>
            <p:ph type="body" idx="1"/>
          </p:nvPr>
        </p:nvSpPr>
        <p:spPr/>
        <p:txBody>
          <a:bodyPr/>
          <a:lstStyle/>
          <a:p>
            <a:pPr marL="0" indent="0" eaLnBrk="1" fontAlgn="auto" hangingPunct="1">
              <a:spcAft>
                <a:spcPts val="0"/>
              </a:spcAft>
              <a:buFont typeface="Arial" panose="020B0604020202020204" pitchFamily="34" charset="0"/>
              <a:buNone/>
              <a:defRPr/>
            </a:pPr>
            <a:r>
              <a:rPr lang="en-AU" dirty="0">
                <a:solidFill>
                  <a:schemeClr val="bg1"/>
                </a:solidFill>
                <a:latin typeface="Arial" pitchFamily="34" charset="0"/>
                <a:cs typeface="Arial" pitchFamily="34" charset="0"/>
              </a:rPr>
              <a:t>The South Australian Certificate of Education is awarded at the end of 13 years of full time education and who  successfully complete 200 credits</a:t>
            </a:r>
            <a:r>
              <a:rPr lang="en-AU" baseline="0" dirty="0">
                <a:solidFill>
                  <a:schemeClr val="bg1"/>
                </a:solidFill>
                <a:latin typeface="Arial" pitchFamily="34" charset="0"/>
                <a:cs typeface="Arial" pitchFamily="34" charset="0"/>
              </a:rPr>
              <a:t> as part of </a:t>
            </a:r>
            <a:r>
              <a:rPr lang="en-AU" dirty="0">
                <a:solidFill>
                  <a:schemeClr val="bg1"/>
                </a:solidFill>
                <a:latin typeface="Arial" pitchFamily="34" charset="0"/>
                <a:cs typeface="Arial" pitchFamily="34" charset="0"/>
              </a:rPr>
              <a:t>their senior secondary education.</a:t>
            </a:r>
            <a:r>
              <a:rPr lang="en-AU" baseline="0" dirty="0">
                <a:solidFill>
                  <a:schemeClr val="bg1"/>
                </a:solidFill>
                <a:latin typeface="Arial" pitchFamily="34" charset="0"/>
                <a:cs typeface="Arial" pitchFamily="34" charset="0"/>
              </a:rPr>
              <a:t> </a:t>
            </a:r>
          </a:p>
          <a:p>
            <a:pPr marL="0" indent="0" eaLnBrk="1" fontAlgn="auto" hangingPunct="1">
              <a:spcAft>
                <a:spcPts val="0"/>
              </a:spcAft>
              <a:buFont typeface="Arial" panose="020B0604020202020204" pitchFamily="34" charset="0"/>
              <a:buNone/>
              <a:defRPr/>
            </a:pPr>
            <a:endParaRPr lang="en-AU" baseline="0" dirty="0">
              <a:solidFill>
                <a:schemeClr val="bg1"/>
              </a:solidFill>
              <a:latin typeface="Arial" pitchFamily="34" charset="0"/>
              <a:cs typeface="Arial" pitchFamily="34" charset="0"/>
            </a:endParaRPr>
          </a:p>
          <a:p>
            <a:pPr marL="0" indent="0" eaLnBrk="1" fontAlgn="auto" hangingPunct="1">
              <a:spcAft>
                <a:spcPts val="0"/>
              </a:spcAft>
              <a:buFont typeface="Arial" panose="020B0604020202020204" pitchFamily="34" charset="0"/>
              <a:buNone/>
              <a:defRPr/>
            </a:pPr>
            <a:r>
              <a:rPr lang="en-AU" baseline="0" dirty="0">
                <a:solidFill>
                  <a:schemeClr val="bg1"/>
                </a:solidFill>
                <a:latin typeface="Arial" pitchFamily="34" charset="0"/>
                <a:cs typeface="Arial" pitchFamily="34" charset="0"/>
              </a:rPr>
              <a:t>The majority of the 200 Credits required are gained from completing school based subjects, however external programs such as VET qualifications and other recognised learning opportunities such as Royal Life Saving or higher level Dance and Music Examinations provide flexible approaches to gaining credits.</a:t>
            </a:r>
          </a:p>
          <a:p>
            <a:pPr marL="0" indent="0" eaLnBrk="1" fontAlgn="auto" hangingPunct="1">
              <a:spcAft>
                <a:spcPts val="0"/>
              </a:spcAft>
              <a:buFont typeface="Arial" panose="020B0604020202020204" pitchFamily="34" charset="0"/>
              <a:buNone/>
              <a:defRPr/>
            </a:pPr>
            <a:endParaRPr lang="en-AU" baseline="0" dirty="0">
              <a:solidFill>
                <a:schemeClr val="bg1"/>
              </a:solidFill>
              <a:latin typeface="Arial" pitchFamily="34" charset="0"/>
              <a:cs typeface="Arial" pitchFamily="34" charset="0"/>
            </a:endParaRPr>
          </a:p>
          <a:p>
            <a:pPr marL="0" indent="0" eaLnBrk="1" fontAlgn="auto" hangingPunct="1">
              <a:spcAft>
                <a:spcPts val="0"/>
              </a:spcAft>
              <a:buFont typeface="Arial" panose="020B0604020202020204" pitchFamily="34" charset="0"/>
              <a:buNone/>
              <a:defRPr/>
            </a:pPr>
            <a:r>
              <a:rPr lang="en-AU" baseline="0" dirty="0">
                <a:solidFill>
                  <a:schemeClr val="bg1"/>
                </a:solidFill>
                <a:latin typeface="Arial" pitchFamily="34" charset="0"/>
                <a:cs typeface="Arial" pitchFamily="34" charset="0"/>
              </a:rPr>
              <a:t>There are 4 compulsory components of the SACE include the PLP, RP and Numeracy and Literacy. Students must receive a C grade of better in these subjects to achieve the SACE.</a:t>
            </a:r>
          </a:p>
          <a:p>
            <a:pPr marL="0" indent="0" eaLnBrk="1" fontAlgn="auto" hangingPunct="1">
              <a:spcAft>
                <a:spcPts val="0"/>
              </a:spcAft>
              <a:buFont typeface="Arial" panose="020B0604020202020204" pitchFamily="34" charset="0"/>
              <a:buNone/>
              <a:defRPr/>
            </a:pPr>
            <a:endParaRPr lang="en-AU" dirty="0">
              <a:solidFill>
                <a:schemeClr val="bg1"/>
              </a:solidFill>
              <a:latin typeface="Arial" pitchFamily="34" charset="0"/>
              <a:cs typeface="Arial" pitchFamily="34" charset="0"/>
            </a:endParaRPr>
          </a:p>
          <a:p>
            <a:pPr marL="0" indent="0" eaLnBrk="1" fontAlgn="auto" hangingPunct="1">
              <a:spcBef>
                <a:spcPct val="0"/>
              </a:spcBef>
              <a:spcAft>
                <a:spcPts val="0"/>
              </a:spcAft>
              <a:buFont typeface="Arial" panose="020B0604020202020204" pitchFamily="34" charset="0"/>
              <a:buNone/>
              <a:defRPr/>
            </a:pPr>
            <a:r>
              <a:rPr lang="en-AU" dirty="0">
                <a:solidFill>
                  <a:schemeClr val="bg1"/>
                </a:solidFill>
                <a:latin typeface="Arial" pitchFamily="34" charset="0"/>
                <a:cs typeface="Arial" pitchFamily="34" charset="0"/>
              </a:rPr>
              <a:t>Completion of the SACE is a develops the capabilities that</a:t>
            </a:r>
            <a:r>
              <a:rPr lang="en-AU" baseline="0" dirty="0">
                <a:solidFill>
                  <a:schemeClr val="bg1"/>
                </a:solidFill>
                <a:latin typeface="Arial" pitchFamily="34" charset="0"/>
                <a:cs typeface="Arial" pitchFamily="34" charset="0"/>
              </a:rPr>
              <a:t> students need to undertake </a:t>
            </a:r>
            <a:r>
              <a:rPr lang="en-AU" dirty="0">
                <a:solidFill>
                  <a:schemeClr val="bg1"/>
                </a:solidFill>
                <a:latin typeface="Arial" pitchFamily="34" charset="0"/>
                <a:cs typeface="Arial" pitchFamily="34" charset="0"/>
              </a:rPr>
              <a:t>work, training and further study.</a:t>
            </a:r>
          </a:p>
          <a:p>
            <a:pPr marL="0" indent="0" eaLnBrk="1" fontAlgn="auto" hangingPunct="1">
              <a:spcBef>
                <a:spcPct val="0"/>
              </a:spcBef>
              <a:spcAft>
                <a:spcPts val="0"/>
              </a:spcAft>
              <a:buFont typeface="Arial" panose="020B0604020202020204" pitchFamily="34" charset="0"/>
              <a:buNone/>
              <a:defRPr/>
            </a:pPr>
            <a:endParaRPr lang="en-AU" dirty="0">
              <a:solidFill>
                <a:schemeClr val="bg1"/>
              </a:solidFill>
              <a:latin typeface="Arial" pitchFamily="34" charset="0"/>
              <a:cs typeface="Arial" pitchFamily="34" charset="0"/>
            </a:endParaRPr>
          </a:p>
          <a:p>
            <a:pPr marL="0" indent="0" eaLnBrk="1" fontAlgn="auto" hangingPunct="1">
              <a:spcBef>
                <a:spcPts val="580"/>
              </a:spcBef>
              <a:spcAft>
                <a:spcPts val="0"/>
              </a:spcAft>
              <a:buFont typeface="Arial" panose="020B0604020202020204" pitchFamily="34" charset="0"/>
              <a:buNone/>
              <a:defRPr/>
            </a:pPr>
            <a:endParaRPr lang="en-AU" dirty="0">
              <a:solidFill>
                <a:schemeClr val="bg1"/>
              </a:solidFill>
              <a:latin typeface="Arial" pitchFamily="34" charset="0"/>
              <a:cs typeface="Arial" pitchFamily="34" charset="0"/>
            </a:endParaRPr>
          </a:p>
          <a:p>
            <a:pPr marL="0" indent="0" eaLnBrk="1" fontAlgn="auto" hangingPunct="1">
              <a:spcBef>
                <a:spcPts val="580"/>
              </a:spcBef>
              <a:spcAft>
                <a:spcPts val="0"/>
              </a:spcAft>
              <a:buFont typeface="Arial" panose="020B0604020202020204" pitchFamily="34" charset="0"/>
              <a:buNone/>
              <a:defRPr/>
            </a:pPr>
            <a:endParaRPr lang="en-AU" dirty="0">
              <a:solidFill>
                <a:schemeClr val="bg1"/>
              </a:solidFill>
              <a:latin typeface="Arial" pitchFamily="34" charset="0"/>
              <a:cs typeface="Arial" pitchFamily="34" charset="0"/>
            </a:endParaRPr>
          </a:p>
          <a:p>
            <a:pPr>
              <a:defRPr/>
            </a:pPr>
            <a:endParaRPr lang="en-AU" dirty="0"/>
          </a:p>
        </p:txBody>
      </p:sp>
      <p:sp>
        <p:nvSpPr>
          <p:cNvPr id="15364" name="Slide Number Placeholder 3">
            <a:extLst>
              <a:ext uri="{FF2B5EF4-FFF2-40B4-BE49-F238E27FC236}">
                <a16:creationId xmlns:a16="http://schemas.microsoft.com/office/drawing/2014/main" id="{DD5BA73B-5566-448D-B228-68D3414DB27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57216A6-A1F7-4D5F-A3A6-FDC9DDED8F42}" type="slidenum">
              <a:rPr lang="en-AU" altLang="en-US" smtClean="0"/>
              <a:pPr/>
              <a:t>5</a:t>
            </a:fld>
            <a:endParaRPr lang="en-AU" altLang="en-US" dirty="0"/>
          </a:p>
        </p:txBody>
      </p:sp>
    </p:spTree>
    <p:extLst>
      <p:ext uri="{BB962C8B-B14F-4D97-AF65-F5344CB8AC3E}">
        <p14:creationId xmlns:p14="http://schemas.microsoft.com/office/powerpoint/2010/main" val="1658668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Personal</a:t>
            </a:r>
            <a:r>
              <a:rPr lang="en-AU" baseline="0" dirty="0"/>
              <a:t> Learning Plan undertaken one day a week at Endeavour provides opportunity for us to support the students  in “</a:t>
            </a:r>
            <a:r>
              <a:rPr lang="en-AU" dirty="0"/>
              <a:t>Setting up for success” into the senior years</a:t>
            </a:r>
            <a:r>
              <a:rPr lang="en-AU" baseline="0" dirty="0"/>
              <a:t> and beyond!</a:t>
            </a:r>
            <a:endParaRPr lang="en-AU" dirty="0"/>
          </a:p>
          <a:p>
            <a:r>
              <a:rPr lang="en-US" dirty="0"/>
              <a:t>Looking at options for the future and thinking about how the SACE can help you achieve your goals.</a:t>
            </a:r>
          </a:p>
          <a:p>
            <a:r>
              <a:rPr lang="en-US" dirty="0"/>
              <a:t>Understanding of what Year 11 and Year 12 studies</a:t>
            </a:r>
            <a:r>
              <a:rPr lang="en-US" baseline="0" dirty="0"/>
              <a:t> may look like and how to decide on </a:t>
            </a:r>
            <a:r>
              <a:rPr lang="en-US" dirty="0"/>
              <a:t>subject choices.</a:t>
            </a:r>
          </a:p>
          <a:p>
            <a:r>
              <a:rPr lang="en-AU" dirty="0"/>
              <a:t>Discuss and identify</a:t>
            </a:r>
            <a:r>
              <a:rPr lang="en-AU" baseline="0" dirty="0"/>
              <a:t> goals for career planning</a:t>
            </a:r>
            <a:endParaRPr lang="en-US" dirty="0"/>
          </a:p>
          <a:p>
            <a:r>
              <a:rPr lang="en-US" dirty="0"/>
              <a:t>The PLP is a Compulsory 10-credit Stage 1 subject, </a:t>
            </a:r>
            <a:r>
              <a:rPr lang="en-AU" dirty="0"/>
              <a:t>Assessed against performance standards established</a:t>
            </a:r>
            <a:r>
              <a:rPr lang="en-AU" baseline="0" dirty="0"/>
              <a:t> by SACE board</a:t>
            </a:r>
            <a:endParaRPr lang="en-US" baseline="0" dirty="0"/>
          </a:p>
          <a:p>
            <a:r>
              <a:rPr lang="en-US" dirty="0"/>
              <a:t>Students</a:t>
            </a:r>
            <a:r>
              <a:rPr lang="en-US" baseline="0" dirty="0"/>
              <a:t> must</a:t>
            </a:r>
            <a:r>
              <a:rPr lang="en-US" dirty="0"/>
              <a:t> need to achieve a C grade or better.</a:t>
            </a:r>
          </a:p>
          <a:p>
            <a:r>
              <a:rPr lang="en-AU" dirty="0"/>
              <a:t>At Endeavour our PLP includes</a:t>
            </a:r>
            <a:r>
              <a:rPr lang="en-AU" baseline="0" dirty="0"/>
              <a:t> a compulsory work placement component.</a:t>
            </a:r>
            <a:endParaRPr lang="en-US" dirty="0"/>
          </a:p>
          <a:p>
            <a:r>
              <a:rPr lang="en-AU" baseline="0" dirty="0"/>
              <a:t>.</a:t>
            </a:r>
            <a:endParaRPr lang="en-US" dirty="0"/>
          </a:p>
          <a:p>
            <a:endParaRPr lang="en-AU" dirty="0"/>
          </a:p>
        </p:txBody>
      </p:sp>
      <p:sp>
        <p:nvSpPr>
          <p:cNvPr id="4" name="Slide Number Placeholder 3"/>
          <p:cNvSpPr>
            <a:spLocks noGrp="1"/>
          </p:cNvSpPr>
          <p:nvPr>
            <p:ph type="sldNum" sz="quarter" idx="10"/>
          </p:nvPr>
        </p:nvSpPr>
        <p:spPr/>
        <p:txBody>
          <a:bodyPr/>
          <a:lstStyle/>
          <a:p>
            <a:fld id="{4653FD59-18A5-46C2-85A2-68F687B1CA7B}" type="slidenum">
              <a:rPr lang="en-AU" smtClean="0"/>
              <a:t>6</a:t>
            </a:fld>
            <a:endParaRPr lang="en-AU" dirty="0"/>
          </a:p>
        </p:txBody>
      </p:sp>
    </p:spTree>
    <p:extLst>
      <p:ext uri="{BB962C8B-B14F-4D97-AF65-F5344CB8AC3E}">
        <p14:creationId xmlns:p14="http://schemas.microsoft.com/office/powerpoint/2010/main" val="706551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Aims for the</a:t>
            </a:r>
            <a:r>
              <a:rPr lang="en-AU" baseline="0" dirty="0"/>
              <a:t> program</a:t>
            </a:r>
          </a:p>
          <a:p>
            <a:pPr marL="171450" indent="-171450">
              <a:buFont typeface="Arial" panose="020B0604020202020204" pitchFamily="34" charset="0"/>
              <a:buChar char="•"/>
            </a:pPr>
            <a:r>
              <a:rPr lang="en-AU" baseline="0" dirty="0"/>
              <a:t>An opportunity to develop skills and knowledge relevant to work environments –particularly self management skills such as time-management, w</a:t>
            </a:r>
            <a:r>
              <a:rPr lang="en-US" sz="900" b="0" i="0" kern="1200" dirty="0" err="1">
                <a:solidFill>
                  <a:schemeClr val="tx1"/>
                </a:solidFill>
                <a:effectLst/>
                <a:latin typeface="+mn-lt"/>
                <a:ea typeface="+mn-ea"/>
                <a:cs typeface="+mn-cs"/>
              </a:rPr>
              <a:t>orking</a:t>
            </a:r>
            <a:r>
              <a:rPr lang="en-US" sz="900" b="0" i="0" kern="1200" dirty="0">
                <a:solidFill>
                  <a:schemeClr val="tx1"/>
                </a:solidFill>
                <a:effectLst/>
                <a:latin typeface="+mn-lt"/>
                <a:ea typeface="+mn-ea"/>
                <a:cs typeface="+mn-cs"/>
              </a:rPr>
              <a:t> effectively in teams and handling challenging situations constructively</a:t>
            </a:r>
            <a:endParaRPr lang="en-AU" baseline="0" dirty="0"/>
          </a:p>
          <a:p>
            <a:pPr marL="171450" indent="-171450">
              <a:buFont typeface="Arial" panose="020B0604020202020204" pitchFamily="34" charset="0"/>
              <a:buChar char="•"/>
            </a:pPr>
            <a:r>
              <a:rPr lang="en-AU" baseline="0" dirty="0"/>
              <a:t>The workplace learning  program reflects the Senior Years Vision for Learning in developing a level of independence and personal responsibility . We are ask the students to take calculate risk with their learning, to try something new  and reflect on what the experience has taught them. We encourage them to think critical in  creatively  in finding a suitable placement.</a:t>
            </a:r>
          </a:p>
          <a:p>
            <a:pPr marL="171450" indent="-171450">
              <a:buFont typeface="Arial" panose="020B0604020202020204" pitchFamily="34" charset="0"/>
              <a:buChar char="•"/>
            </a:pPr>
            <a:r>
              <a:rPr lang="en-AU" baseline="0" dirty="0"/>
              <a:t>It some cases it enables an opportunity to trial a potential career or test out an area of interest</a:t>
            </a:r>
          </a:p>
          <a:p>
            <a:pPr marL="171450" indent="-171450">
              <a:buFont typeface="Arial" panose="020B0604020202020204" pitchFamily="34" charset="0"/>
              <a:buChar char="•"/>
            </a:pPr>
            <a:endParaRPr lang="en-AU" baseline="0" dirty="0"/>
          </a:p>
          <a:p>
            <a:pPr marL="171450" indent="-171450">
              <a:buFont typeface="Arial" panose="020B0604020202020204" pitchFamily="34" charset="0"/>
              <a:buChar char="•"/>
            </a:pPr>
            <a:endParaRPr lang="en-AU" baseline="0" dirty="0"/>
          </a:p>
          <a:p>
            <a:pPr marL="0" indent="0">
              <a:buFont typeface="Arial" panose="020B0604020202020204" pitchFamily="34" charset="0"/>
              <a:buNone/>
            </a:pPr>
            <a:r>
              <a:rPr lang="en-AU" baseline="0" dirty="0"/>
              <a:t>Students are expected to complete and record their involvement in at least 25 hour of work placement – this can be achieved in a number of ways-</a:t>
            </a:r>
          </a:p>
          <a:p>
            <a:pPr marL="0" indent="0">
              <a:buFont typeface="Arial" panose="020B0604020202020204" pitchFamily="34" charset="0"/>
              <a:buNone/>
            </a:pPr>
            <a:r>
              <a:rPr lang="en-AU" baseline="0" dirty="0"/>
              <a:t>The majority of our students will undertake an unpaid work experience placement. In this instant the Learning Agreement will be signed of by the student and parents along with workplace provider and the school. The school is required to assess each individual students' suitability for the chosen placement and manage the risks involved. Students undertake over 5 hours workplace preparation lessons including looking at the student roles, responsibilities and rights within a workplace, and the procedures to follow </a:t>
            </a:r>
          </a:p>
          <a:p>
            <a:r>
              <a:rPr lang="en-AU" baseline="0" dirty="0"/>
              <a:t>they experience unsafe workplaces such as bullying teasing, harassment and any other issues that makes them feel unsafe or uncomfortable. The WPLA form signed by all parties indicates that the all parties are aware to the requirements of the placement and that the student is covered by the schools personal and public liability insurance policies whilst undertaking the placement. Further details regarding the program along with a hard copy of the Learning agreement form and the WHS checklist will be provided to parent via the Students during PLP lessons week. Work Experience week is held in Week 10 of term 2 , teaching staff will be on campus at this time to support and visit the students during their placement.  Other times can be negotiated with the College. </a:t>
            </a:r>
          </a:p>
          <a:p>
            <a:r>
              <a:rPr lang="en-AU" baseline="0" dirty="0"/>
              <a:t>Further copies of the WPLA form are also available on the Endeavour Pathways Web Page.</a:t>
            </a:r>
          </a:p>
          <a:p>
            <a:endParaRPr lang="en-AU" baseline="0" dirty="0"/>
          </a:p>
          <a:p>
            <a:r>
              <a:rPr lang="en-AU" baseline="0" dirty="0"/>
              <a:t>Students who already have paid casual employment or are part of a regular Volunteer opportunity can use this involvement towards their Workplace Learning. As the student is an employee or volunteer a different form is completed to indicate that the insurance details are the responsibility of the workplace.</a:t>
            </a:r>
          </a:p>
          <a:p>
            <a:endParaRPr lang="en-AU" baseline="0" dirty="0"/>
          </a:p>
          <a:p>
            <a:r>
              <a:rPr lang="en-AU" baseline="0" dirty="0"/>
              <a:t>In all instance's students are required to record evidence of their involvement through the completion of the work place Journal and reflection task.</a:t>
            </a:r>
          </a:p>
          <a:p>
            <a:endParaRPr lang="en-AU" baseline="0" dirty="0"/>
          </a:p>
          <a:p>
            <a:endParaRPr lang="en-AU" baseline="0" dirty="0"/>
          </a:p>
          <a:p>
            <a:r>
              <a:rPr lang="en-AU" baseline="0" dirty="0"/>
              <a:t>Support to finding placements is available via the PLP teachers, me, care group and subject teachers</a:t>
            </a:r>
          </a:p>
          <a:p>
            <a:endParaRPr lang="en-AU" baseline="0" dirty="0"/>
          </a:p>
          <a:p>
            <a:r>
              <a:rPr lang="en-AU" baseline="0" dirty="0"/>
              <a:t>Students are strongly encouraged to undertake the process as independently as possible however it would be helpful for parents to commence discussions about possible options, introducing the student to friends and colleagues who may be able to offer opportunities, taking them to meet owners or managers of local businesses.</a:t>
            </a:r>
          </a:p>
          <a:p>
            <a:endParaRPr lang="en-AU" dirty="0"/>
          </a:p>
        </p:txBody>
      </p:sp>
      <p:sp>
        <p:nvSpPr>
          <p:cNvPr id="4" name="Slide Number Placeholder 3"/>
          <p:cNvSpPr>
            <a:spLocks noGrp="1"/>
          </p:cNvSpPr>
          <p:nvPr>
            <p:ph type="sldNum" sz="quarter" idx="10"/>
          </p:nvPr>
        </p:nvSpPr>
        <p:spPr/>
        <p:txBody>
          <a:bodyPr/>
          <a:lstStyle/>
          <a:p>
            <a:fld id="{4653FD59-18A5-46C2-85A2-68F687B1CA7B}" type="slidenum">
              <a:rPr lang="en-AU" smtClean="0"/>
              <a:t>7</a:t>
            </a:fld>
            <a:endParaRPr lang="en-AU" dirty="0"/>
          </a:p>
        </p:txBody>
      </p:sp>
    </p:spTree>
    <p:extLst>
      <p:ext uri="{BB962C8B-B14F-4D97-AF65-F5344CB8AC3E}">
        <p14:creationId xmlns:p14="http://schemas.microsoft.com/office/powerpoint/2010/main" val="1080130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8</a:t>
            </a:fld>
            <a:endParaRPr lang="en-AU" dirty="0"/>
          </a:p>
        </p:txBody>
      </p:sp>
    </p:spTree>
    <p:extLst>
      <p:ext uri="{BB962C8B-B14F-4D97-AF65-F5344CB8AC3E}">
        <p14:creationId xmlns:p14="http://schemas.microsoft.com/office/powerpoint/2010/main" val="1283860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653FD59-18A5-46C2-85A2-68F687B1CA7B}" type="slidenum">
              <a:rPr lang="en-AU" smtClean="0"/>
              <a:t>9</a:t>
            </a:fld>
            <a:endParaRPr lang="en-AU" dirty="0"/>
          </a:p>
        </p:txBody>
      </p:sp>
    </p:spTree>
    <p:extLst>
      <p:ext uri="{BB962C8B-B14F-4D97-AF65-F5344CB8AC3E}">
        <p14:creationId xmlns:p14="http://schemas.microsoft.com/office/powerpoint/2010/main" val="2531481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653FD59-18A5-46C2-85A2-68F687B1CA7B}" type="slidenum">
              <a:rPr lang="en-AU" smtClean="0"/>
              <a:t>10</a:t>
            </a:fld>
            <a:endParaRPr lang="en-AU" dirty="0"/>
          </a:p>
        </p:txBody>
      </p:sp>
    </p:spTree>
    <p:extLst>
      <p:ext uri="{BB962C8B-B14F-4D97-AF65-F5344CB8AC3E}">
        <p14:creationId xmlns:p14="http://schemas.microsoft.com/office/powerpoint/2010/main" val="2455417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11</a:t>
            </a:fld>
            <a:endParaRPr lang="en-AU" dirty="0"/>
          </a:p>
        </p:txBody>
      </p:sp>
    </p:spTree>
    <p:extLst>
      <p:ext uri="{BB962C8B-B14F-4D97-AF65-F5344CB8AC3E}">
        <p14:creationId xmlns:p14="http://schemas.microsoft.com/office/powerpoint/2010/main" val="3513394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12</a:t>
            </a:fld>
            <a:endParaRPr lang="en-AU" dirty="0"/>
          </a:p>
        </p:txBody>
      </p:sp>
    </p:spTree>
    <p:extLst>
      <p:ext uri="{BB962C8B-B14F-4D97-AF65-F5344CB8AC3E}">
        <p14:creationId xmlns:p14="http://schemas.microsoft.com/office/powerpoint/2010/main" val="4283815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13</a:t>
            </a:fld>
            <a:endParaRPr lang="en-AU" dirty="0"/>
          </a:p>
        </p:txBody>
      </p:sp>
    </p:spTree>
    <p:extLst>
      <p:ext uri="{BB962C8B-B14F-4D97-AF65-F5344CB8AC3E}">
        <p14:creationId xmlns:p14="http://schemas.microsoft.com/office/powerpoint/2010/main" val="418545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14</a:t>
            </a:fld>
            <a:endParaRPr lang="en-AU" dirty="0"/>
          </a:p>
        </p:txBody>
      </p:sp>
    </p:spTree>
    <p:extLst>
      <p:ext uri="{BB962C8B-B14F-4D97-AF65-F5344CB8AC3E}">
        <p14:creationId xmlns:p14="http://schemas.microsoft.com/office/powerpoint/2010/main" val="575791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15</a:t>
            </a:fld>
            <a:endParaRPr lang="en-AU" dirty="0"/>
          </a:p>
        </p:txBody>
      </p:sp>
    </p:spTree>
    <p:extLst>
      <p:ext uri="{BB962C8B-B14F-4D97-AF65-F5344CB8AC3E}">
        <p14:creationId xmlns:p14="http://schemas.microsoft.com/office/powerpoint/2010/main" val="2142709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CCEF4E18-F1CC-4C98-9AFA-9026289E44F1}"/>
              </a:ext>
            </a:extLst>
          </p:cNvPr>
          <p:cNvSpPr>
            <a:spLocks noGrp="1" noRot="1" noChangeAspect="1" noTextEdit="1"/>
          </p:cNvSpPr>
          <p:nvPr>
            <p:ph type="sldImg"/>
          </p:nvPr>
        </p:nvSpPr>
        <p:spPr bwMode="auto">
          <a:xfrm>
            <a:off x="422275" y="1241425"/>
            <a:ext cx="5953125" cy="3349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EBAE4519-776F-42A2-B0F2-B3A002802B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AU" altLang="en-US" dirty="0"/>
              <a:t>Your relationship with your child is really important – you are their parent, not their best friend and during these senior years – they still need guidance and boundaries.</a:t>
            </a:r>
          </a:p>
          <a:p>
            <a:pPr marL="171450" indent="-171450">
              <a:buFontTx/>
              <a:buChar char="•"/>
            </a:pPr>
            <a:endParaRPr lang="en-AU" altLang="en-US" dirty="0"/>
          </a:p>
        </p:txBody>
      </p:sp>
      <p:sp>
        <p:nvSpPr>
          <p:cNvPr id="34820" name="Slide Number Placeholder 3">
            <a:extLst>
              <a:ext uri="{FF2B5EF4-FFF2-40B4-BE49-F238E27FC236}">
                <a16:creationId xmlns:a16="http://schemas.microsoft.com/office/drawing/2014/main" id="{A4A1C07C-AEB1-4257-B588-C4A306CAAD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51C87B6-CBE9-4FF1-8896-57EA116CBB32}" type="slidenum">
              <a:rPr lang="en-AU" altLang="en-US" smtClean="0"/>
              <a:pPr/>
              <a:t>16</a:t>
            </a:fld>
            <a:endParaRPr lang="en-AU" altLang="en-US" dirty="0"/>
          </a:p>
        </p:txBody>
      </p:sp>
    </p:spTree>
    <p:extLst>
      <p:ext uri="{BB962C8B-B14F-4D97-AF65-F5344CB8AC3E}">
        <p14:creationId xmlns:p14="http://schemas.microsoft.com/office/powerpoint/2010/main" val="3571620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17</a:t>
            </a:fld>
            <a:endParaRPr lang="en-AU" dirty="0"/>
          </a:p>
        </p:txBody>
      </p:sp>
    </p:spTree>
    <p:extLst>
      <p:ext uri="{BB962C8B-B14F-4D97-AF65-F5344CB8AC3E}">
        <p14:creationId xmlns:p14="http://schemas.microsoft.com/office/powerpoint/2010/main" val="5980345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4FE52F38-EBF1-4582-8944-BB5FB17227EF}"/>
              </a:ext>
            </a:extLst>
          </p:cNvPr>
          <p:cNvSpPr>
            <a:spLocks noGrp="1" noRot="1" noChangeAspect="1" noTextEdit="1"/>
          </p:cNvSpPr>
          <p:nvPr>
            <p:ph type="sldImg"/>
          </p:nvPr>
        </p:nvSpPr>
        <p:spPr bwMode="auto">
          <a:xfrm>
            <a:off x="422275" y="1241425"/>
            <a:ext cx="5953125" cy="3349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1AD69A5C-2EC7-48F2-9B40-59B5A3F8F1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a:t>These are the various ‘programs’ tat we have put in place to support and educate our senior students</a:t>
            </a:r>
          </a:p>
        </p:txBody>
      </p:sp>
      <p:sp>
        <p:nvSpPr>
          <p:cNvPr id="32772" name="Slide Number Placeholder 3">
            <a:extLst>
              <a:ext uri="{FF2B5EF4-FFF2-40B4-BE49-F238E27FC236}">
                <a16:creationId xmlns:a16="http://schemas.microsoft.com/office/drawing/2014/main" id="{397ACA16-A714-4102-83C3-74A19550F1F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151EE1F-1B40-4EFA-8D54-66C1A3BD5A21}" type="slidenum">
              <a:rPr lang="en-AU" altLang="en-US" smtClean="0"/>
              <a:pPr/>
              <a:t>18</a:t>
            </a:fld>
            <a:endParaRPr lang="en-AU" altLang="en-US" dirty="0"/>
          </a:p>
        </p:txBody>
      </p:sp>
    </p:spTree>
    <p:extLst>
      <p:ext uri="{BB962C8B-B14F-4D97-AF65-F5344CB8AC3E}">
        <p14:creationId xmlns:p14="http://schemas.microsoft.com/office/powerpoint/2010/main" val="7913594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19</a:t>
            </a:fld>
            <a:endParaRPr lang="en-AU" dirty="0"/>
          </a:p>
        </p:txBody>
      </p:sp>
    </p:spTree>
    <p:extLst>
      <p:ext uri="{BB962C8B-B14F-4D97-AF65-F5344CB8AC3E}">
        <p14:creationId xmlns:p14="http://schemas.microsoft.com/office/powerpoint/2010/main" val="3343963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20</a:t>
            </a:fld>
            <a:endParaRPr lang="en-AU" dirty="0"/>
          </a:p>
        </p:txBody>
      </p:sp>
    </p:spTree>
    <p:extLst>
      <p:ext uri="{BB962C8B-B14F-4D97-AF65-F5344CB8AC3E}">
        <p14:creationId xmlns:p14="http://schemas.microsoft.com/office/powerpoint/2010/main" val="2934963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21</a:t>
            </a:fld>
            <a:endParaRPr lang="en-AU" dirty="0"/>
          </a:p>
        </p:txBody>
      </p:sp>
    </p:spTree>
    <p:extLst>
      <p:ext uri="{BB962C8B-B14F-4D97-AF65-F5344CB8AC3E}">
        <p14:creationId xmlns:p14="http://schemas.microsoft.com/office/powerpoint/2010/main" val="1992137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22</a:t>
            </a:fld>
            <a:endParaRPr lang="en-AU" dirty="0"/>
          </a:p>
        </p:txBody>
      </p:sp>
    </p:spTree>
    <p:extLst>
      <p:ext uri="{BB962C8B-B14F-4D97-AF65-F5344CB8AC3E}">
        <p14:creationId xmlns:p14="http://schemas.microsoft.com/office/powerpoint/2010/main" val="4084178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23</a:t>
            </a:fld>
            <a:endParaRPr lang="en-AU" dirty="0"/>
          </a:p>
        </p:txBody>
      </p:sp>
    </p:spTree>
    <p:extLst>
      <p:ext uri="{BB962C8B-B14F-4D97-AF65-F5344CB8AC3E}">
        <p14:creationId xmlns:p14="http://schemas.microsoft.com/office/powerpoint/2010/main" val="1093507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24</a:t>
            </a:fld>
            <a:endParaRPr lang="en-AU" dirty="0"/>
          </a:p>
        </p:txBody>
      </p:sp>
    </p:spTree>
    <p:extLst>
      <p:ext uri="{BB962C8B-B14F-4D97-AF65-F5344CB8AC3E}">
        <p14:creationId xmlns:p14="http://schemas.microsoft.com/office/powerpoint/2010/main" val="2021552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25</a:t>
            </a:fld>
            <a:endParaRPr lang="en-AU" dirty="0"/>
          </a:p>
        </p:txBody>
      </p:sp>
    </p:spTree>
    <p:extLst>
      <p:ext uri="{BB962C8B-B14F-4D97-AF65-F5344CB8AC3E}">
        <p14:creationId xmlns:p14="http://schemas.microsoft.com/office/powerpoint/2010/main" val="22543101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26</a:t>
            </a:fld>
            <a:endParaRPr lang="en-AU" dirty="0"/>
          </a:p>
        </p:txBody>
      </p:sp>
    </p:spTree>
    <p:extLst>
      <p:ext uri="{BB962C8B-B14F-4D97-AF65-F5344CB8AC3E}">
        <p14:creationId xmlns:p14="http://schemas.microsoft.com/office/powerpoint/2010/main" val="28327640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27</a:t>
            </a:fld>
            <a:endParaRPr lang="en-AU" dirty="0"/>
          </a:p>
        </p:txBody>
      </p:sp>
    </p:spTree>
    <p:extLst>
      <p:ext uri="{BB962C8B-B14F-4D97-AF65-F5344CB8AC3E}">
        <p14:creationId xmlns:p14="http://schemas.microsoft.com/office/powerpoint/2010/main" val="357927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28</a:t>
            </a:fld>
            <a:endParaRPr lang="en-AU" dirty="0"/>
          </a:p>
        </p:txBody>
      </p:sp>
    </p:spTree>
    <p:extLst>
      <p:ext uri="{BB962C8B-B14F-4D97-AF65-F5344CB8AC3E}">
        <p14:creationId xmlns:p14="http://schemas.microsoft.com/office/powerpoint/2010/main" val="4518928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29</a:t>
            </a:fld>
            <a:endParaRPr lang="en-AU" dirty="0"/>
          </a:p>
        </p:txBody>
      </p:sp>
    </p:spTree>
    <p:extLst>
      <p:ext uri="{BB962C8B-B14F-4D97-AF65-F5344CB8AC3E}">
        <p14:creationId xmlns:p14="http://schemas.microsoft.com/office/powerpoint/2010/main" val="20890283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30</a:t>
            </a:fld>
            <a:endParaRPr lang="en-AU" dirty="0"/>
          </a:p>
        </p:txBody>
      </p:sp>
    </p:spTree>
    <p:extLst>
      <p:ext uri="{BB962C8B-B14F-4D97-AF65-F5344CB8AC3E}">
        <p14:creationId xmlns:p14="http://schemas.microsoft.com/office/powerpoint/2010/main" val="14356260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31</a:t>
            </a:fld>
            <a:endParaRPr lang="en-AU" dirty="0"/>
          </a:p>
        </p:txBody>
      </p:sp>
    </p:spTree>
    <p:extLst>
      <p:ext uri="{BB962C8B-B14F-4D97-AF65-F5344CB8AC3E}">
        <p14:creationId xmlns:p14="http://schemas.microsoft.com/office/powerpoint/2010/main" val="4110675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32</a:t>
            </a:fld>
            <a:endParaRPr lang="en-AU" dirty="0"/>
          </a:p>
        </p:txBody>
      </p:sp>
    </p:spTree>
    <p:extLst>
      <p:ext uri="{BB962C8B-B14F-4D97-AF65-F5344CB8AC3E}">
        <p14:creationId xmlns:p14="http://schemas.microsoft.com/office/powerpoint/2010/main" val="164440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653FD59-18A5-46C2-85A2-68F687B1CA7B}" type="slidenum">
              <a:rPr lang="en-AU" smtClean="0"/>
              <a:t>33</a:t>
            </a:fld>
            <a:endParaRPr lang="en-AU" dirty="0"/>
          </a:p>
        </p:txBody>
      </p:sp>
    </p:spTree>
    <p:extLst>
      <p:ext uri="{BB962C8B-B14F-4D97-AF65-F5344CB8AC3E}">
        <p14:creationId xmlns:p14="http://schemas.microsoft.com/office/powerpoint/2010/main" val="35670486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a:t>I</a:t>
            </a:r>
            <a:r>
              <a:rPr lang="en-US" baseline="0" dirty="0"/>
              <a:t>nvite people to Year 8 Area for an opportunity to speak with key people – Annie, Jamie, Sharon etc</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07BA9979-80DF-422E-9707-18C8CAA601D6}" type="slidenum">
              <a:rPr lang="en-AU" smtClean="0"/>
              <a:t>34</a:t>
            </a:fld>
            <a:endParaRPr lang="en-AU" dirty="0"/>
          </a:p>
        </p:txBody>
      </p:sp>
    </p:spTree>
    <p:extLst>
      <p:ext uri="{BB962C8B-B14F-4D97-AF65-F5344CB8AC3E}">
        <p14:creationId xmlns:p14="http://schemas.microsoft.com/office/powerpoint/2010/main" val="1217641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endParaRPr lang="en-AU"/>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5E7FE041-DB5E-484C-AA6E-EBAFE49A9E8C}" type="datetimeFigureOut">
              <a:rPr lang="en-AU" smtClean="0"/>
              <a:pPr/>
              <a:t>13/02/2020</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6E34B7F0-48EC-4BF3-87C3-7919C405B023}" type="slidenum">
              <a:rPr lang="en-AU" smtClean="0"/>
              <a:pPr/>
              <a:t>‹#›</a:t>
            </a:fld>
            <a:endParaRPr lang="en-AU"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5E7FE041-DB5E-484C-AA6E-EBAFE49A9E8C}" type="datetimeFigureOut">
              <a:rPr lang="en-AU" smtClean="0"/>
              <a:pPr/>
              <a:t>13/02/2020</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6E34B7F0-48EC-4BF3-87C3-7919C405B023}" type="slidenum">
              <a:rPr lang="en-AU" smtClean="0"/>
              <a:pPr/>
              <a:t>‹#›</a:t>
            </a:fld>
            <a:endParaRPr lang="en-AU"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endParaRPr lang="en-AU"/>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7FE041-DB5E-484C-AA6E-EBAFE49A9E8C}" type="datetimeFigureOut">
              <a:rPr lang="en-AU" smtClean="0"/>
              <a:pPr/>
              <a:t>13/02/2020</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6E34B7F0-48EC-4BF3-87C3-7919C405B023}" type="slidenum">
              <a:rPr lang="en-AU" smtClean="0"/>
              <a:pPr/>
              <a:t>‹#›</a:t>
            </a:fld>
            <a:endParaRPr lang="en-AU"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5E7FE041-DB5E-484C-AA6E-EBAFE49A9E8C}" type="datetimeFigureOut">
              <a:rPr lang="en-AU" smtClean="0"/>
              <a:pPr/>
              <a:t>13/02/2020</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6E34B7F0-48EC-4BF3-87C3-7919C405B023}" type="slidenum">
              <a:rPr lang="en-AU" smtClean="0"/>
              <a:pPr/>
              <a:t>‹#›</a:t>
            </a:fld>
            <a:endParaRPr lang="en-AU"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5E7FE041-DB5E-484C-AA6E-EBAFE49A9E8C}" type="datetimeFigureOut">
              <a:rPr lang="en-AU" smtClean="0"/>
              <a:pPr/>
              <a:t>13/02/2020</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6E34B7F0-48EC-4BF3-87C3-7919C405B023}" type="slidenum">
              <a:rPr lang="en-AU" smtClean="0"/>
              <a:pPr/>
              <a:t>‹#›</a:t>
            </a:fld>
            <a:endParaRPr lang="en-AU"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5E7FE041-DB5E-484C-AA6E-EBAFE49A9E8C}" type="datetimeFigureOut">
              <a:rPr lang="en-AU" smtClean="0"/>
              <a:pPr/>
              <a:t>13/02/2020</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6E34B7F0-48EC-4BF3-87C3-7919C405B023}" type="slidenum">
              <a:rPr lang="en-AU" smtClean="0"/>
              <a:pPr/>
              <a:t>‹#›</a:t>
            </a:fld>
            <a:endParaRPr lang="en-AU"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7FE041-DB5E-484C-AA6E-EBAFE49A9E8C}" type="datetimeFigureOut">
              <a:rPr lang="en-AU" smtClean="0"/>
              <a:pPr/>
              <a:t>13/02/2020</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6E34B7F0-48EC-4BF3-87C3-7919C405B023}" type="slidenum">
              <a:rPr lang="en-AU" smtClean="0"/>
              <a:pPr/>
              <a:t>‹#›</a:t>
            </a:fld>
            <a:endParaRPr lang="en-AU"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endParaRPr lang="en-AU"/>
          </a:p>
        </p:txBody>
      </p:sp>
      <p:sp>
        <p:nvSpPr>
          <p:cNvPr id="3" name="Content Placeholder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E7FE041-DB5E-484C-AA6E-EBAFE49A9E8C}" type="datetimeFigureOut">
              <a:rPr lang="en-AU" smtClean="0"/>
              <a:pPr/>
              <a:t>13/02/2020</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6E34B7F0-48EC-4BF3-87C3-7919C405B023}" type="slidenum">
              <a:rPr lang="en-AU" smtClean="0"/>
              <a:pPr/>
              <a:t>‹#›</a:t>
            </a:fld>
            <a:endParaRPr lang="en-AU"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endParaRPr lang="en-AU"/>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E7FE041-DB5E-484C-AA6E-EBAFE49A9E8C}" type="datetimeFigureOut">
              <a:rPr lang="en-AU" smtClean="0"/>
              <a:pPr/>
              <a:t>13/02/2020</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6E34B7F0-48EC-4BF3-87C3-7919C405B023}" type="slidenum">
              <a:rPr lang="en-AU" smtClean="0"/>
              <a:pPr/>
              <a:t>‹#›</a:t>
            </a:fld>
            <a:endParaRPr lang="en-AU"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5E7FE041-DB5E-484C-AA6E-EBAFE49A9E8C}" type="datetimeFigureOut">
              <a:rPr lang="en-AU" smtClean="0"/>
              <a:pPr/>
              <a:t>13/02/2020</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6E34B7F0-48EC-4BF3-87C3-7919C405B023}" type="slidenum">
              <a:rPr lang="en-AU" smtClean="0"/>
              <a:pPr/>
              <a:t>‹#›</a:t>
            </a:fld>
            <a:endParaRPr lang="en-AU"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5E7FE041-DB5E-484C-AA6E-EBAFE49A9E8C}" type="datetimeFigureOut">
              <a:rPr lang="en-AU" smtClean="0"/>
              <a:pPr/>
              <a:t>13/02/2020</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6E34B7F0-48EC-4BF3-87C3-7919C405B023}" type="slidenum">
              <a:rPr lang="en-AU" smtClean="0"/>
              <a:pPr/>
              <a:t>‹#›</a:t>
            </a:fld>
            <a:endParaRPr lang="en-AU"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E7FE041-DB5E-484C-AA6E-EBAFE49A9E8C}" type="datetimeFigureOut">
              <a:rPr lang="en-AU" smtClean="0"/>
              <a:pPr/>
              <a:t>13/02/2020</a:t>
            </a:fld>
            <a:endParaRPr lang="en-AU" dirty="0"/>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E34B7F0-48EC-4BF3-87C3-7919C405B023}" type="slidenum">
              <a:rPr lang="en-AU" smtClean="0"/>
              <a:pPr/>
              <a:t>‹#›</a:t>
            </a:fld>
            <a:endParaRPr lang="en-AU"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hyperlink" Target="https://www.sace.sa.edu.au/"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lawsocietysa.asn.au/LSSA/Out_of_Bounds_App.aspx"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esafety.gov.au/about-the-office"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45518" y="3147814"/>
            <a:ext cx="7992888" cy="702078"/>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3375" b="1" dirty="0">
                <a:solidFill>
                  <a:srgbClr val="152C76"/>
                </a:solidFill>
                <a:latin typeface="Arial" pitchFamily="34" charset="0"/>
                <a:cs typeface="Arial" pitchFamily="34" charset="0"/>
              </a:rPr>
              <a:t>Surviving Year 10 in 2020</a:t>
            </a:r>
            <a:endParaRPr lang="en-US" sz="3375" b="1" dirty="0">
              <a:solidFill>
                <a:srgbClr val="152C76"/>
              </a:solidFill>
              <a:latin typeface="Arial" pitchFamily="34" charset="0"/>
              <a:cs typeface="Arial" pitchFamily="34" charset="0"/>
            </a:endParaRPr>
          </a:p>
        </p:txBody>
      </p:sp>
      <p:sp>
        <p:nvSpPr>
          <p:cNvPr id="4" name="Rectangle 3"/>
          <p:cNvSpPr>
            <a:spLocks noGrp="1" noChangeArrowheads="1"/>
          </p:cNvSpPr>
          <p:nvPr>
            <p:ph type="subTitle" idx="1"/>
          </p:nvPr>
        </p:nvSpPr>
        <p:spPr>
          <a:xfrm>
            <a:off x="518692" y="3723878"/>
            <a:ext cx="8316924" cy="517661"/>
          </a:xfrm>
        </p:spPr>
        <p:txBody>
          <a:bodyPr>
            <a:noAutofit/>
          </a:bodyPr>
          <a:lstStyle/>
          <a:p>
            <a:pPr algn="l"/>
            <a:r>
              <a:rPr lang="en-AU" sz="2250" dirty="0">
                <a:solidFill>
                  <a:srgbClr val="152C76"/>
                </a:solidFill>
                <a:latin typeface="Arial" pitchFamily="34" charset="0"/>
                <a:cs typeface="Arial" pitchFamily="34" charset="0"/>
              </a:rPr>
              <a:t>Darren Willsmore, Year 10 Year Level Leader</a:t>
            </a:r>
          </a:p>
        </p:txBody>
      </p:sp>
      <p:pic>
        <p:nvPicPr>
          <p:cNvPr id="5" name="Picture 4">
            <a:extLst>
              <a:ext uri="{FF2B5EF4-FFF2-40B4-BE49-F238E27FC236}">
                <a16:creationId xmlns:a16="http://schemas.microsoft.com/office/drawing/2014/main" id="{3EE6774D-6AA6-42A2-A7EC-80477E9CD6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000" b="19201"/>
          <a:stretch/>
        </p:blipFill>
        <p:spPr>
          <a:xfrm>
            <a:off x="498451" y="123478"/>
            <a:ext cx="7715250" cy="3024336"/>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2">
            <a:extLst>
              <a:ext uri="{FF2B5EF4-FFF2-40B4-BE49-F238E27FC236}">
                <a16:creationId xmlns:a16="http://schemas.microsoft.com/office/drawing/2014/main" id="{D81043D8-4E20-465D-B02E-BCC6C914D7B6}"/>
              </a:ext>
            </a:extLst>
          </p:cNvPr>
          <p:cNvSpPr txBox="1">
            <a:spLocks noChangeArrowheads="1"/>
          </p:cNvSpPr>
          <p:nvPr/>
        </p:nvSpPr>
        <p:spPr bwMode="auto">
          <a:xfrm>
            <a:off x="521550" y="249492"/>
            <a:ext cx="5941219" cy="49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625" b="1" dirty="0">
                <a:solidFill>
                  <a:srgbClr val="152C76"/>
                </a:solidFill>
                <a:latin typeface="Arial" panose="020B0604020202020204" pitchFamily="34" charset="0"/>
              </a:rPr>
              <a:t>Year 10 Support Team</a:t>
            </a:r>
            <a:endParaRPr lang="en-AU" altLang="en-US" sz="2625" b="1" dirty="0">
              <a:solidFill>
                <a:srgbClr val="152C76"/>
              </a:solidFill>
              <a:latin typeface="Arial" panose="020B0604020202020204" pitchFamily="34" charset="0"/>
            </a:endParaRPr>
          </a:p>
        </p:txBody>
      </p:sp>
      <p:sp>
        <p:nvSpPr>
          <p:cNvPr id="5124" name="Rectangle 1">
            <a:extLst>
              <a:ext uri="{FF2B5EF4-FFF2-40B4-BE49-F238E27FC236}">
                <a16:creationId xmlns:a16="http://schemas.microsoft.com/office/drawing/2014/main" id="{7DF7074F-4480-44B9-9A4D-305B28B24C88}"/>
              </a:ext>
            </a:extLst>
          </p:cNvPr>
          <p:cNvSpPr>
            <a:spLocks noChangeArrowheads="1"/>
          </p:cNvSpPr>
          <p:nvPr/>
        </p:nvSpPr>
        <p:spPr bwMode="auto">
          <a:xfrm>
            <a:off x="521550" y="897565"/>
            <a:ext cx="837093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2100" b="1" dirty="0">
                <a:latin typeface="Arial" panose="020B0604020202020204" pitchFamily="34" charset="0"/>
              </a:rPr>
              <a:t>Darren Willsmore </a:t>
            </a:r>
            <a:r>
              <a:rPr lang="en-AU" altLang="en-US" sz="2100" dirty="0">
                <a:latin typeface="Arial" panose="020B0604020202020204" pitchFamily="34" charset="0"/>
              </a:rPr>
              <a:t>– Year 10 Year Level Leader</a:t>
            </a:r>
          </a:p>
          <a:p>
            <a:pPr eaLnBrk="1" hangingPunct="1">
              <a:spcBef>
                <a:spcPct val="0"/>
              </a:spcBef>
              <a:buFontTx/>
              <a:buNone/>
            </a:pPr>
            <a:r>
              <a:rPr lang="en-AU" altLang="en-US" sz="2100" b="1" dirty="0">
                <a:latin typeface="Arial" panose="020B0604020202020204" pitchFamily="34" charset="0"/>
              </a:rPr>
              <a:t>Sharon Ward </a:t>
            </a:r>
            <a:r>
              <a:rPr lang="en-AU" altLang="en-US" sz="2100" dirty="0">
                <a:latin typeface="Arial" panose="020B0604020202020204" pitchFamily="34" charset="0"/>
              </a:rPr>
              <a:t>- Director of Senior Years</a:t>
            </a:r>
          </a:p>
          <a:p>
            <a:pPr eaLnBrk="1" hangingPunct="1">
              <a:spcBef>
                <a:spcPct val="0"/>
              </a:spcBef>
              <a:buFontTx/>
              <a:buNone/>
            </a:pPr>
            <a:r>
              <a:rPr lang="en-AU" altLang="en-US" sz="2100" b="1" dirty="0">
                <a:latin typeface="Arial" panose="020B0604020202020204" pitchFamily="34" charset="0"/>
              </a:rPr>
              <a:t>Sandra Barry </a:t>
            </a:r>
            <a:r>
              <a:rPr lang="en-AU" altLang="en-US" sz="2100" dirty="0">
                <a:latin typeface="Arial" panose="020B0604020202020204" pitchFamily="34" charset="0"/>
              </a:rPr>
              <a:t>-</a:t>
            </a:r>
            <a:r>
              <a:rPr lang="en-AU" altLang="en-US" sz="2100" b="1" dirty="0">
                <a:latin typeface="Arial" panose="020B0604020202020204" pitchFamily="34" charset="0"/>
              </a:rPr>
              <a:t> </a:t>
            </a:r>
            <a:r>
              <a:rPr lang="en-AU" altLang="en-US" sz="2100" dirty="0">
                <a:latin typeface="Arial" panose="020B0604020202020204" pitchFamily="34" charset="0"/>
              </a:rPr>
              <a:t>Director of Learning </a:t>
            </a:r>
          </a:p>
          <a:p>
            <a:pPr eaLnBrk="1" hangingPunct="1">
              <a:spcBef>
                <a:spcPct val="0"/>
              </a:spcBef>
              <a:buFontTx/>
              <a:buNone/>
            </a:pPr>
            <a:r>
              <a:rPr lang="en-US" altLang="en-US" sz="2100" b="1" dirty="0">
                <a:latin typeface="Arial" panose="020B0604020202020204" pitchFamily="34" charset="0"/>
              </a:rPr>
              <a:t>Annie Fitridge</a:t>
            </a:r>
            <a:r>
              <a:rPr lang="en-US" altLang="en-US" sz="2100" dirty="0">
                <a:latin typeface="Arial" panose="020B0604020202020204" pitchFamily="34" charset="0"/>
              </a:rPr>
              <a:t> - Pathways Leader and Careers Counsellor</a:t>
            </a:r>
          </a:p>
          <a:p>
            <a:pPr eaLnBrk="1" hangingPunct="1">
              <a:spcBef>
                <a:spcPct val="0"/>
              </a:spcBef>
              <a:buFontTx/>
              <a:buNone/>
            </a:pPr>
            <a:r>
              <a:rPr lang="en-US" altLang="en-US" sz="2100" b="1" dirty="0">
                <a:latin typeface="Arial" panose="020B0604020202020204" pitchFamily="34" charset="0"/>
              </a:rPr>
              <a:t>Marni Harding </a:t>
            </a:r>
            <a:r>
              <a:rPr lang="en-US" altLang="en-US" sz="2100" dirty="0">
                <a:latin typeface="Arial" panose="020B0604020202020204" pitchFamily="34" charset="0"/>
              </a:rPr>
              <a:t>– College Counsellor</a:t>
            </a:r>
          </a:p>
          <a:p>
            <a:pPr>
              <a:spcBef>
                <a:spcPct val="0"/>
              </a:spcBef>
              <a:buNone/>
            </a:pPr>
            <a:r>
              <a:rPr lang="en-US" sz="2100" dirty="0">
                <a:latin typeface="Arial" panose="020B0604020202020204" pitchFamily="34" charset="0"/>
                <a:cs typeface="Arial" panose="020B0604020202020204" pitchFamily="34" charset="0"/>
              </a:rPr>
              <a:t>Care Group, Subject Teachers and Course Counsellor ​</a:t>
            </a:r>
          </a:p>
        </p:txBody>
      </p:sp>
    </p:spTree>
    <p:custDataLst>
      <p:tags r:id="rId1"/>
    </p:custDataLst>
    <p:extLst>
      <p:ext uri="{BB962C8B-B14F-4D97-AF65-F5344CB8AC3E}">
        <p14:creationId xmlns:p14="http://schemas.microsoft.com/office/powerpoint/2010/main" val="342368213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66967F-FF45-43C3-AC4B-3A2AFB9FE45E}"/>
              </a:ext>
            </a:extLst>
          </p:cNvPr>
          <p:cNvSpPr>
            <a:spLocks noGrp="1"/>
          </p:cNvSpPr>
          <p:nvPr>
            <p:ph idx="1"/>
          </p:nvPr>
        </p:nvSpPr>
        <p:spPr>
          <a:xfrm>
            <a:off x="520634" y="789553"/>
            <a:ext cx="8478942" cy="3240360"/>
          </a:xfrm>
        </p:spPr>
        <p:txBody>
          <a:bodyPr>
            <a:normAutofit/>
          </a:bodyPr>
          <a:lstStyle/>
          <a:p>
            <a:pPr marL="0" indent="0">
              <a:buNone/>
              <a:defRPr/>
            </a:pPr>
            <a:r>
              <a:rPr lang="en-US" sz="2100" dirty="0">
                <a:latin typeface="Arial" panose="020B0604020202020204" pitchFamily="34" charset="0"/>
                <a:cs typeface="Arial" panose="020B0604020202020204" pitchFamily="34" charset="0"/>
              </a:rPr>
              <a:t>Some of the features that parents/carers will have access to via the Portal will be:</a:t>
            </a:r>
          </a:p>
          <a:p>
            <a:pPr>
              <a:defRPr/>
            </a:pPr>
            <a:r>
              <a:rPr lang="en-US" sz="2100" dirty="0">
                <a:latin typeface="Arial" panose="020B0604020202020204" pitchFamily="34" charset="0"/>
                <a:cs typeface="Arial" panose="020B0604020202020204" pitchFamily="34" charset="0"/>
              </a:rPr>
              <a:t>Your child's Timetable and Calendar</a:t>
            </a:r>
          </a:p>
          <a:p>
            <a:pPr>
              <a:defRPr/>
            </a:pPr>
            <a:r>
              <a:rPr lang="en-US" sz="2100" dirty="0">
                <a:latin typeface="Arial" panose="020B0604020202020204" pitchFamily="34" charset="0"/>
                <a:cs typeface="Arial" panose="020B0604020202020204" pitchFamily="34" charset="0"/>
              </a:rPr>
              <a:t>School Calendar</a:t>
            </a:r>
          </a:p>
          <a:p>
            <a:pPr>
              <a:defRPr/>
            </a:pPr>
            <a:r>
              <a:rPr lang="en-US" sz="2100" dirty="0">
                <a:latin typeface="Arial" panose="020B0604020202020204" pitchFamily="34" charset="0"/>
                <a:cs typeface="Arial" panose="020B0604020202020204" pitchFamily="34" charset="0"/>
              </a:rPr>
              <a:t>Attendance records</a:t>
            </a:r>
          </a:p>
          <a:p>
            <a:pPr>
              <a:defRPr/>
            </a:pPr>
            <a:r>
              <a:rPr lang="en-US" sz="2100" dirty="0">
                <a:latin typeface="Arial" panose="020B0604020202020204" pitchFamily="34" charset="0"/>
                <a:cs typeface="Arial" panose="020B0604020202020204" pitchFamily="34" charset="0"/>
              </a:rPr>
              <a:t>The ability to see and update your child’s medical information</a:t>
            </a:r>
          </a:p>
          <a:p>
            <a:pPr>
              <a:defRPr/>
            </a:pPr>
            <a:r>
              <a:rPr lang="en-US" sz="2100" dirty="0">
                <a:latin typeface="Arial" panose="020B0604020202020204" pitchFamily="34" charset="0"/>
                <a:cs typeface="Arial" panose="020B0604020202020204" pitchFamily="34" charset="0"/>
              </a:rPr>
              <a:t>The ability to see and update your personal contact information</a:t>
            </a:r>
          </a:p>
          <a:p>
            <a:pPr>
              <a:defRPr/>
            </a:pPr>
            <a:r>
              <a:rPr lang="en-US" sz="2100" dirty="0">
                <a:latin typeface="Arial" panose="020B0604020202020204" pitchFamily="34" charset="0"/>
                <a:cs typeface="Arial" panose="020B0604020202020204" pitchFamily="34" charset="0"/>
              </a:rPr>
              <a:t>Upcoming assessments and results</a:t>
            </a:r>
          </a:p>
        </p:txBody>
      </p:sp>
      <p:sp>
        <p:nvSpPr>
          <p:cNvPr id="19459" name="Text Box 2">
            <a:extLst>
              <a:ext uri="{FF2B5EF4-FFF2-40B4-BE49-F238E27FC236}">
                <a16:creationId xmlns:a16="http://schemas.microsoft.com/office/drawing/2014/main" id="{35D5A1F1-74F8-4FCB-810B-24321F5F30B8}"/>
              </a:ext>
            </a:extLst>
          </p:cNvPr>
          <p:cNvSpPr txBox="1">
            <a:spLocks noChangeArrowheads="1"/>
          </p:cNvSpPr>
          <p:nvPr/>
        </p:nvSpPr>
        <p:spPr bwMode="auto">
          <a:xfrm>
            <a:off x="521551" y="171450"/>
            <a:ext cx="8154905" cy="49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2625" b="1" dirty="0">
                <a:solidFill>
                  <a:srgbClr val="152C76"/>
                </a:solidFill>
                <a:latin typeface="Arial" panose="020B0604020202020204" pitchFamily="34" charset="0"/>
              </a:rPr>
              <a:t>Communication via Edumate Parent Portal</a:t>
            </a:r>
          </a:p>
        </p:txBody>
      </p:sp>
    </p:spTree>
    <p:extLst>
      <p:ext uri="{BB962C8B-B14F-4D97-AF65-F5344CB8AC3E}">
        <p14:creationId xmlns:p14="http://schemas.microsoft.com/office/powerpoint/2010/main" val="144884166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C1E129F1-187E-46A8-A99B-457482504A26}"/>
              </a:ext>
            </a:extLst>
          </p:cNvPr>
          <p:cNvSpPr>
            <a:spLocks noGrp="1"/>
          </p:cNvSpPr>
          <p:nvPr>
            <p:ph type="title"/>
          </p:nvPr>
        </p:nvSpPr>
        <p:spPr>
          <a:xfrm>
            <a:off x="521550" y="195487"/>
            <a:ext cx="5245894" cy="583406"/>
          </a:xfrm>
        </p:spPr>
        <p:txBody>
          <a:bodyPr/>
          <a:lstStyle/>
          <a:p>
            <a:pPr algn="l"/>
            <a:r>
              <a:rPr lang="en-US" altLang="en-US" sz="2625" b="1" dirty="0">
                <a:solidFill>
                  <a:srgbClr val="152C76"/>
                </a:solidFill>
                <a:latin typeface="Arial" panose="020B0604020202020204" pitchFamily="34" charset="0"/>
                <a:cs typeface="Arial" panose="020B0604020202020204" pitchFamily="34" charset="0"/>
              </a:rPr>
              <a:t>SACE Overview</a:t>
            </a:r>
            <a:endParaRPr lang="en-AU" altLang="en-US" sz="2625" b="1" dirty="0">
              <a:solidFill>
                <a:srgbClr val="152C76"/>
              </a:solidFill>
              <a:latin typeface="Arial" panose="020B0604020202020204" pitchFamily="34" charset="0"/>
              <a:cs typeface="Arial" panose="020B0604020202020204" pitchFamily="34" charset="0"/>
            </a:endParaRPr>
          </a:p>
        </p:txBody>
      </p:sp>
      <p:sp>
        <p:nvSpPr>
          <p:cNvPr id="13315" name="Content Placeholder 2">
            <a:extLst>
              <a:ext uri="{FF2B5EF4-FFF2-40B4-BE49-F238E27FC236}">
                <a16:creationId xmlns:a16="http://schemas.microsoft.com/office/drawing/2014/main" id="{36A01603-FB38-49A7-9177-5D3539C80C24}"/>
              </a:ext>
            </a:extLst>
          </p:cNvPr>
          <p:cNvSpPr>
            <a:spLocks noGrp="1"/>
          </p:cNvSpPr>
          <p:nvPr>
            <p:ph idx="1"/>
          </p:nvPr>
        </p:nvSpPr>
        <p:spPr>
          <a:xfrm>
            <a:off x="521550" y="844155"/>
            <a:ext cx="8370930" cy="1349554"/>
          </a:xfrm>
        </p:spPr>
        <p:txBody>
          <a:bodyPr>
            <a:normAutofit/>
          </a:bodyPr>
          <a:lstStyle/>
          <a:p>
            <a:pPr marL="0" indent="0">
              <a:spcBef>
                <a:spcPct val="0"/>
              </a:spcBef>
              <a:buNone/>
            </a:pPr>
            <a:r>
              <a:rPr lang="en-US" altLang="en-US" sz="2100" dirty="0">
                <a:latin typeface="Arial" panose="020B0604020202020204" pitchFamily="34" charset="0"/>
                <a:cs typeface="Arial" panose="020B0604020202020204" pitchFamily="34" charset="0"/>
              </a:rPr>
              <a:t>Annie Fitridge</a:t>
            </a:r>
          </a:p>
          <a:p>
            <a:pPr marL="0" indent="0">
              <a:spcBef>
                <a:spcPct val="0"/>
              </a:spcBef>
              <a:buNone/>
            </a:pPr>
            <a:r>
              <a:rPr lang="en-US" altLang="en-US" sz="2100" dirty="0">
                <a:latin typeface="Arial" panose="020B0604020202020204" pitchFamily="34" charset="0"/>
                <a:cs typeface="Arial" panose="020B0604020202020204" pitchFamily="34" charset="0"/>
              </a:rPr>
              <a:t>Pathways Leader and Careers Counsellor</a:t>
            </a:r>
            <a:endParaRPr lang="en-AU" altLang="en-US" sz="21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71344813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ubtitle 1">
            <a:extLst>
              <a:ext uri="{FF2B5EF4-FFF2-40B4-BE49-F238E27FC236}">
                <a16:creationId xmlns:a16="http://schemas.microsoft.com/office/drawing/2014/main" id="{AD27188C-EDF6-4AF1-9AAB-4852A3009C07}"/>
              </a:ext>
            </a:extLst>
          </p:cNvPr>
          <p:cNvSpPr>
            <a:spLocks noGrp="1"/>
          </p:cNvSpPr>
          <p:nvPr>
            <p:ph type="subTitle" idx="1"/>
          </p:nvPr>
        </p:nvSpPr>
        <p:spPr>
          <a:xfrm>
            <a:off x="494546" y="627534"/>
            <a:ext cx="8253917" cy="3672408"/>
          </a:xfrm>
        </p:spPr>
        <p:txBody>
          <a:bodyPr rtlCol="0">
            <a:noAutofit/>
          </a:bodyPr>
          <a:lstStyle/>
          <a:p>
            <a:pPr marL="342900" indent="-342900" algn="l">
              <a:buFont typeface="Arial" panose="020B0604020202020204" pitchFamily="34" charset="0"/>
              <a:buChar char="•"/>
              <a:defRPr/>
            </a:pPr>
            <a:r>
              <a:rPr lang="en-AU" sz="1700" dirty="0">
                <a:solidFill>
                  <a:schemeClr val="tx1"/>
                </a:solidFill>
                <a:latin typeface="Arial" panose="020B0604020202020204" pitchFamily="34" charset="0"/>
                <a:cs typeface="Arial" pitchFamily="34" charset="0"/>
              </a:rPr>
              <a:t>The South Australian Certificate of Education</a:t>
            </a:r>
          </a:p>
          <a:p>
            <a:pPr marL="342900" indent="-342900" algn="l">
              <a:buFont typeface="Arial" panose="020B0604020202020204" pitchFamily="34" charset="0"/>
              <a:buChar char="•"/>
              <a:defRPr/>
            </a:pPr>
            <a:r>
              <a:rPr lang="en-AU" sz="1700" dirty="0">
                <a:solidFill>
                  <a:schemeClr val="tx1"/>
                </a:solidFill>
                <a:latin typeface="Arial" panose="020B0604020202020204" pitchFamily="34" charset="0"/>
                <a:cs typeface="Arial" pitchFamily="34" charset="0"/>
              </a:rPr>
              <a:t>Australia wide and internationally recognised</a:t>
            </a:r>
          </a:p>
          <a:p>
            <a:pPr marL="342900" indent="-342900" algn="l">
              <a:buFont typeface="Arial" panose="020B0604020202020204" pitchFamily="34" charset="0"/>
              <a:buChar char="•"/>
              <a:defRPr/>
            </a:pPr>
            <a:r>
              <a:rPr lang="en-AU" sz="1700" dirty="0">
                <a:solidFill>
                  <a:schemeClr val="tx1"/>
                </a:solidFill>
                <a:latin typeface="Arial" panose="020B0604020202020204" pitchFamily="34" charset="0"/>
                <a:cs typeface="Arial" pitchFamily="34" charset="0"/>
              </a:rPr>
              <a:t>A qualification awarded to students who successfully complete their senior secondary education</a:t>
            </a:r>
          </a:p>
          <a:p>
            <a:pPr marL="342900" indent="-342900" algn="l">
              <a:buFont typeface="Arial" panose="020B0604020202020204" pitchFamily="34" charset="0"/>
              <a:buChar char="•"/>
              <a:defRPr/>
            </a:pPr>
            <a:r>
              <a:rPr lang="en-AU" sz="1700" dirty="0">
                <a:solidFill>
                  <a:schemeClr val="tx1"/>
                </a:solidFill>
                <a:latin typeface="Arial" panose="020B0604020202020204" pitchFamily="34" charset="0"/>
                <a:cs typeface="Arial" pitchFamily="34" charset="0"/>
              </a:rPr>
              <a:t>Students gain credits through a range of flexible learning opportunities including</a:t>
            </a:r>
          </a:p>
          <a:p>
            <a:pPr marL="685800" lvl="1" indent="-342900" algn="l">
              <a:buFont typeface="Arial" panose="020B0604020202020204" pitchFamily="34" charset="0"/>
              <a:buChar char="•"/>
              <a:defRPr/>
            </a:pPr>
            <a:r>
              <a:rPr lang="en-AU" sz="1700" dirty="0">
                <a:solidFill>
                  <a:schemeClr val="tx1"/>
                </a:solidFill>
                <a:latin typeface="Arial" panose="020B0604020202020204" pitchFamily="34" charset="0"/>
                <a:cs typeface="Arial" pitchFamily="34" charset="0"/>
              </a:rPr>
              <a:t>School based subjects</a:t>
            </a:r>
          </a:p>
          <a:p>
            <a:pPr marL="685800" lvl="1" indent="-342900" algn="l">
              <a:buFont typeface="Arial" panose="020B0604020202020204" pitchFamily="34" charset="0"/>
              <a:buChar char="•"/>
              <a:defRPr/>
            </a:pPr>
            <a:r>
              <a:rPr lang="en-AU" sz="1700" dirty="0">
                <a:solidFill>
                  <a:schemeClr val="tx1"/>
                </a:solidFill>
                <a:latin typeface="Arial" panose="020B0604020202020204" pitchFamily="34" charset="0"/>
                <a:cs typeface="Arial" pitchFamily="34" charset="0"/>
              </a:rPr>
              <a:t>External programs such as VET</a:t>
            </a:r>
          </a:p>
          <a:p>
            <a:pPr marL="685800" lvl="1" indent="-342900" algn="l">
              <a:buFont typeface="Arial" panose="020B0604020202020204" pitchFamily="34" charset="0"/>
              <a:buChar char="•"/>
              <a:defRPr/>
            </a:pPr>
            <a:r>
              <a:rPr lang="en-AU" sz="1700" dirty="0">
                <a:solidFill>
                  <a:schemeClr val="tx1"/>
                </a:solidFill>
                <a:latin typeface="Arial" panose="020B0604020202020204" pitchFamily="34" charset="0"/>
                <a:cs typeface="Arial" pitchFamily="34" charset="0"/>
              </a:rPr>
              <a:t>Recognition of Community Learning</a:t>
            </a:r>
          </a:p>
          <a:p>
            <a:pPr marL="342900" indent="-342900" algn="l">
              <a:spcBef>
                <a:spcPct val="0"/>
              </a:spcBef>
              <a:buFont typeface="Arial" panose="020B0604020202020204" pitchFamily="34" charset="0"/>
              <a:buChar char="•"/>
              <a:defRPr/>
            </a:pPr>
            <a:r>
              <a:rPr lang="en-AU" sz="1700" dirty="0">
                <a:solidFill>
                  <a:schemeClr val="tx1"/>
                </a:solidFill>
                <a:latin typeface="Arial" panose="020B0604020202020204" pitchFamily="34" charset="0"/>
                <a:cs typeface="Arial" pitchFamily="34" charset="0"/>
              </a:rPr>
              <a:t>Leads to work, training and further study</a:t>
            </a:r>
          </a:p>
          <a:p>
            <a:pPr marL="342900" indent="-342900" algn="l">
              <a:spcBef>
                <a:spcPct val="0"/>
              </a:spcBef>
              <a:buFont typeface="Arial" panose="020B0604020202020204" pitchFamily="34" charset="0"/>
              <a:buChar char="•"/>
              <a:defRPr/>
            </a:pPr>
            <a:endParaRPr lang="en-AU" sz="1700" dirty="0">
              <a:solidFill>
                <a:schemeClr val="tx1"/>
              </a:solidFill>
              <a:latin typeface="Arial" panose="020B0604020202020204" pitchFamily="34" charset="0"/>
              <a:cs typeface="Arial" pitchFamily="34" charset="0"/>
            </a:endParaRPr>
          </a:p>
          <a:p>
            <a:pPr marL="342900" indent="-342900" algn="l">
              <a:spcBef>
                <a:spcPct val="0"/>
              </a:spcBef>
              <a:buFont typeface="Arial" panose="020B0604020202020204" pitchFamily="34" charset="0"/>
              <a:buChar char="•"/>
              <a:defRPr/>
            </a:pPr>
            <a:endParaRPr lang="en-AU" sz="1700" dirty="0">
              <a:solidFill>
                <a:schemeClr val="tx1"/>
              </a:solidFill>
              <a:latin typeface="Arial" panose="020B0604020202020204" pitchFamily="34" charset="0"/>
              <a:cs typeface="Arial" pitchFamily="34" charset="0"/>
            </a:endParaRPr>
          </a:p>
          <a:p>
            <a:pPr>
              <a:defRPr/>
            </a:pPr>
            <a:r>
              <a:rPr lang="en-AU" sz="1700" dirty="0">
                <a:latin typeface="Arial" panose="020B0604020202020204" pitchFamily="34" charset="0"/>
                <a:cs typeface="Arial" panose="020B0604020202020204" pitchFamily="34" charset="0"/>
                <a:hlinkClick r:id="rId4"/>
              </a:rPr>
              <a:t>https://www.sace.sa.edu.au</a:t>
            </a:r>
            <a:r>
              <a:rPr lang="en-AU" sz="1700" dirty="0">
                <a:hlinkClick r:id="rId4"/>
              </a:rPr>
              <a:t>/</a:t>
            </a:r>
            <a:endParaRPr lang="en-AU" sz="1700" dirty="0"/>
          </a:p>
        </p:txBody>
      </p:sp>
      <p:sp>
        <p:nvSpPr>
          <p:cNvPr id="14339" name="Text Box 2">
            <a:extLst>
              <a:ext uri="{FF2B5EF4-FFF2-40B4-BE49-F238E27FC236}">
                <a16:creationId xmlns:a16="http://schemas.microsoft.com/office/drawing/2014/main" id="{D9780D1D-305C-4CFA-AF60-5F240609D162}"/>
              </a:ext>
            </a:extLst>
          </p:cNvPr>
          <p:cNvSpPr txBox="1">
            <a:spLocks noChangeArrowheads="1"/>
          </p:cNvSpPr>
          <p:nvPr/>
        </p:nvSpPr>
        <p:spPr bwMode="auto">
          <a:xfrm>
            <a:off x="521551" y="171450"/>
            <a:ext cx="6859136" cy="49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2625" b="1" dirty="0">
                <a:solidFill>
                  <a:srgbClr val="152C76"/>
                </a:solidFill>
                <a:latin typeface="Arial" panose="020B0604020202020204" pitchFamily="34" charset="0"/>
              </a:rPr>
              <a:t>What is the SACE?</a:t>
            </a:r>
          </a:p>
        </p:txBody>
      </p:sp>
    </p:spTree>
    <p:custDataLst>
      <p:tags r:id="rId1"/>
    </p:custDataLst>
    <p:extLst>
      <p:ext uri="{BB962C8B-B14F-4D97-AF65-F5344CB8AC3E}">
        <p14:creationId xmlns:p14="http://schemas.microsoft.com/office/powerpoint/2010/main" val="280608748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FFBBAB5-DF8A-4B35-89EB-F86A5622ED19}"/>
              </a:ext>
            </a:extLst>
          </p:cNvPr>
          <p:cNvSpPr>
            <a:spLocks noGrp="1"/>
          </p:cNvSpPr>
          <p:nvPr>
            <p:ph type="subTitle" idx="1"/>
          </p:nvPr>
        </p:nvSpPr>
        <p:spPr>
          <a:xfrm>
            <a:off x="575557" y="1131590"/>
            <a:ext cx="8262918" cy="2664296"/>
          </a:xfrm>
        </p:spPr>
        <p:txBody>
          <a:bodyPr rtlCol="0">
            <a:normAutofit/>
          </a:bodyPr>
          <a:lstStyle/>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Undertaken in Year 10 – “setting up for success”</a:t>
            </a:r>
          </a:p>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Worth 10 credits at Stage 1 level (first stage of SACE)</a:t>
            </a:r>
          </a:p>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Compulsory Subject - C grade or better is required</a:t>
            </a:r>
          </a:p>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Opportunities to explore future plans including subject selection and potential career choices</a:t>
            </a:r>
          </a:p>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Work placement component</a:t>
            </a:r>
          </a:p>
        </p:txBody>
      </p:sp>
      <p:sp>
        <p:nvSpPr>
          <p:cNvPr id="20483" name="Text Box 2">
            <a:extLst>
              <a:ext uri="{FF2B5EF4-FFF2-40B4-BE49-F238E27FC236}">
                <a16:creationId xmlns:a16="http://schemas.microsoft.com/office/drawing/2014/main" id="{033D68DB-C0F4-411E-B3DE-489D9AEC4C98}"/>
              </a:ext>
            </a:extLst>
          </p:cNvPr>
          <p:cNvSpPr txBox="1">
            <a:spLocks noChangeArrowheads="1"/>
          </p:cNvSpPr>
          <p:nvPr/>
        </p:nvSpPr>
        <p:spPr bwMode="auto">
          <a:xfrm>
            <a:off x="575557" y="171450"/>
            <a:ext cx="6805130"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2625" b="1" dirty="0">
                <a:solidFill>
                  <a:srgbClr val="152C76"/>
                </a:solidFill>
                <a:latin typeface="Arial" panose="020B0604020202020204" pitchFamily="34" charset="0"/>
              </a:rPr>
              <a:t>Commencing the SACE - Personal Learning Plan</a:t>
            </a:r>
          </a:p>
        </p:txBody>
      </p:sp>
    </p:spTree>
    <p:custDataLst>
      <p:tags r:id="rId1"/>
    </p:custDataLst>
    <p:extLst>
      <p:ext uri="{BB962C8B-B14F-4D97-AF65-F5344CB8AC3E}">
        <p14:creationId xmlns:p14="http://schemas.microsoft.com/office/powerpoint/2010/main" val="232355308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FFBBAB5-DF8A-4B35-89EB-F86A5622ED19}"/>
              </a:ext>
            </a:extLst>
          </p:cNvPr>
          <p:cNvSpPr>
            <a:spLocks noGrp="1"/>
          </p:cNvSpPr>
          <p:nvPr>
            <p:ph type="subTitle" idx="1"/>
          </p:nvPr>
        </p:nvSpPr>
        <p:spPr>
          <a:xfrm>
            <a:off x="413538" y="789711"/>
            <a:ext cx="8424936" cy="3186196"/>
          </a:xfrm>
        </p:spPr>
        <p:txBody>
          <a:bodyPr rtlCol="0">
            <a:normAutofit lnSpcReduction="10000"/>
          </a:bodyPr>
          <a:lstStyle/>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Develop vocational skills, knowledge and attitudes in the context of real work environments</a:t>
            </a:r>
          </a:p>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Links to College Values and Vision for Learners</a:t>
            </a:r>
          </a:p>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Learn about what employers expect, what responsibilities workers have </a:t>
            </a:r>
          </a:p>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May help to make decisions about future career options</a:t>
            </a:r>
          </a:p>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Paid, Volunteer work and/or Work Experience (25+ hours)</a:t>
            </a:r>
          </a:p>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Expectations and requirements </a:t>
            </a:r>
          </a:p>
          <a:p>
            <a:pPr marL="342900" indent="-342900" algn="l">
              <a:spcBef>
                <a:spcPts val="435"/>
              </a:spcBef>
              <a:buFont typeface="Arial" panose="020B0604020202020204" pitchFamily="34" charset="0"/>
              <a:buChar char="•"/>
              <a:defRPr/>
            </a:pPr>
            <a:r>
              <a:rPr lang="en-AU" sz="2100" dirty="0">
                <a:solidFill>
                  <a:schemeClr val="tx1"/>
                </a:solidFill>
                <a:latin typeface="Arial" pitchFamily="34" charset="0"/>
                <a:cs typeface="Arial" pitchFamily="34" charset="0"/>
              </a:rPr>
              <a:t>School and Parent support</a:t>
            </a:r>
          </a:p>
          <a:p>
            <a:pPr marL="342900" indent="-342900" algn="l">
              <a:spcBef>
                <a:spcPts val="435"/>
              </a:spcBef>
              <a:buFont typeface="Arial" panose="020B0604020202020204" pitchFamily="34" charset="0"/>
              <a:buChar char="•"/>
              <a:defRPr/>
            </a:pPr>
            <a:endParaRPr lang="en-AU" sz="2100" dirty="0">
              <a:solidFill>
                <a:schemeClr val="tx1"/>
              </a:solidFill>
              <a:latin typeface="Arial" pitchFamily="34" charset="0"/>
              <a:cs typeface="Arial" pitchFamily="34" charset="0"/>
            </a:endParaRPr>
          </a:p>
        </p:txBody>
      </p:sp>
      <p:sp>
        <p:nvSpPr>
          <p:cNvPr id="20483" name="Text Box 2">
            <a:extLst>
              <a:ext uri="{FF2B5EF4-FFF2-40B4-BE49-F238E27FC236}">
                <a16:creationId xmlns:a16="http://schemas.microsoft.com/office/drawing/2014/main" id="{033D68DB-C0F4-411E-B3DE-489D9AEC4C98}"/>
              </a:ext>
            </a:extLst>
          </p:cNvPr>
          <p:cNvSpPr txBox="1">
            <a:spLocks noChangeArrowheads="1"/>
          </p:cNvSpPr>
          <p:nvPr/>
        </p:nvSpPr>
        <p:spPr bwMode="auto">
          <a:xfrm>
            <a:off x="413539" y="171450"/>
            <a:ext cx="6967148" cy="49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2625" b="1" dirty="0">
                <a:solidFill>
                  <a:srgbClr val="152C76"/>
                </a:solidFill>
                <a:latin typeface="Arial" panose="020B0604020202020204" pitchFamily="34" charset="0"/>
              </a:rPr>
              <a:t>Work Placement</a:t>
            </a:r>
          </a:p>
        </p:txBody>
      </p:sp>
    </p:spTree>
    <p:custDataLst>
      <p:tags r:id="rId1"/>
    </p:custDataLst>
    <p:extLst>
      <p:ext uri="{BB962C8B-B14F-4D97-AF65-F5344CB8AC3E}">
        <p14:creationId xmlns:p14="http://schemas.microsoft.com/office/powerpoint/2010/main" val="272306819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C1E129F1-187E-46A8-A99B-457482504A26}"/>
              </a:ext>
            </a:extLst>
          </p:cNvPr>
          <p:cNvSpPr>
            <a:spLocks noGrp="1"/>
          </p:cNvSpPr>
          <p:nvPr>
            <p:ph type="title"/>
          </p:nvPr>
        </p:nvSpPr>
        <p:spPr>
          <a:xfrm>
            <a:off x="521551" y="205980"/>
            <a:ext cx="6210245" cy="583406"/>
          </a:xfrm>
        </p:spPr>
        <p:txBody>
          <a:bodyPr/>
          <a:lstStyle/>
          <a:p>
            <a:pPr algn="l"/>
            <a:r>
              <a:rPr lang="en-US" altLang="en-US" sz="2625" b="1" dirty="0">
                <a:solidFill>
                  <a:srgbClr val="152C76"/>
                </a:solidFill>
                <a:latin typeface="Arial" panose="020B0604020202020204" pitchFamily="34" charset="0"/>
                <a:cs typeface="Arial" panose="020B0604020202020204" pitchFamily="34" charset="0"/>
              </a:rPr>
              <a:t>Year Level Information</a:t>
            </a:r>
            <a:endParaRPr lang="en-AU" altLang="en-US" sz="2625" b="1" dirty="0">
              <a:solidFill>
                <a:srgbClr val="152C76"/>
              </a:solidFill>
              <a:latin typeface="Arial" panose="020B0604020202020204" pitchFamily="34" charset="0"/>
              <a:cs typeface="Arial" panose="020B0604020202020204" pitchFamily="34" charset="0"/>
            </a:endParaRPr>
          </a:p>
        </p:txBody>
      </p:sp>
      <p:sp>
        <p:nvSpPr>
          <p:cNvPr id="13315" name="Content Placeholder 2">
            <a:extLst>
              <a:ext uri="{FF2B5EF4-FFF2-40B4-BE49-F238E27FC236}">
                <a16:creationId xmlns:a16="http://schemas.microsoft.com/office/drawing/2014/main" id="{36A01603-FB38-49A7-9177-5D3539C80C24}"/>
              </a:ext>
            </a:extLst>
          </p:cNvPr>
          <p:cNvSpPr>
            <a:spLocks noGrp="1"/>
          </p:cNvSpPr>
          <p:nvPr>
            <p:ph idx="1"/>
          </p:nvPr>
        </p:nvSpPr>
        <p:spPr>
          <a:xfrm>
            <a:off x="521551" y="844155"/>
            <a:ext cx="7290809" cy="863500"/>
          </a:xfrm>
        </p:spPr>
        <p:txBody>
          <a:bodyPr>
            <a:normAutofit/>
          </a:bodyPr>
          <a:lstStyle/>
          <a:p>
            <a:pPr marL="0" indent="0">
              <a:spcBef>
                <a:spcPct val="0"/>
              </a:spcBef>
              <a:buNone/>
            </a:pPr>
            <a:r>
              <a:rPr lang="en-US" altLang="en-US" sz="2100" dirty="0">
                <a:latin typeface="Arial" panose="020B0604020202020204" pitchFamily="34" charset="0"/>
                <a:cs typeface="Arial" panose="020B0604020202020204" pitchFamily="34" charset="0"/>
              </a:rPr>
              <a:t>Darren Willsmore </a:t>
            </a:r>
          </a:p>
          <a:p>
            <a:pPr marL="0" indent="0">
              <a:spcBef>
                <a:spcPct val="0"/>
              </a:spcBef>
              <a:buNone/>
            </a:pPr>
            <a:r>
              <a:rPr lang="en-US" altLang="en-US" sz="2100" dirty="0">
                <a:latin typeface="Arial" panose="020B0604020202020204" pitchFamily="34" charset="0"/>
                <a:cs typeface="Arial" panose="020B0604020202020204" pitchFamily="34" charset="0"/>
              </a:rPr>
              <a:t>Year 10 Year Level Leader</a:t>
            </a:r>
            <a:endParaRPr lang="en-AU" altLang="en-US" sz="21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71750532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1551" y="627535"/>
            <a:ext cx="8046893" cy="3348371"/>
          </a:xfrm>
        </p:spPr>
        <p:txBody>
          <a:bodyPr>
            <a:normAutofit/>
          </a:bodyPr>
          <a:lstStyle/>
          <a:p>
            <a:pPr lvl="0">
              <a:lnSpc>
                <a:spcPct val="120000"/>
              </a:lnSpc>
            </a:pPr>
            <a:r>
              <a:rPr lang="en-AU" sz="2100" dirty="0">
                <a:latin typeface="Arial" pitchFamily="34" charset="0"/>
                <a:cs typeface="Arial" pitchFamily="34" charset="0"/>
              </a:rPr>
              <a:t>More work in lesson and more homework</a:t>
            </a:r>
          </a:p>
          <a:p>
            <a:pPr lvl="0">
              <a:lnSpc>
                <a:spcPct val="120000"/>
              </a:lnSpc>
            </a:pPr>
            <a:r>
              <a:rPr lang="en-AU" sz="2100" dirty="0">
                <a:latin typeface="Arial" pitchFamily="34" charset="0"/>
                <a:cs typeface="Arial" pitchFamily="34" charset="0"/>
              </a:rPr>
              <a:t>Teachers expect to be able to teach students not spend time controlling students.</a:t>
            </a:r>
          </a:p>
          <a:p>
            <a:pPr lvl="0">
              <a:lnSpc>
                <a:spcPct val="120000"/>
              </a:lnSpc>
            </a:pPr>
            <a:r>
              <a:rPr lang="en-AU" sz="2100" dirty="0">
                <a:latin typeface="Arial" pitchFamily="34" charset="0"/>
                <a:cs typeface="Arial" pitchFamily="34" charset="0"/>
              </a:rPr>
              <a:t>Examinations at the end of each semester</a:t>
            </a:r>
          </a:p>
          <a:p>
            <a:pPr lvl="0">
              <a:lnSpc>
                <a:spcPct val="120000"/>
              </a:lnSpc>
            </a:pPr>
            <a:r>
              <a:rPr lang="en-AU" sz="2100" dirty="0">
                <a:latin typeface="Arial" pitchFamily="34" charset="0"/>
                <a:cs typeface="Arial" pitchFamily="34" charset="0"/>
              </a:rPr>
              <a:t>Subject selection for Stage 1 and 2 in the middle of the year</a:t>
            </a:r>
          </a:p>
          <a:p>
            <a:pPr lvl="0">
              <a:lnSpc>
                <a:spcPct val="120000"/>
              </a:lnSpc>
            </a:pPr>
            <a:r>
              <a:rPr lang="en-AU" sz="2100" dirty="0">
                <a:latin typeface="Arial" pitchFamily="34" charset="0"/>
                <a:cs typeface="Arial" pitchFamily="34" charset="0"/>
              </a:rPr>
              <a:t>Semester 2 – Zero Letters for all work not completed by due date</a:t>
            </a:r>
            <a:endParaRPr lang="en-AU" sz="2100" dirty="0"/>
          </a:p>
        </p:txBody>
      </p:sp>
      <p:sp>
        <p:nvSpPr>
          <p:cNvPr id="4" name="Title 1"/>
          <p:cNvSpPr txBox="1">
            <a:spLocks/>
          </p:cNvSpPr>
          <p:nvPr/>
        </p:nvSpPr>
        <p:spPr>
          <a:xfrm>
            <a:off x="521551" y="33468"/>
            <a:ext cx="6324803" cy="519522"/>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What to expect in Year 10</a:t>
            </a:r>
          </a:p>
        </p:txBody>
      </p:sp>
    </p:spTree>
    <p:extLst>
      <p:ext uri="{BB962C8B-B14F-4D97-AF65-F5344CB8AC3E}">
        <p14:creationId xmlns:p14="http://schemas.microsoft.com/office/powerpoint/2010/main" val="26831006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1550" y="627536"/>
            <a:ext cx="8316924" cy="3672407"/>
          </a:xfrm>
        </p:spPr>
        <p:txBody>
          <a:bodyPr>
            <a:noAutofit/>
          </a:bodyPr>
          <a:lstStyle/>
          <a:p>
            <a:pPr lvl="0"/>
            <a:r>
              <a:rPr lang="en-AU" sz="2100" dirty="0">
                <a:latin typeface="Arial" pitchFamily="34" charset="0"/>
                <a:cs typeface="Arial" pitchFamily="34" charset="0"/>
              </a:rPr>
              <a:t>Lockers/bags need to be tidy so you can find your books and work - tidy them every week</a:t>
            </a:r>
          </a:p>
          <a:p>
            <a:pPr lvl="0"/>
            <a:r>
              <a:rPr lang="en-AU" sz="2100" dirty="0">
                <a:latin typeface="Arial" pitchFamily="34" charset="0"/>
                <a:cs typeface="Arial" pitchFamily="34" charset="0"/>
              </a:rPr>
              <a:t>All work needs to be kept neatly in each subjects’ folder/book. </a:t>
            </a:r>
          </a:p>
          <a:p>
            <a:pPr lvl="0"/>
            <a:r>
              <a:rPr lang="en-AU" sz="2100" dirty="0">
                <a:latin typeface="Arial" pitchFamily="34" charset="0"/>
                <a:cs typeface="Arial" pitchFamily="34" charset="0"/>
              </a:rPr>
              <a:t>Put you name on all work</a:t>
            </a:r>
          </a:p>
          <a:p>
            <a:pPr lvl="0"/>
            <a:r>
              <a:rPr lang="en-AU" sz="2100" dirty="0">
                <a:latin typeface="Arial" pitchFamily="34" charset="0"/>
                <a:cs typeface="Arial" pitchFamily="34" charset="0"/>
              </a:rPr>
              <a:t>Keep your laptop battery charged </a:t>
            </a:r>
          </a:p>
          <a:p>
            <a:pPr lvl="0"/>
            <a:r>
              <a:rPr lang="en-AU" sz="2100" dirty="0">
                <a:latin typeface="Arial" pitchFamily="34" charset="0"/>
                <a:cs typeface="Arial" pitchFamily="34" charset="0"/>
              </a:rPr>
              <a:t>Keep computer files in appropriate folders</a:t>
            </a:r>
          </a:p>
        </p:txBody>
      </p:sp>
      <p:sp>
        <p:nvSpPr>
          <p:cNvPr id="4" name="Title 1"/>
          <p:cNvSpPr txBox="1">
            <a:spLocks/>
          </p:cNvSpPr>
          <p:nvPr/>
        </p:nvSpPr>
        <p:spPr>
          <a:xfrm>
            <a:off x="521551" y="33468"/>
            <a:ext cx="6324803" cy="519522"/>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Survival Tips: Organisation</a:t>
            </a:r>
          </a:p>
        </p:txBody>
      </p:sp>
    </p:spTree>
    <p:extLst>
      <p:ext uri="{BB962C8B-B14F-4D97-AF65-F5344CB8AC3E}">
        <p14:creationId xmlns:p14="http://schemas.microsoft.com/office/powerpoint/2010/main" val="1912993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556" y="552990"/>
            <a:ext cx="8208912" cy="3476922"/>
          </a:xfrm>
        </p:spPr>
        <p:txBody>
          <a:bodyPr>
            <a:normAutofit/>
          </a:bodyPr>
          <a:lstStyle/>
          <a:p>
            <a:r>
              <a:rPr lang="en-AU" sz="2100" dirty="0">
                <a:latin typeface="Arial" pitchFamily="34" charset="0"/>
                <a:cs typeface="Arial" pitchFamily="34" charset="0"/>
              </a:rPr>
              <a:t>If you struggle with organisation use one folder for all subjects</a:t>
            </a:r>
          </a:p>
          <a:p>
            <a:pPr lvl="0"/>
            <a:r>
              <a:rPr lang="en-AU" sz="2100" dirty="0">
                <a:latin typeface="Arial" pitchFamily="34" charset="0"/>
                <a:cs typeface="Arial" pitchFamily="34" charset="0"/>
              </a:rPr>
              <a:t>Use a diary</a:t>
            </a:r>
          </a:p>
          <a:p>
            <a:pPr lvl="0"/>
            <a:r>
              <a:rPr lang="en-AU" sz="2100" b="1" dirty="0">
                <a:latin typeface="Arial" pitchFamily="34" charset="0"/>
                <a:cs typeface="Arial" pitchFamily="34" charset="0"/>
              </a:rPr>
              <a:t>Discipline</a:t>
            </a:r>
            <a:r>
              <a:rPr lang="en-AU" sz="2100" dirty="0">
                <a:latin typeface="Arial" pitchFamily="34" charset="0"/>
                <a:cs typeface="Arial" pitchFamily="34" charset="0"/>
              </a:rPr>
              <a:t> – set aside time to organise yourself each week -get help at home to do this</a:t>
            </a:r>
          </a:p>
          <a:p>
            <a:pPr lvl="0"/>
            <a:r>
              <a:rPr lang="en-AU" sz="2100" dirty="0">
                <a:latin typeface="Arial" pitchFamily="34" charset="0"/>
                <a:cs typeface="Arial" pitchFamily="34" charset="0"/>
              </a:rPr>
              <a:t>Follow school expectations about uniform, hair, phone use, etc. No one wants to spend time dealing with these issues. There are more important things to spend time on.</a:t>
            </a:r>
          </a:p>
        </p:txBody>
      </p:sp>
      <p:sp>
        <p:nvSpPr>
          <p:cNvPr id="4" name="Title 1"/>
          <p:cNvSpPr txBox="1">
            <a:spLocks/>
          </p:cNvSpPr>
          <p:nvPr/>
        </p:nvSpPr>
        <p:spPr>
          <a:xfrm>
            <a:off x="575557" y="33468"/>
            <a:ext cx="6270797" cy="519522"/>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Survival Tips: Organisation</a:t>
            </a:r>
          </a:p>
        </p:txBody>
      </p:sp>
    </p:spTree>
    <p:extLst>
      <p:ext uri="{BB962C8B-B14F-4D97-AF65-F5344CB8AC3E}">
        <p14:creationId xmlns:p14="http://schemas.microsoft.com/office/powerpoint/2010/main" val="22860282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556" y="913008"/>
            <a:ext cx="8208912" cy="3062898"/>
          </a:xfrm>
        </p:spPr>
        <p:txBody>
          <a:bodyPr>
            <a:normAutofit/>
          </a:bodyPr>
          <a:lstStyle/>
          <a:p>
            <a:pPr lvl="0"/>
            <a:r>
              <a:rPr lang="en-AU" sz="2100" dirty="0">
                <a:latin typeface="Arial" pitchFamily="34" charset="0"/>
                <a:cs typeface="Arial" pitchFamily="34" charset="0"/>
              </a:rPr>
              <a:t>More work done during lesson means less that needs to be done at home</a:t>
            </a:r>
          </a:p>
          <a:p>
            <a:pPr lvl="0"/>
            <a:r>
              <a:rPr lang="en-AU" sz="2100" dirty="0">
                <a:latin typeface="Arial" pitchFamily="34" charset="0"/>
                <a:cs typeface="Arial" pitchFamily="34" charset="0"/>
              </a:rPr>
              <a:t>Listen to what is needed in an assignment/test. </a:t>
            </a:r>
          </a:p>
          <a:p>
            <a:pPr lvl="0"/>
            <a:r>
              <a:rPr lang="en-AU" sz="2100" dirty="0">
                <a:latin typeface="Arial" pitchFamily="34" charset="0"/>
                <a:cs typeface="Arial" pitchFamily="34" charset="0"/>
              </a:rPr>
              <a:t>Write due dates in diary</a:t>
            </a:r>
          </a:p>
          <a:p>
            <a:pPr lvl="0"/>
            <a:r>
              <a:rPr lang="en-AU" sz="2100" dirty="0">
                <a:latin typeface="Arial" pitchFamily="34" charset="0"/>
                <a:cs typeface="Arial" pitchFamily="34" charset="0"/>
              </a:rPr>
              <a:t>If you don’t understand something ask questions. Ask during the lesson or organise another time </a:t>
            </a:r>
          </a:p>
          <a:p>
            <a:pPr lvl="0"/>
            <a:r>
              <a:rPr lang="en-AU" sz="2100" dirty="0">
                <a:latin typeface="Arial" pitchFamily="34" charset="0"/>
                <a:cs typeface="Arial" pitchFamily="34" charset="0"/>
              </a:rPr>
              <a:t>Don’t use lesson time to socialise. When you are asked to do work, then work.</a:t>
            </a:r>
          </a:p>
          <a:p>
            <a:endParaRPr lang="en-AU" dirty="0"/>
          </a:p>
        </p:txBody>
      </p:sp>
      <p:sp>
        <p:nvSpPr>
          <p:cNvPr id="4" name="Title 1"/>
          <p:cNvSpPr txBox="1">
            <a:spLocks/>
          </p:cNvSpPr>
          <p:nvPr/>
        </p:nvSpPr>
        <p:spPr>
          <a:xfrm>
            <a:off x="575557" y="33468"/>
            <a:ext cx="6270797" cy="864096"/>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Survival Tips: </a:t>
            </a:r>
            <a:br>
              <a:rPr lang="en-AU" sz="2625" b="1" dirty="0">
                <a:solidFill>
                  <a:srgbClr val="152C76"/>
                </a:solidFill>
                <a:latin typeface="Arial" pitchFamily="34" charset="0"/>
                <a:cs typeface="Arial" pitchFamily="34" charset="0"/>
              </a:rPr>
            </a:br>
            <a:r>
              <a:rPr lang="en-AU" sz="2625" b="1" dirty="0">
                <a:solidFill>
                  <a:srgbClr val="152C76"/>
                </a:solidFill>
                <a:latin typeface="Arial" pitchFamily="34" charset="0"/>
                <a:cs typeface="Arial" pitchFamily="34" charset="0"/>
              </a:rPr>
              <a:t>Use lesson time properly</a:t>
            </a:r>
          </a:p>
        </p:txBody>
      </p:sp>
    </p:spTree>
    <p:extLst>
      <p:ext uri="{BB962C8B-B14F-4D97-AF65-F5344CB8AC3E}">
        <p14:creationId xmlns:p14="http://schemas.microsoft.com/office/powerpoint/2010/main" val="39234681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1550" y="1059582"/>
            <a:ext cx="8262918" cy="2970330"/>
          </a:xfrm>
        </p:spPr>
        <p:txBody>
          <a:bodyPr>
            <a:normAutofit/>
          </a:bodyPr>
          <a:lstStyle/>
          <a:p>
            <a:pPr lvl="0"/>
            <a:r>
              <a:rPr lang="en-AU" sz="2100" dirty="0">
                <a:latin typeface="Arial" pitchFamily="34" charset="0"/>
                <a:cs typeface="Arial" pitchFamily="34" charset="0"/>
              </a:rPr>
              <a:t>Need to respect other students’ right to learn in every class and each teacher’s right to teach. </a:t>
            </a:r>
          </a:p>
          <a:p>
            <a:pPr lvl="0"/>
            <a:r>
              <a:rPr lang="en-AU" sz="2100" dirty="0">
                <a:latin typeface="Arial" pitchFamily="34" charset="0"/>
                <a:cs typeface="Arial" pitchFamily="34" charset="0"/>
              </a:rPr>
              <a:t>Future employees will hold you accountable for your results and behaviour at Year 10. You will need to own what you do this year, no excuses.</a:t>
            </a:r>
          </a:p>
          <a:p>
            <a:pPr lvl="0"/>
            <a:r>
              <a:rPr lang="en-AU" sz="2100" dirty="0">
                <a:latin typeface="Arial" pitchFamily="34" charset="0"/>
                <a:cs typeface="Arial" pitchFamily="34" charset="0"/>
              </a:rPr>
              <a:t>Some future choices depend on your results this year. </a:t>
            </a:r>
            <a:endParaRPr lang="en-AU" dirty="0"/>
          </a:p>
        </p:txBody>
      </p:sp>
      <p:sp>
        <p:nvSpPr>
          <p:cNvPr id="4" name="Title 1"/>
          <p:cNvSpPr txBox="1">
            <a:spLocks/>
          </p:cNvSpPr>
          <p:nvPr/>
        </p:nvSpPr>
        <p:spPr>
          <a:xfrm>
            <a:off x="521551" y="33468"/>
            <a:ext cx="6324803" cy="864096"/>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Survival Tips: </a:t>
            </a:r>
            <a:br>
              <a:rPr lang="en-AU" sz="2625" b="1" dirty="0">
                <a:solidFill>
                  <a:srgbClr val="152C76"/>
                </a:solidFill>
                <a:latin typeface="Arial" pitchFamily="34" charset="0"/>
                <a:cs typeface="Arial" pitchFamily="34" charset="0"/>
              </a:rPr>
            </a:br>
            <a:r>
              <a:rPr lang="en-AU" sz="2625" b="1" dirty="0">
                <a:solidFill>
                  <a:srgbClr val="152C76"/>
                </a:solidFill>
                <a:latin typeface="Arial" pitchFamily="34" charset="0"/>
                <a:cs typeface="Arial" pitchFamily="34" charset="0"/>
              </a:rPr>
              <a:t>Time to get serious about school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1550" y="924139"/>
            <a:ext cx="7992888" cy="3394472"/>
          </a:xfrm>
        </p:spPr>
        <p:txBody>
          <a:bodyPr>
            <a:normAutofit/>
          </a:bodyPr>
          <a:lstStyle/>
          <a:p>
            <a:r>
              <a:rPr lang="en-AU" sz="2100" dirty="0">
                <a:latin typeface="Arial" pitchFamily="34" charset="0"/>
                <a:cs typeface="Arial" pitchFamily="34" charset="0"/>
              </a:rPr>
              <a:t>Maintain a balance between school work, sport, paid work and family time</a:t>
            </a:r>
          </a:p>
          <a:p>
            <a:endParaRPr lang="en-AU" sz="2100" dirty="0">
              <a:latin typeface="Arial" pitchFamily="34" charset="0"/>
              <a:cs typeface="Arial" pitchFamily="34" charset="0"/>
            </a:endParaRPr>
          </a:p>
          <a:p>
            <a:r>
              <a:rPr lang="en-AU" sz="2100" dirty="0">
                <a:latin typeface="Arial" pitchFamily="34" charset="0"/>
                <a:cs typeface="Arial" pitchFamily="34" charset="0"/>
              </a:rPr>
              <a:t>Recommend no more than 10 hours per week spent working in a part time job</a:t>
            </a:r>
          </a:p>
          <a:p>
            <a:endParaRPr lang="en-AU" sz="2100" dirty="0">
              <a:latin typeface="Arial" pitchFamily="34" charset="0"/>
              <a:cs typeface="Arial" pitchFamily="34" charset="0"/>
            </a:endParaRPr>
          </a:p>
          <a:p>
            <a:r>
              <a:rPr lang="en-AU" sz="2100" dirty="0">
                <a:latin typeface="Arial" pitchFamily="34" charset="0"/>
                <a:cs typeface="Arial" pitchFamily="34" charset="0"/>
              </a:rPr>
              <a:t>Plan your weekly commitments carefully to allow time for each.</a:t>
            </a:r>
          </a:p>
        </p:txBody>
      </p:sp>
      <p:sp>
        <p:nvSpPr>
          <p:cNvPr id="4" name="Title 1"/>
          <p:cNvSpPr txBox="1">
            <a:spLocks/>
          </p:cNvSpPr>
          <p:nvPr/>
        </p:nvSpPr>
        <p:spPr>
          <a:xfrm>
            <a:off x="521551" y="33468"/>
            <a:ext cx="6324803" cy="864096"/>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Survival Tips: </a:t>
            </a:r>
            <a:br>
              <a:rPr lang="en-AU" sz="2625" b="1" dirty="0">
                <a:solidFill>
                  <a:srgbClr val="152C76"/>
                </a:solidFill>
                <a:latin typeface="Arial" pitchFamily="34" charset="0"/>
                <a:cs typeface="Arial" pitchFamily="34" charset="0"/>
              </a:rPr>
            </a:br>
            <a:r>
              <a:rPr lang="en-AU" sz="2625" b="1" dirty="0">
                <a:solidFill>
                  <a:srgbClr val="152C76"/>
                </a:solidFill>
                <a:latin typeface="Arial" pitchFamily="34" charset="0"/>
                <a:cs typeface="Arial" pitchFamily="34" charset="0"/>
              </a:rPr>
              <a:t>Time to get serious about school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1550" y="735546"/>
            <a:ext cx="8370930" cy="3402378"/>
          </a:xfrm>
        </p:spPr>
        <p:txBody>
          <a:bodyPr>
            <a:normAutofit/>
          </a:bodyPr>
          <a:lstStyle/>
          <a:p>
            <a:pPr lvl="0"/>
            <a:r>
              <a:rPr lang="en-AU" sz="2100" dirty="0">
                <a:latin typeface="Arial" pitchFamily="34" charset="0"/>
                <a:cs typeface="Arial" pitchFamily="34" charset="0"/>
              </a:rPr>
              <a:t>There are plenty of people who will help you.</a:t>
            </a:r>
          </a:p>
          <a:p>
            <a:pPr lvl="0"/>
            <a:r>
              <a:rPr lang="en-AU" sz="2100" b="1" dirty="0">
                <a:latin typeface="Arial" pitchFamily="34" charset="0"/>
                <a:cs typeface="Arial" pitchFamily="34" charset="0"/>
              </a:rPr>
              <a:t>YLL </a:t>
            </a:r>
            <a:r>
              <a:rPr lang="en-AU" sz="2100" dirty="0">
                <a:latin typeface="Arial" pitchFamily="34" charset="0"/>
                <a:cs typeface="Arial" pitchFamily="34" charset="0"/>
              </a:rPr>
              <a:t>– problems with subjects, issues with teachers, organisation problems, bullying, anything else </a:t>
            </a:r>
          </a:p>
          <a:p>
            <a:pPr lvl="0"/>
            <a:r>
              <a:rPr lang="en-AU" sz="2100" b="1" dirty="0">
                <a:latin typeface="Arial" pitchFamily="34" charset="0"/>
                <a:cs typeface="Arial" pitchFamily="34" charset="0"/>
              </a:rPr>
              <a:t>Marni </a:t>
            </a:r>
            <a:r>
              <a:rPr lang="en-AU" sz="2100" dirty="0">
                <a:latin typeface="Arial" pitchFamily="34" charset="0"/>
                <a:cs typeface="Arial" pitchFamily="34" charset="0"/>
              </a:rPr>
              <a:t>– help with personal issues, relationship issues</a:t>
            </a:r>
          </a:p>
          <a:p>
            <a:pPr lvl="0"/>
            <a:r>
              <a:rPr lang="en-AU" sz="2100" b="1" dirty="0">
                <a:latin typeface="Arial" pitchFamily="34" charset="0"/>
                <a:cs typeface="Arial" pitchFamily="34" charset="0"/>
              </a:rPr>
              <a:t>The Hub </a:t>
            </a:r>
            <a:r>
              <a:rPr lang="en-AU" sz="2100" dirty="0">
                <a:latin typeface="Arial" pitchFamily="34" charset="0"/>
                <a:cs typeface="Arial" pitchFamily="34" charset="0"/>
              </a:rPr>
              <a:t>– specialist support to help with work</a:t>
            </a:r>
          </a:p>
          <a:p>
            <a:pPr lvl="0"/>
            <a:r>
              <a:rPr lang="en-AU" sz="2100" b="1" dirty="0">
                <a:latin typeface="Arial" pitchFamily="34" charset="0"/>
                <a:cs typeface="Arial" pitchFamily="34" charset="0"/>
              </a:rPr>
              <a:t>Mrs Fitridge </a:t>
            </a:r>
            <a:r>
              <a:rPr lang="en-AU" sz="2100" dirty="0">
                <a:latin typeface="Arial" pitchFamily="34" charset="0"/>
                <a:cs typeface="Arial" pitchFamily="34" charset="0"/>
              </a:rPr>
              <a:t>- Careers</a:t>
            </a:r>
          </a:p>
          <a:p>
            <a:pPr lvl="0"/>
            <a:r>
              <a:rPr lang="en-AU" sz="2100" b="1" dirty="0">
                <a:latin typeface="Arial" pitchFamily="34" charset="0"/>
                <a:cs typeface="Arial" pitchFamily="34" charset="0"/>
              </a:rPr>
              <a:t>Care Group Teacher/Subject Teacher</a:t>
            </a:r>
          </a:p>
          <a:p>
            <a:pPr lvl="0"/>
            <a:r>
              <a:rPr lang="en-AU" sz="2100" b="1" dirty="0">
                <a:latin typeface="Arial" pitchFamily="34" charset="0"/>
                <a:cs typeface="Arial" pitchFamily="34" charset="0"/>
              </a:rPr>
              <a:t>If you are struggling see someone. The sooner you do the quicker we can help</a:t>
            </a:r>
            <a:endParaRPr lang="en-AU" sz="2100" dirty="0">
              <a:latin typeface="Arial" pitchFamily="34" charset="0"/>
              <a:cs typeface="Arial" pitchFamily="34" charset="0"/>
            </a:endParaRPr>
          </a:p>
        </p:txBody>
      </p:sp>
      <p:sp>
        <p:nvSpPr>
          <p:cNvPr id="4" name="Title 1"/>
          <p:cNvSpPr txBox="1">
            <a:spLocks/>
          </p:cNvSpPr>
          <p:nvPr/>
        </p:nvSpPr>
        <p:spPr>
          <a:xfrm>
            <a:off x="521551" y="33468"/>
            <a:ext cx="6324803" cy="6480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If things get too hard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ubtitle 4">
            <a:extLst>
              <a:ext uri="{FF2B5EF4-FFF2-40B4-BE49-F238E27FC236}">
                <a16:creationId xmlns:a16="http://schemas.microsoft.com/office/drawing/2014/main" id="{CCF04DA9-F95B-4391-A907-FE7416076329}"/>
              </a:ext>
            </a:extLst>
          </p:cNvPr>
          <p:cNvSpPr>
            <a:spLocks noGrp="1"/>
          </p:cNvSpPr>
          <p:nvPr>
            <p:ph type="subTitle" idx="1"/>
          </p:nvPr>
        </p:nvSpPr>
        <p:spPr>
          <a:xfrm>
            <a:off x="521551" y="644130"/>
            <a:ext cx="8208911" cy="2953940"/>
          </a:xfrm>
        </p:spPr>
        <p:txBody>
          <a:bodyPr rtlCol="0">
            <a:normAutofit/>
          </a:bodyPr>
          <a:lstStyle/>
          <a:p>
            <a:pPr marL="257175" indent="-257175" algn="l">
              <a:buFont typeface="Arial" panose="020B0604020202020204" pitchFamily="34" charset="0"/>
              <a:buChar char="•"/>
              <a:defRPr/>
            </a:pPr>
            <a:r>
              <a:rPr lang="en-AU" sz="2100" dirty="0">
                <a:solidFill>
                  <a:schemeClr val="tx1"/>
                </a:solidFill>
                <a:latin typeface="Arial" pitchFamily="34" charset="0"/>
                <a:cs typeface="Arial" pitchFamily="34" charset="0"/>
              </a:rPr>
              <a:t>Relationship </a:t>
            </a:r>
          </a:p>
          <a:p>
            <a:pPr marL="257175" indent="-257175" algn="l">
              <a:buFont typeface="Arial" panose="020B0604020202020204" pitchFamily="34" charset="0"/>
              <a:buChar char="•"/>
              <a:defRPr/>
            </a:pPr>
            <a:r>
              <a:rPr lang="en-AU" sz="2100" dirty="0">
                <a:solidFill>
                  <a:schemeClr val="tx1"/>
                </a:solidFill>
                <a:latin typeface="Arial" pitchFamily="34" charset="0"/>
                <a:cs typeface="Arial" pitchFamily="34" charset="0"/>
              </a:rPr>
              <a:t>Support school procedures – uniform, punctuality to school, assessment policy </a:t>
            </a:r>
          </a:p>
          <a:p>
            <a:pPr marL="257175" indent="-257175" algn="l">
              <a:buFont typeface="Arial" panose="020B0604020202020204" pitchFamily="34" charset="0"/>
              <a:buChar char="•"/>
              <a:defRPr/>
            </a:pPr>
            <a:r>
              <a:rPr lang="en-AU" sz="2100" dirty="0">
                <a:solidFill>
                  <a:schemeClr val="tx1"/>
                </a:solidFill>
                <a:latin typeface="Arial" pitchFamily="34" charset="0"/>
                <a:cs typeface="Arial" pitchFamily="34" charset="0"/>
              </a:rPr>
              <a:t>Reduce child’s part-time work hours – no more than 10 hours per week </a:t>
            </a:r>
          </a:p>
          <a:p>
            <a:pPr marL="257175" indent="-257175" algn="l">
              <a:buFont typeface="Arial" panose="020B0604020202020204" pitchFamily="34" charset="0"/>
              <a:buChar char="•"/>
              <a:defRPr/>
            </a:pPr>
            <a:r>
              <a:rPr lang="en-US" sz="2100" dirty="0">
                <a:solidFill>
                  <a:schemeClr val="tx1"/>
                </a:solidFill>
                <a:latin typeface="Arial" pitchFamily="34" charset="0"/>
                <a:cs typeface="Arial" pitchFamily="34" charset="0"/>
              </a:rPr>
              <a:t>Organisation and time management </a:t>
            </a:r>
          </a:p>
          <a:p>
            <a:pPr marL="257175" indent="-257175" algn="l">
              <a:buFont typeface="Arial" panose="020B0604020202020204" pitchFamily="34" charset="0"/>
              <a:buChar char="•"/>
              <a:defRPr/>
            </a:pPr>
            <a:r>
              <a:rPr lang="en-US" sz="2100" dirty="0">
                <a:solidFill>
                  <a:schemeClr val="tx1"/>
                </a:solidFill>
                <a:latin typeface="Arial" pitchFamily="34" charset="0"/>
                <a:cs typeface="Arial" pitchFamily="34" charset="0"/>
              </a:rPr>
              <a:t>Adequate time devoted to study.</a:t>
            </a:r>
          </a:p>
          <a:p>
            <a:pPr algn="l">
              <a:defRPr/>
            </a:pPr>
            <a:endParaRPr lang="en-US" sz="2100" dirty="0">
              <a:solidFill>
                <a:schemeClr val="tx1"/>
              </a:solidFill>
              <a:latin typeface="Arial" pitchFamily="34" charset="0"/>
              <a:cs typeface="Arial" pitchFamily="34" charset="0"/>
            </a:endParaRPr>
          </a:p>
          <a:p>
            <a:pPr>
              <a:defRPr/>
            </a:pPr>
            <a:endParaRPr lang="en-AU" dirty="0"/>
          </a:p>
        </p:txBody>
      </p:sp>
      <p:sp>
        <p:nvSpPr>
          <p:cNvPr id="33795" name="Text Box 2">
            <a:extLst>
              <a:ext uri="{FF2B5EF4-FFF2-40B4-BE49-F238E27FC236}">
                <a16:creationId xmlns:a16="http://schemas.microsoft.com/office/drawing/2014/main" id="{F3055AEC-CCC8-4471-AC0A-E2656E01763C}"/>
              </a:ext>
            </a:extLst>
          </p:cNvPr>
          <p:cNvSpPr txBox="1">
            <a:spLocks noChangeArrowheads="1"/>
          </p:cNvSpPr>
          <p:nvPr/>
        </p:nvSpPr>
        <p:spPr bwMode="auto">
          <a:xfrm>
            <a:off x="521551" y="171450"/>
            <a:ext cx="6859136" cy="49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2625" b="1" dirty="0">
                <a:solidFill>
                  <a:srgbClr val="152C76"/>
                </a:solidFill>
                <a:latin typeface="Arial" panose="020B0604020202020204" pitchFamily="34" charset="0"/>
              </a:rPr>
              <a:t>How can you be of support?</a:t>
            </a:r>
          </a:p>
        </p:txBody>
      </p:sp>
    </p:spTree>
    <p:custDataLst>
      <p:tags r:id="rId1"/>
    </p:custDataLst>
    <p:extLst>
      <p:ext uri="{BB962C8B-B14F-4D97-AF65-F5344CB8AC3E}">
        <p14:creationId xmlns:p14="http://schemas.microsoft.com/office/powerpoint/2010/main" val="100740939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7545" y="33468"/>
            <a:ext cx="6378809" cy="864096"/>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Questions</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0D2A8A15-27F1-4B4D-A2ED-A6B1FE9E7DBA}"/>
              </a:ext>
            </a:extLst>
          </p:cNvPr>
          <p:cNvSpPr>
            <a:spLocks noGrp="1"/>
          </p:cNvSpPr>
          <p:nvPr>
            <p:ph type="title"/>
          </p:nvPr>
        </p:nvSpPr>
        <p:spPr>
          <a:xfrm>
            <a:off x="457200" y="205979"/>
            <a:ext cx="8229600" cy="591740"/>
          </a:xfrm>
        </p:spPr>
        <p:txBody>
          <a:bodyPr>
            <a:normAutofit/>
          </a:bodyPr>
          <a:lstStyle/>
          <a:p>
            <a:pPr algn="l"/>
            <a:r>
              <a:rPr lang="en-US" altLang="en-US" sz="2625" b="1" dirty="0">
                <a:solidFill>
                  <a:srgbClr val="152C76"/>
                </a:solidFill>
                <a:latin typeface="Arial" panose="020B0604020202020204" pitchFamily="34" charset="0"/>
                <a:cs typeface="Arial" panose="020B0604020202020204" pitchFamily="34" charset="0"/>
              </a:rPr>
              <a:t>Health and Wellbeing</a:t>
            </a:r>
            <a:endParaRPr lang="en-AU" altLang="en-US" sz="2625" dirty="0">
              <a:solidFill>
                <a:srgbClr val="152C76"/>
              </a:solidFill>
            </a:endParaRPr>
          </a:p>
        </p:txBody>
      </p:sp>
      <p:sp>
        <p:nvSpPr>
          <p:cNvPr id="3" name="Content Placeholder 2">
            <a:extLst>
              <a:ext uri="{FF2B5EF4-FFF2-40B4-BE49-F238E27FC236}">
                <a16:creationId xmlns:a16="http://schemas.microsoft.com/office/drawing/2014/main" id="{62049704-EFD6-44EF-8B17-B9329ECA5C32}"/>
              </a:ext>
            </a:extLst>
          </p:cNvPr>
          <p:cNvSpPr>
            <a:spLocks noGrp="1"/>
          </p:cNvSpPr>
          <p:nvPr>
            <p:ph idx="1"/>
          </p:nvPr>
        </p:nvSpPr>
        <p:spPr>
          <a:xfrm>
            <a:off x="457200" y="797719"/>
            <a:ext cx="8229600" cy="3340205"/>
          </a:xfrm>
        </p:spPr>
        <p:txBody>
          <a:bodyPr>
            <a:normAutofit/>
          </a:bodyPr>
          <a:lstStyle/>
          <a:p>
            <a:pPr marL="0" indent="0">
              <a:buNone/>
              <a:defRPr/>
            </a:pPr>
            <a:r>
              <a:rPr lang="en-AU" sz="1950" b="1" dirty="0">
                <a:latin typeface="Arial" panose="020B0604020202020204" pitchFamily="34" charset="0"/>
                <a:cs typeface="Arial" panose="020B0604020202020204" pitchFamily="34" charset="0"/>
              </a:rPr>
              <a:t>Senior School</a:t>
            </a:r>
          </a:p>
          <a:p>
            <a:pPr marL="0" indent="0">
              <a:buNone/>
              <a:defRPr/>
            </a:pPr>
            <a:r>
              <a:rPr lang="en-AU" sz="1950" dirty="0">
                <a:latin typeface="Arial" panose="020B0604020202020204" pitchFamily="34" charset="0"/>
                <a:cs typeface="Arial" panose="020B0604020202020204" pitchFamily="34" charset="0"/>
              </a:rPr>
              <a:t>Sexting Year 10</a:t>
            </a:r>
          </a:p>
          <a:p>
            <a:pPr marL="0" indent="0">
              <a:buNone/>
              <a:defRPr/>
            </a:pPr>
            <a:r>
              <a:rPr lang="en-AU" sz="1950" dirty="0">
                <a:latin typeface="Arial" panose="020B0604020202020204" pitchFamily="34" charset="0"/>
                <a:cs typeface="Arial" panose="020B0604020202020204" pitchFamily="34" charset="0"/>
              </a:rPr>
              <a:t>Partying and Violence (Sammy D Foundation) Year 10</a:t>
            </a:r>
          </a:p>
          <a:p>
            <a:pPr marL="0" indent="0">
              <a:buNone/>
              <a:defRPr/>
            </a:pPr>
            <a:r>
              <a:rPr lang="en-AU" sz="1950" dirty="0">
                <a:latin typeface="Arial" panose="020B0604020202020204" pitchFamily="34" charset="0"/>
                <a:cs typeface="Arial" panose="020B0604020202020204" pitchFamily="34" charset="0"/>
              </a:rPr>
              <a:t>SAPOL – Protective Behaviours Online Year 10</a:t>
            </a:r>
          </a:p>
          <a:p>
            <a:pPr marL="0" indent="0">
              <a:buNone/>
              <a:defRPr/>
            </a:pPr>
            <a:r>
              <a:rPr lang="en-AU" sz="1950" dirty="0">
                <a:latin typeface="Arial" panose="020B0604020202020204" pitchFamily="34" charset="0"/>
                <a:cs typeface="Arial" panose="020B0604020202020204" pitchFamily="34" charset="0"/>
              </a:rPr>
              <a:t>Mental Health (Headspace) Year 10, 11, 12</a:t>
            </a:r>
          </a:p>
          <a:p>
            <a:pPr marL="0" indent="0">
              <a:buNone/>
              <a:defRPr/>
            </a:pPr>
            <a:r>
              <a:rPr lang="en-AU" sz="1950" dirty="0">
                <a:latin typeface="Arial" panose="020B0604020202020204" pitchFamily="34" charset="0"/>
                <a:cs typeface="Arial" panose="020B0604020202020204" pitchFamily="34" charset="0"/>
              </a:rPr>
              <a:t>Safe use of Alcohol (Paul Dillion) Year 10, 11, 12</a:t>
            </a:r>
          </a:p>
          <a:p>
            <a:pPr marL="0" indent="0">
              <a:buNone/>
              <a:defRPr/>
            </a:pPr>
            <a:r>
              <a:rPr lang="en-AU" sz="1950" dirty="0">
                <a:latin typeface="Arial" panose="020B0604020202020204" pitchFamily="34" charset="0"/>
                <a:cs typeface="Arial" panose="020B0604020202020204" pitchFamily="34" charset="0"/>
              </a:rPr>
              <a:t>P.A.R.T.Y Impact of Risk Taking (Program ) Year 10 and 11</a:t>
            </a:r>
          </a:p>
          <a:p>
            <a:pPr marL="0" indent="0">
              <a:buNone/>
              <a:defRPr/>
            </a:pPr>
            <a:r>
              <a:rPr lang="en-AU" sz="1950" dirty="0">
                <a:latin typeface="Arial" panose="020B0604020202020204" pitchFamily="34" charset="0"/>
                <a:cs typeface="Arial" panose="020B0604020202020204" pitchFamily="34" charset="0"/>
              </a:rPr>
              <a:t>Road Safety (SAPOL) Year 11</a:t>
            </a:r>
          </a:p>
          <a:p>
            <a:pPr marL="0" indent="0">
              <a:buNone/>
              <a:defRPr/>
            </a:pPr>
            <a:r>
              <a:rPr lang="en-AU" sz="1950" dirty="0">
                <a:latin typeface="Arial" panose="020B0604020202020204" pitchFamily="34" charset="0"/>
                <a:cs typeface="Arial" panose="020B0604020202020204" pitchFamily="34" charset="0"/>
              </a:rPr>
              <a:t>Managing Examination Stress Year 10 , 11 and 12</a:t>
            </a:r>
          </a:p>
        </p:txBody>
      </p:sp>
    </p:spTree>
    <p:custDataLst>
      <p:tags r:id="rId1"/>
    </p:custDataLst>
    <p:extLst>
      <p:ext uri="{BB962C8B-B14F-4D97-AF65-F5344CB8AC3E}">
        <p14:creationId xmlns:p14="http://schemas.microsoft.com/office/powerpoint/2010/main" val="141026940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21550" y="141480"/>
            <a:ext cx="5346594" cy="648072"/>
          </a:xfrm>
        </p:spPr>
        <p:txBody>
          <a:bodyPr>
            <a:normAutofit/>
          </a:bodyPr>
          <a:lstStyle/>
          <a:p>
            <a:pPr algn="l"/>
            <a:r>
              <a:rPr lang="en-AU" sz="2625" b="1" dirty="0">
                <a:solidFill>
                  <a:srgbClr val="152C76"/>
                </a:solidFill>
                <a:latin typeface="Arial" pitchFamily="34" charset="0"/>
                <a:cs typeface="Arial" pitchFamily="34" charset="0"/>
              </a:rPr>
              <a:t>Online Reputation</a:t>
            </a:r>
          </a:p>
        </p:txBody>
      </p:sp>
    </p:spTree>
    <p:extLst>
      <p:ext uri="{BB962C8B-B14F-4D97-AF65-F5344CB8AC3E}">
        <p14:creationId xmlns:p14="http://schemas.microsoft.com/office/powerpoint/2010/main" val="175507609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212F8-D5F2-4EE9-B92E-17AFDCB26A60}"/>
              </a:ext>
            </a:extLst>
          </p:cNvPr>
          <p:cNvSpPr>
            <a:spLocks noGrp="1"/>
          </p:cNvSpPr>
          <p:nvPr>
            <p:ph type="title"/>
          </p:nvPr>
        </p:nvSpPr>
        <p:spPr/>
        <p:txBody>
          <a:bodyPr/>
          <a:lstStyle/>
          <a:p>
            <a:pPr algn="l"/>
            <a:r>
              <a:rPr lang="en-AU" b="1" dirty="0">
                <a:solidFill>
                  <a:schemeClr val="tx2"/>
                </a:solidFill>
              </a:rPr>
              <a:t>Sexting</a:t>
            </a:r>
          </a:p>
        </p:txBody>
      </p:sp>
      <p:pic>
        <p:nvPicPr>
          <p:cNvPr id="4" name="Content Placeholder 3">
            <a:extLst>
              <a:ext uri="{FF2B5EF4-FFF2-40B4-BE49-F238E27FC236}">
                <a16:creationId xmlns:a16="http://schemas.microsoft.com/office/drawing/2014/main" id="{A53FBC19-882C-4DB8-AC21-55B8C66FE3C2}"/>
              </a:ext>
            </a:extLst>
          </p:cNvPr>
          <p:cNvPicPr>
            <a:picLocks noGrp="1" noChangeAspect="1"/>
          </p:cNvPicPr>
          <p:nvPr>
            <p:ph idx="1"/>
          </p:nvPr>
        </p:nvPicPr>
        <p:blipFill>
          <a:blip r:embed="rId3"/>
          <a:stretch>
            <a:fillRect/>
          </a:stretch>
        </p:blipFill>
        <p:spPr>
          <a:xfrm>
            <a:off x="1709682" y="1437624"/>
            <a:ext cx="5372566" cy="1325995"/>
          </a:xfrm>
          <a:prstGeom prst="rect">
            <a:avLst/>
          </a:prstGeom>
        </p:spPr>
      </p:pic>
      <p:sp>
        <p:nvSpPr>
          <p:cNvPr id="5" name="Rectangle 4">
            <a:extLst>
              <a:ext uri="{FF2B5EF4-FFF2-40B4-BE49-F238E27FC236}">
                <a16:creationId xmlns:a16="http://schemas.microsoft.com/office/drawing/2014/main" id="{9AC77148-765A-4674-B766-23DA9AC33B20}"/>
              </a:ext>
            </a:extLst>
          </p:cNvPr>
          <p:cNvSpPr/>
          <p:nvPr/>
        </p:nvSpPr>
        <p:spPr>
          <a:xfrm>
            <a:off x="2033718" y="2949792"/>
            <a:ext cx="4752528" cy="248209"/>
          </a:xfrm>
          <a:prstGeom prst="rect">
            <a:avLst/>
          </a:prstGeom>
        </p:spPr>
        <p:txBody>
          <a:bodyPr wrap="square">
            <a:spAutoFit/>
          </a:bodyPr>
          <a:lstStyle/>
          <a:p>
            <a:r>
              <a:rPr lang="en-AU" sz="1013" dirty="0">
                <a:hlinkClick r:id="rId4"/>
              </a:rPr>
              <a:t>https://www.lawsocietysa.asn.au/LSSA/Out_of_Bounds_App.aspx</a:t>
            </a:r>
            <a:endParaRPr lang="en-AU" sz="1013" dirty="0"/>
          </a:p>
        </p:txBody>
      </p:sp>
    </p:spTree>
    <p:extLst>
      <p:ext uri="{BB962C8B-B14F-4D97-AF65-F5344CB8AC3E}">
        <p14:creationId xmlns:p14="http://schemas.microsoft.com/office/powerpoint/2010/main" val="390771235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21551" y="33468"/>
            <a:ext cx="6324803" cy="864096"/>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Cyber Bullying</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EC600BDD-D98A-47DD-8802-4FB65C503DA4}"/>
              </a:ext>
            </a:extLst>
          </p:cNvPr>
          <p:cNvPicPr>
            <a:picLocks noGrp="1" noChangeAspect="1"/>
          </p:cNvPicPr>
          <p:nvPr>
            <p:ph idx="1"/>
          </p:nvPr>
        </p:nvPicPr>
        <p:blipFill>
          <a:blip r:embed="rId3"/>
          <a:stretch>
            <a:fillRect/>
          </a:stretch>
        </p:blipFill>
        <p:spPr>
          <a:xfrm>
            <a:off x="1618232" y="789552"/>
            <a:ext cx="5907536" cy="2592549"/>
          </a:xfrm>
          <a:prstGeom prst="rect">
            <a:avLst/>
          </a:prstGeom>
        </p:spPr>
      </p:pic>
      <p:sp>
        <p:nvSpPr>
          <p:cNvPr id="4" name="Title 1"/>
          <p:cNvSpPr txBox="1">
            <a:spLocks/>
          </p:cNvSpPr>
          <p:nvPr/>
        </p:nvSpPr>
        <p:spPr>
          <a:xfrm>
            <a:off x="521551" y="33468"/>
            <a:ext cx="6324803" cy="6480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Cyber Bullying - Resources</a:t>
            </a:r>
          </a:p>
        </p:txBody>
      </p:sp>
      <p:sp>
        <p:nvSpPr>
          <p:cNvPr id="3" name="Rectangle 2">
            <a:extLst>
              <a:ext uri="{FF2B5EF4-FFF2-40B4-BE49-F238E27FC236}">
                <a16:creationId xmlns:a16="http://schemas.microsoft.com/office/drawing/2014/main" id="{1C1077CF-9C1E-4873-92DD-84B43B7586CC}"/>
              </a:ext>
            </a:extLst>
          </p:cNvPr>
          <p:cNvSpPr/>
          <p:nvPr/>
        </p:nvSpPr>
        <p:spPr>
          <a:xfrm>
            <a:off x="2735796" y="3651870"/>
            <a:ext cx="2592376" cy="248209"/>
          </a:xfrm>
          <a:prstGeom prst="rect">
            <a:avLst/>
          </a:prstGeom>
        </p:spPr>
        <p:txBody>
          <a:bodyPr wrap="none">
            <a:spAutoFit/>
          </a:bodyPr>
          <a:lstStyle/>
          <a:p>
            <a:r>
              <a:rPr lang="en-AU" sz="1013" dirty="0">
                <a:solidFill>
                  <a:schemeClr val="bg1"/>
                </a:solidFill>
                <a:hlinkClick r:id="rId4"/>
              </a:rPr>
              <a:t>https://www.esafety.gov.au/about-the-office</a:t>
            </a:r>
            <a:endParaRPr lang="en-AU" sz="1013" dirty="0">
              <a:solidFill>
                <a:schemeClr val="bg1"/>
              </a:solidFill>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575556" y="662701"/>
            <a:ext cx="8262918" cy="3394472"/>
          </a:xfrm>
        </p:spPr>
        <p:txBody>
          <a:bodyPr>
            <a:normAutofit lnSpcReduction="10000"/>
          </a:bodyPr>
          <a:lstStyle/>
          <a:p>
            <a:pPr eaLnBrk="1" hangingPunct="1">
              <a:lnSpc>
                <a:spcPct val="90000"/>
              </a:lnSpc>
            </a:pPr>
            <a:r>
              <a:rPr lang="en-AU" sz="2100" dirty="0">
                <a:latin typeface="Arial" pitchFamily="34" charset="0"/>
                <a:cs typeface="Arial" pitchFamily="34" charset="0"/>
              </a:rPr>
              <a:t>Keep personal information stays personal</a:t>
            </a:r>
          </a:p>
          <a:p>
            <a:pPr eaLnBrk="1" hangingPunct="1">
              <a:lnSpc>
                <a:spcPct val="90000"/>
              </a:lnSpc>
            </a:pPr>
            <a:r>
              <a:rPr lang="en-AU" sz="2100" dirty="0">
                <a:latin typeface="Arial" pitchFamily="34" charset="0"/>
                <a:cs typeface="Arial" pitchFamily="34" charset="0"/>
              </a:rPr>
              <a:t>Spend time online with your kids</a:t>
            </a:r>
          </a:p>
          <a:p>
            <a:pPr eaLnBrk="1" hangingPunct="1">
              <a:lnSpc>
                <a:spcPct val="90000"/>
              </a:lnSpc>
            </a:pPr>
            <a:r>
              <a:rPr lang="en-AU" sz="2100" dirty="0">
                <a:latin typeface="Arial" pitchFamily="34" charset="0"/>
                <a:cs typeface="Arial" pitchFamily="34" charset="0"/>
              </a:rPr>
              <a:t>Help your kids use the Internet as an effective research tool</a:t>
            </a:r>
          </a:p>
          <a:p>
            <a:pPr eaLnBrk="1" hangingPunct="1">
              <a:lnSpc>
                <a:spcPct val="90000"/>
              </a:lnSpc>
            </a:pPr>
            <a:r>
              <a:rPr lang="en-AU" sz="2100" dirty="0">
                <a:latin typeface="Arial" pitchFamily="34" charset="0"/>
                <a:cs typeface="Arial" pitchFamily="34" charset="0"/>
              </a:rPr>
              <a:t>Put the internet computer in a public area of the home – </a:t>
            </a:r>
            <a:r>
              <a:rPr lang="en-AU" sz="2100" dirty="0">
                <a:solidFill>
                  <a:srgbClr val="EDB823"/>
                </a:solidFill>
                <a:latin typeface="Arial" pitchFamily="34" charset="0"/>
                <a:cs typeface="Arial" pitchFamily="34" charset="0"/>
              </a:rPr>
              <a:t>smart phones</a:t>
            </a:r>
          </a:p>
          <a:p>
            <a:pPr eaLnBrk="1" hangingPunct="1">
              <a:lnSpc>
                <a:spcPct val="90000"/>
              </a:lnSpc>
            </a:pPr>
            <a:r>
              <a:rPr lang="en-AU" sz="2100" dirty="0">
                <a:latin typeface="Arial" pitchFamily="34" charset="0"/>
                <a:cs typeface="Arial" pitchFamily="34" charset="0"/>
              </a:rPr>
              <a:t>Talk to your kids about their Internet experiences</a:t>
            </a:r>
          </a:p>
          <a:p>
            <a:pPr>
              <a:lnSpc>
                <a:spcPct val="90000"/>
              </a:lnSpc>
            </a:pPr>
            <a:r>
              <a:rPr lang="en-AU" sz="2100" dirty="0">
                <a:latin typeface="Arial" pitchFamily="34" charset="0"/>
                <a:cs typeface="Arial" pitchFamily="34" charset="0"/>
              </a:rPr>
              <a:t>Teach your kids ways of dealing with disturbing material – </a:t>
            </a:r>
            <a:r>
              <a:rPr lang="en-AU" sz="2100" dirty="0">
                <a:solidFill>
                  <a:srgbClr val="EDB823"/>
                </a:solidFill>
                <a:latin typeface="Arial" pitchFamily="34" charset="0"/>
                <a:cs typeface="Arial" pitchFamily="34" charset="0"/>
              </a:rPr>
              <a:t>print offending messages</a:t>
            </a:r>
          </a:p>
          <a:p>
            <a:pPr eaLnBrk="1" hangingPunct="1">
              <a:lnSpc>
                <a:spcPct val="90000"/>
              </a:lnSpc>
            </a:pPr>
            <a:r>
              <a:rPr lang="en-AU" sz="2100" dirty="0">
                <a:latin typeface="Arial" pitchFamily="34" charset="0"/>
                <a:cs typeface="Arial" pitchFamily="34" charset="0"/>
              </a:rPr>
              <a:t>Help them find a balance between inline and other activities</a:t>
            </a:r>
          </a:p>
          <a:p>
            <a:pPr>
              <a:lnSpc>
                <a:spcPct val="90000"/>
              </a:lnSpc>
            </a:pPr>
            <a:r>
              <a:rPr lang="en-AU" sz="2100" dirty="0">
                <a:latin typeface="Arial" pitchFamily="34" charset="0"/>
                <a:cs typeface="Arial" pitchFamily="34" charset="0"/>
              </a:rPr>
              <a:t>Warn them that people may not be what they seem to be</a:t>
            </a:r>
          </a:p>
          <a:p>
            <a:pPr marL="0" indent="0">
              <a:lnSpc>
                <a:spcPct val="90000"/>
              </a:lnSpc>
              <a:buNone/>
            </a:pPr>
            <a:endParaRPr lang="en-AU" sz="2100" dirty="0">
              <a:latin typeface="Arial" pitchFamily="34" charset="0"/>
              <a:cs typeface="Arial" pitchFamily="34" charset="0"/>
            </a:endParaRPr>
          </a:p>
          <a:p>
            <a:pPr eaLnBrk="1" hangingPunct="1">
              <a:lnSpc>
                <a:spcPct val="90000"/>
              </a:lnSpc>
            </a:pPr>
            <a:endParaRPr lang="en-AU" sz="2100" dirty="0">
              <a:latin typeface="Arial" pitchFamily="34" charset="0"/>
              <a:cs typeface="Arial" pitchFamily="34" charset="0"/>
            </a:endParaRPr>
          </a:p>
          <a:p>
            <a:pPr eaLnBrk="1" hangingPunct="1">
              <a:lnSpc>
                <a:spcPct val="90000"/>
              </a:lnSpc>
            </a:pPr>
            <a:endParaRPr lang="en-AU" dirty="0"/>
          </a:p>
        </p:txBody>
      </p:sp>
      <p:sp>
        <p:nvSpPr>
          <p:cNvPr id="4" name="Title 1"/>
          <p:cNvSpPr txBox="1">
            <a:spLocks/>
          </p:cNvSpPr>
          <p:nvPr/>
        </p:nvSpPr>
        <p:spPr>
          <a:xfrm>
            <a:off x="575557" y="33468"/>
            <a:ext cx="6270797" cy="6480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Guidelines for Parents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linds(horizontal)">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blinds(horizontal)">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blinds(horizontal)">
                                      <p:cBhvr>
                                        <p:cTn id="17" dur="500"/>
                                        <p:tgtEl>
                                          <p:spTgt spid="15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blinds(horizontal)">
                                      <p:cBhvr>
                                        <p:cTn id="22" dur="500"/>
                                        <p:tgtEl>
                                          <p:spTgt spid="153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5363">
                                            <p:txEl>
                                              <p:pRg st="4" end="4"/>
                                            </p:txEl>
                                          </p:spTgt>
                                        </p:tgtEl>
                                        <p:attrNameLst>
                                          <p:attrName>style.visibility</p:attrName>
                                        </p:attrNameLst>
                                      </p:cBhvr>
                                      <p:to>
                                        <p:strVal val="visible"/>
                                      </p:to>
                                    </p:set>
                                    <p:animEffect transition="in" filter="blinds(horizontal)">
                                      <p:cBhvr>
                                        <p:cTn id="27" dur="500"/>
                                        <p:tgtEl>
                                          <p:spTgt spid="153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5363">
                                            <p:txEl>
                                              <p:pRg st="5" end="5"/>
                                            </p:txEl>
                                          </p:spTgt>
                                        </p:tgtEl>
                                        <p:attrNameLst>
                                          <p:attrName>style.visibility</p:attrName>
                                        </p:attrNameLst>
                                      </p:cBhvr>
                                      <p:to>
                                        <p:strVal val="visible"/>
                                      </p:to>
                                    </p:set>
                                    <p:animEffect transition="in" filter="blinds(horizontal)">
                                      <p:cBhvr>
                                        <p:cTn id="32" dur="500"/>
                                        <p:tgtEl>
                                          <p:spTgt spid="153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5363">
                                            <p:txEl>
                                              <p:pRg st="6" end="6"/>
                                            </p:txEl>
                                          </p:spTgt>
                                        </p:tgtEl>
                                        <p:attrNameLst>
                                          <p:attrName>style.visibility</p:attrName>
                                        </p:attrNameLst>
                                      </p:cBhvr>
                                      <p:to>
                                        <p:strVal val="visible"/>
                                      </p:to>
                                    </p:set>
                                    <p:animEffect transition="in" filter="blinds(horizontal)">
                                      <p:cBhvr>
                                        <p:cTn id="37" dur="500"/>
                                        <p:tgtEl>
                                          <p:spTgt spid="153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5363">
                                            <p:txEl>
                                              <p:pRg st="7" end="7"/>
                                            </p:txEl>
                                          </p:spTgt>
                                        </p:tgtEl>
                                        <p:attrNameLst>
                                          <p:attrName>style.visibility</p:attrName>
                                        </p:attrNameLst>
                                      </p:cBhvr>
                                      <p:to>
                                        <p:strVal val="visible"/>
                                      </p:to>
                                    </p:set>
                                    <p:animEffect transition="in" filter="blinds(horizontal)">
                                      <p:cBhvr>
                                        <p:cTn id="42" dur="500"/>
                                        <p:tgtEl>
                                          <p:spTgt spid="153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5557" y="33468"/>
            <a:ext cx="6270797" cy="6480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Questions</a:t>
            </a: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67545" y="33468"/>
            <a:ext cx="6378809" cy="864096"/>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Alcohol And Teens</a:t>
            </a: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1551" y="843559"/>
            <a:ext cx="8478941" cy="3186353"/>
          </a:xfrm>
        </p:spPr>
        <p:txBody>
          <a:bodyPr>
            <a:normAutofit/>
          </a:bodyPr>
          <a:lstStyle/>
          <a:p>
            <a:r>
              <a:rPr lang="en-US" sz="2100" dirty="0">
                <a:latin typeface="Arial" pitchFamily="34" charset="0"/>
                <a:cs typeface="Arial" pitchFamily="34" charset="0"/>
              </a:rPr>
              <a:t>Set high and reasonable expectations – be clear and consistent about what you expect.</a:t>
            </a:r>
          </a:p>
          <a:p>
            <a:r>
              <a:rPr lang="en-US" sz="2100" dirty="0">
                <a:latin typeface="Arial" pitchFamily="34" charset="0"/>
                <a:cs typeface="Arial" pitchFamily="34" charset="0"/>
              </a:rPr>
              <a:t>Set an example – responsible use of alcohol in the home is a good predictor of responsible use by the child.</a:t>
            </a:r>
          </a:p>
          <a:p>
            <a:r>
              <a:rPr lang="en-US" sz="2100" dirty="0">
                <a:latin typeface="Arial" pitchFamily="34" charset="0"/>
                <a:cs typeface="Arial" pitchFamily="34" charset="0"/>
              </a:rPr>
              <a:t>Don’t be reactive – proactive education is the key - start your alcohol and other drug education early. Prevention is better than cure!</a:t>
            </a:r>
          </a:p>
          <a:p>
            <a:endParaRPr lang="en-AU" dirty="0"/>
          </a:p>
        </p:txBody>
      </p:sp>
      <p:sp>
        <p:nvSpPr>
          <p:cNvPr id="4" name="Title 1"/>
          <p:cNvSpPr txBox="1">
            <a:spLocks/>
          </p:cNvSpPr>
          <p:nvPr/>
        </p:nvSpPr>
        <p:spPr>
          <a:xfrm>
            <a:off x="521550" y="33468"/>
            <a:ext cx="8316924" cy="6480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Guidelines for parents for alcohol use by their children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521550" y="897564"/>
            <a:ext cx="8424936" cy="3143250"/>
          </a:xfrm>
        </p:spPr>
        <p:txBody>
          <a:bodyPr>
            <a:noAutofit/>
          </a:bodyPr>
          <a:lstStyle/>
          <a:p>
            <a:pPr eaLnBrk="1" hangingPunct="1">
              <a:lnSpc>
                <a:spcPct val="90000"/>
              </a:lnSpc>
            </a:pPr>
            <a:r>
              <a:rPr lang="en-AU" sz="2100" b="1" dirty="0">
                <a:latin typeface="Arial" pitchFamily="34" charset="0"/>
                <a:cs typeface="Arial" pitchFamily="34" charset="0"/>
              </a:rPr>
              <a:t>Practical Support</a:t>
            </a:r>
            <a:r>
              <a:rPr lang="en-AU" sz="2100" dirty="0">
                <a:latin typeface="Arial" pitchFamily="34" charset="0"/>
                <a:cs typeface="Arial" pitchFamily="34" charset="0"/>
              </a:rPr>
              <a:t> - transport arrangements.</a:t>
            </a:r>
          </a:p>
          <a:p>
            <a:pPr eaLnBrk="1" hangingPunct="1">
              <a:lnSpc>
                <a:spcPct val="90000"/>
              </a:lnSpc>
            </a:pPr>
            <a:r>
              <a:rPr lang="en-AU" sz="2100" b="1" dirty="0">
                <a:latin typeface="Arial" pitchFamily="34" charset="0"/>
                <a:cs typeface="Arial" pitchFamily="34" charset="0"/>
              </a:rPr>
              <a:t>Emergency Support</a:t>
            </a:r>
            <a:r>
              <a:rPr lang="en-AU" sz="2100" dirty="0">
                <a:latin typeface="Arial" pitchFamily="34" charset="0"/>
                <a:cs typeface="Arial" pitchFamily="34" charset="0"/>
              </a:rPr>
              <a:t> - who to call for back up or rescue.</a:t>
            </a:r>
          </a:p>
          <a:p>
            <a:pPr eaLnBrk="1" hangingPunct="1">
              <a:lnSpc>
                <a:spcPct val="90000"/>
              </a:lnSpc>
            </a:pPr>
            <a:r>
              <a:rPr lang="en-AU" sz="2100" b="1" dirty="0">
                <a:latin typeface="Arial" pitchFamily="34" charset="0"/>
                <a:cs typeface="Arial" pitchFamily="34" charset="0"/>
              </a:rPr>
              <a:t>Expectations</a:t>
            </a:r>
            <a:r>
              <a:rPr lang="en-AU" sz="2100" dirty="0">
                <a:latin typeface="Arial" pitchFamily="34" charset="0"/>
                <a:cs typeface="Arial" pitchFamily="34" charset="0"/>
              </a:rPr>
              <a:t> - to have a good time but be responsible for your safety.</a:t>
            </a:r>
          </a:p>
          <a:p>
            <a:pPr eaLnBrk="1" hangingPunct="1">
              <a:lnSpc>
                <a:spcPct val="90000"/>
              </a:lnSpc>
            </a:pPr>
            <a:r>
              <a:rPr lang="en-AU" sz="2100" b="1" dirty="0">
                <a:latin typeface="Arial" pitchFamily="34" charset="0"/>
                <a:cs typeface="Arial" pitchFamily="34" charset="0"/>
              </a:rPr>
              <a:t>Social Support</a:t>
            </a:r>
            <a:r>
              <a:rPr lang="en-AU" sz="2100" dirty="0">
                <a:latin typeface="Arial" pitchFamily="34" charset="0"/>
                <a:cs typeface="Arial" pitchFamily="34" charset="0"/>
              </a:rPr>
              <a:t> - how to look out for your friends – don’t be afraid to call for help if needed.</a:t>
            </a:r>
          </a:p>
          <a:p>
            <a:pPr eaLnBrk="1" hangingPunct="1">
              <a:lnSpc>
                <a:spcPct val="90000"/>
              </a:lnSpc>
            </a:pPr>
            <a:r>
              <a:rPr lang="en-AU" sz="2100" b="1" dirty="0">
                <a:latin typeface="Arial" pitchFamily="34" charset="0"/>
                <a:cs typeface="Arial" pitchFamily="34" charset="0"/>
              </a:rPr>
              <a:t>Courage</a:t>
            </a:r>
            <a:r>
              <a:rPr lang="en-AU" sz="2100" dirty="0">
                <a:latin typeface="Arial" pitchFamily="34" charset="0"/>
                <a:cs typeface="Arial" pitchFamily="34" charset="0"/>
              </a:rPr>
              <a:t> - to stick by what you know to be right even when others are not acting with you. </a:t>
            </a:r>
          </a:p>
        </p:txBody>
      </p:sp>
      <p:sp>
        <p:nvSpPr>
          <p:cNvPr id="4" name="Title 1"/>
          <p:cNvSpPr txBox="1">
            <a:spLocks/>
          </p:cNvSpPr>
          <p:nvPr/>
        </p:nvSpPr>
        <p:spPr>
          <a:xfrm>
            <a:off x="521550" y="33468"/>
            <a:ext cx="7992888" cy="6480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How parents and their children can plan together for safe partying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 calcmode="lin" valueType="num">
                                      <p:cBhvr additive="base">
                                        <p:cTn id="7" dur="500" fill="hold"/>
                                        <p:tgtEl>
                                          <p:spTgt spid="450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5059">
                                            <p:txEl>
                                              <p:pRg st="1" end="1"/>
                                            </p:txEl>
                                          </p:spTgt>
                                        </p:tgtEl>
                                        <p:attrNameLst>
                                          <p:attrName>style.visibility</p:attrName>
                                        </p:attrNameLst>
                                      </p:cBhvr>
                                      <p:to>
                                        <p:strVal val="visible"/>
                                      </p:to>
                                    </p:set>
                                    <p:anim calcmode="lin" valueType="num">
                                      <p:cBhvr additive="base">
                                        <p:cTn id="13" dur="500" fill="hold"/>
                                        <p:tgtEl>
                                          <p:spTgt spid="4505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50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5059">
                                            <p:txEl>
                                              <p:pRg st="2" end="2"/>
                                            </p:txEl>
                                          </p:spTgt>
                                        </p:tgtEl>
                                        <p:attrNameLst>
                                          <p:attrName>style.visibility</p:attrName>
                                        </p:attrNameLst>
                                      </p:cBhvr>
                                      <p:to>
                                        <p:strVal val="visible"/>
                                      </p:to>
                                    </p:set>
                                    <p:anim calcmode="lin" valueType="num">
                                      <p:cBhvr additive="base">
                                        <p:cTn id="19" dur="500" fill="hold"/>
                                        <p:tgtEl>
                                          <p:spTgt spid="450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50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5059">
                                            <p:txEl>
                                              <p:pRg st="3" end="3"/>
                                            </p:txEl>
                                          </p:spTgt>
                                        </p:tgtEl>
                                        <p:attrNameLst>
                                          <p:attrName>style.visibility</p:attrName>
                                        </p:attrNameLst>
                                      </p:cBhvr>
                                      <p:to>
                                        <p:strVal val="visible"/>
                                      </p:to>
                                    </p:set>
                                    <p:anim calcmode="lin" valueType="num">
                                      <p:cBhvr additive="base">
                                        <p:cTn id="25" dur="500" fill="hold"/>
                                        <p:tgtEl>
                                          <p:spTgt spid="4505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50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5059">
                                            <p:txEl>
                                              <p:pRg st="4" end="4"/>
                                            </p:txEl>
                                          </p:spTgt>
                                        </p:tgtEl>
                                        <p:attrNameLst>
                                          <p:attrName>style.visibility</p:attrName>
                                        </p:attrNameLst>
                                      </p:cBhvr>
                                      <p:to>
                                        <p:strVal val="visible"/>
                                      </p:to>
                                    </p:set>
                                    <p:anim calcmode="lin" valueType="num">
                                      <p:cBhvr additive="base">
                                        <p:cTn id="31" dur="500" fill="hold"/>
                                        <p:tgtEl>
                                          <p:spTgt spid="4505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505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521551" y="169238"/>
            <a:ext cx="6481707" cy="566309"/>
          </a:xfrm>
        </p:spPr>
        <p:txBody>
          <a:bodyPr>
            <a:normAutofit/>
          </a:bodyPr>
          <a:lstStyle/>
          <a:p>
            <a:pPr algn="l"/>
            <a:r>
              <a:rPr lang="en-AU" sz="2625" b="1" dirty="0">
                <a:solidFill>
                  <a:srgbClr val="152C76"/>
                </a:solidFill>
                <a:latin typeface="Arial" pitchFamily="34" charset="0"/>
                <a:cs typeface="Arial" pitchFamily="34" charset="0"/>
              </a:rPr>
              <a:t>ASSADS 2011</a:t>
            </a:r>
          </a:p>
        </p:txBody>
      </p:sp>
      <p:sp>
        <p:nvSpPr>
          <p:cNvPr id="5123" name="Content Placeholder 2"/>
          <p:cNvSpPr>
            <a:spLocks noGrp="1"/>
          </p:cNvSpPr>
          <p:nvPr>
            <p:ph idx="1"/>
          </p:nvPr>
        </p:nvSpPr>
        <p:spPr>
          <a:xfrm>
            <a:off x="521550" y="789552"/>
            <a:ext cx="8478942" cy="3294366"/>
          </a:xfrm>
        </p:spPr>
        <p:txBody>
          <a:bodyPr>
            <a:noAutofit/>
          </a:bodyPr>
          <a:lstStyle/>
          <a:p>
            <a:pPr>
              <a:defRPr/>
            </a:pPr>
            <a:r>
              <a:rPr lang="en-AU" sz="2100" i="1" dirty="0">
                <a:latin typeface="Arial" pitchFamily="34" charset="0"/>
                <a:cs typeface="Arial" pitchFamily="34" charset="0"/>
              </a:rPr>
              <a:t>Australian Secondary Students Alcohol and Drug Survey (ASSADS) 2011</a:t>
            </a:r>
          </a:p>
          <a:p>
            <a:pPr>
              <a:defRPr/>
            </a:pPr>
            <a:r>
              <a:rPr lang="en-AU" sz="2100" dirty="0">
                <a:latin typeface="Arial" pitchFamily="34" charset="0"/>
                <a:cs typeface="Arial" pitchFamily="34" charset="0"/>
              </a:rPr>
              <a:t>Every 3 years: 1999-2011</a:t>
            </a:r>
          </a:p>
          <a:p>
            <a:pPr>
              <a:defRPr/>
            </a:pPr>
            <a:r>
              <a:rPr lang="en-AU" sz="2100" dirty="0">
                <a:latin typeface="Arial" pitchFamily="34" charset="0"/>
                <a:cs typeface="Arial" pitchFamily="34" charset="0"/>
              </a:rPr>
              <a:t>Random sample of schools across the 3 sectors</a:t>
            </a:r>
          </a:p>
          <a:p>
            <a:pPr>
              <a:defRPr/>
            </a:pPr>
            <a:r>
              <a:rPr lang="en-AU" sz="2100" dirty="0">
                <a:latin typeface="Arial" pitchFamily="34" charset="0"/>
                <a:cs typeface="Arial" pitchFamily="34" charset="0"/>
              </a:rPr>
              <a:t>Anonymous survey</a:t>
            </a:r>
          </a:p>
          <a:p>
            <a:pPr>
              <a:defRPr/>
            </a:pPr>
            <a:r>
              <a:rPr lang="en-AU" sz="2100" dirty="0">
                <a:latin typeface="Arial" pitchFamily="34" charset="0"/>
                <a:cs typeface="Arial" pitchFamily="34" charset="0"/>
              </a:rPr>
              <a:t>Students aged 12-17yrs, including year 7</a:t>
            </a:r>
          </a:p>
          <a:p>
            <a:pPr>
              <a:defRPr/>
            </a:pPr>
            <a:r>
              <a:rPr lang="en-AU" sz="2100" dirty="0">
                <a:latin typeface="Arial" pitchFamily="34" charset="0"/>
                <a:cs typeface="Arial" pitchFamily="34" charset="0"/>
              </a:rPr>
              <a:t>2011: sample of 2,875 students</a:t>
            </a:r>
          </a:p>
          <a:p>
            <a:pPr>
              <a:defRPr/>
            </a:pPr>
            <a:r>
              <a:rPr lang="en-AU" sz="2100" i="1" dirty="0">
                <a:latin typeface="Arial" pitchFamily="34" charset="0"/>
                <a:cs typeface="Arial" pitchFamily="34" charset="0"/>
              </a:rPr>
              <a:t>Thanks to the Cancer Council and to DASSA</a:t>
            </a:r>
          </a:p>
        </p:txBody>
      </p:sp>
    </p:spTree>
    <p:extLst>
      <p:ext uri="{BB962C8B-B14F-4D97-AF65-F5344CB8AC3E}">
        <p14:creationId xmlns:p14="http://schemas.microsoft.com/office/powerpoint/2010/main" val="111507895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7544" y="25978"/>
            <a:ext cx="8586954" cy="648118"/>
          </a:xfrm>
        </p:spPr>
        <p:txBody>
          <a:bodyPr>
            <a:normAutofit fontScale="90000"/>
          </a:bodyPr>
          <a:lstStyle/>
          <a:p>
            <a:pPr algn="l" eaLnBrk="1" hangingPunct="1"/>
            <a:r>
              <a:rPr lang="en-AU" sz="1800" dirty="0"/>
              <a:t>‘</a:t>
            </a:r>
            <a:r>
              <a:rPr lang="en-AU" sz="2925" b="1" dirty="0">
                <a:solidFill>
                  <a:srgbClr val="152C76"/>
                </a:solidFill>
                <a:latin typeface="Arial" pitchFamily="34" charset="0"/>
                <a:cs typeface="Arial" pitchFamily="34" charset="0"/>
              </a:rPr>
              <a:t>Flip the stats’: NEVER used: ASSADS (SA) 2011</a:t>
            </a:r>
          </a:p>
        </p:txBody>
      </p:sp>
      <p:graphicFrame>
        <p:nvGraphicFramePr>
          <p:cNvPr id="19459" name="Object 3"/>
          <p:cNvGraphicFramePr>
            <a:graphicFrameLocks noGrp="1" noChangeAspect="1"/>
          </p:cNvGraphicFramePr>
          <p:nvPr>
            <p:ph idx="1"/>
            <p:extLst>
              <p:ext uri="{D42A27DB-BD31-4B8C-83A1-F6EECF244321}">
                <p14:modId xmlns:p14="http://schemas.microsoft.com/office/powerpoint/2010/main" val="3270119142"/>
              </p:ext>
            </p:extLst>
          </p:nvPr>
        </p:nvGraphicFramePr>
        <p:xfrm>
          <a:off x="1655676" y="687414"/>
          <a:ext cx="5510213" cy="3351610"/>
        </p:xfrm>
        <a:graphic>
          <a:graphicData uri="http://schemas.openxmlformats.org/presentationml/2006/ole">
            <mc:AlternateContent xmlns:mc="http://schemas.openxmlformats.org/markup-compatibility/2006">
              <mc:Choice xmlns:v="urn:schemas-microsoft-com:vml" Requires="v">
                <p:oleObj spid="_x0000_s2122" name="Chart" r:id="rId4" imgW="7924800" imgH="4819521" progId="Excel.Chart.8">
                  <p:embed/>
                </p:oleObj>
              </mc:Choice>
              <mc:Fallback>
                <p:oleObj name="Chart" r:id="rId4" imgW="7924800" imgH="4819521" progId="Excel.Char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5676" y="687414"/>
                        <a:ext cx="5510213" cy="3351610"/>
                      </a:xfrm>
                      <a:prstGeom prst="rect">
                        <a:avLst/>
                      </a:prstGeom>
                      <a:pattFill prst="pct5">
                        <a:fgClr>
                          <a:srgbClr val="F2F2F2"/>
                        </a:fgClr>
                        <a:bgClr>
                          <a:schemeClr val="bg1"/>
                        </a:bgClr>
                      </a:patt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9378681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5557" y="33468"/>
            <a:ext cx="6270797" cy="6480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Questions</a:t>
            </a: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67545" y="33468"/>
            <a:ext cx="6378809" cy="864096"/>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2625" b="1" dirty="0">
                <a:solidFill>
                  <a:srgbClr val="152C76"/>
                </a:solidFill>
                <a:latin typeface="Arial" pitchFamily="34" charset="0"/>
                <a:cs typeface="Arial" pitchFamily="34" charset="0"/>
              </a:rPr>
              <a:t>The Year 10 Student</a:t>
            </a:r>
          </a:p>
        </p:txBody>
      </p:sp>
      <p:pic>
        <p:nvPicPr>
          <p:cNvPr id="4" name="Picture 2" descr="penguins">
            <a:extLst>
              <a:ext uri="{FF2B5EF4-FFF2-40B4-BE49-F238E27FC236}">
                <a16:creationId xmlns:a16="http://schemas.microsoft.com/office/drawing/2014/main" id="{AB65F208-10D4-49E0-BE7A-C730122B62B3}"/>
              </a:ext>
            </a:extLst>
          </p:cNvPr>
          <p:cNvPicPr>
            <a:picLocks noChangeAspect="1" noChangeArrowheads="1" noCrop="1"/>
          </p:cNvPicPr>
          <p:nvPr/>
        </p:nvPicPr>
        <p:blipFill>
          <a:blip r:embed="rId3" cstate="print"/>
          <a:srcRect/>
          <a:stretch>
            <a:fillRect/>
          </a:stretch>
        </p:blipFill>
        <p:spPr bwMode="auto">
          <a:xfrm>
            <a:off x="2456480" y="1005576"/>
            <a:ext cx="4231040" cy="2727908"/>
          </a:xfrm>
          <a:prstGeom prst="rect">
            <a:avLst/>
          </a:prstGeom>
          <a:noFill/>
          <a:ln w="9525">
            <a:noFill/>
            <a:miter lim="800000"/>
            <a:headEnd/>
            <a:tailEnd/>
          </a:ln>
        </p:spPr>
      </p:pic>
    </p:spTree>
    <p:extLst>
      <p:ext uri="{BB962C8B-B14F-4D97-AF65-F5344CB8AC3E}">
        <p14:creationId xmlns:p14="http://schemas.microsoft.com/office/powerpoint/2010/main" val="15265239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23C57-B11B-4313-96C8-E593D697020A}"/>
              </a:ext>
            </a:extLst>
          </p:cNvPr>
          <p:cNvSpPr>
            <a:spLocks noGrp="1"/>
          </p:cNvSpPr>
          <p:nvPr>
            <p:ph type="title"/>
          </p:nvPr>
        </p:nvSpPr>
        <p:spPr>
          <a:xfrm>
            <a:off x="457200" y="205978"/>
            <a:ext cx="8229600" cy="745592"/>
          </a:xfrm>
        </p:spPr>
        <p:txBody>
          <a:bodyPr>
            <a:noAutofit/>
          </a:bodyPr>
          <a:lstStyle/>
          <a:p>
            <a:r>
              <a:rPr lang="en-AU" sz="2625" dirty="0">
                <a:solidFill>
                  <a:srgbClr val="152C76"/>
                </a:solidFill>
                <a:latin typeface="Arial" pitchFamily="34" charset="0"/>
                <a:cs typeface="Arial" pitchFamily="34" charset="0"/>
              </a:rPr>
              <a:t>Message from teenagers</a:t>
            </a:r>
            <a:br>
              <a:rPr lang="en-AU" sz="2625" dirty="0">
                <a:solidFill>
                  <a:srgbClr val="A4A6C8"/>
                </a:solidFill>
                <a:latin typeface="Arial" pitchFamily="34" charset="0"/>
                <a:cs typeface="Arial" pitchFamily="34" charset="0"/>
              </a:rPr>
            </a:br>
            <a:r>
              <a:rPr lang="en-AU" sz="2625" b="1" dirty="0">
                <a:solidFill>
                  <a:srgbClr val="FFC000"/>
                </a:solidFill>
                <a:latin typeface="Arial" pitchFamily="34" charset="0"/>
                <a:cs typeface="Arial" pitchFamily="34" charset="0"/>
              </a:rPr>
              <a:t>DO</a:t>
            </a:r>
            <a:endParaRPr lang="en-AU" sz="2625" dirty="0"/>
          </a:p>
        </p:txBody>
      </p:sp>
      <p:sp>
        <p:nvSpPr>
          <p:cNvPr id="3" name="Content Placeholder 2">
            <a:extLst>
              <a:ext uri="{FF2B5EF4-FFF2-40B4-BE49-F238E27FC236}">
                <a16:creationId xmlns:a16="http://schemas.microsoft.com/office/drawing/2014/main" id="{44E73394-699C-4AA5-A4FF-1E2E01AA1720}"/>
              </a:ext>
            </a:extLst>
          </p:cNvPr>
          <p:cNvSpPr>
            <a:spLocks noGrp="1"/>
          </p:cNvSpPr>
          <p:nvPr>
            <p:ph idx="1"/>
          </p:nvPr>
        </p:nvSpPr>
        <p:spPr>
          <a:xfrm>
            <a:off x="457200" y="951571"/>
            <a:ext cx="8229600" cy="3394472"/>
          </a:xfrm>
        </p:spPr>
        <p:txBody>
          <a:bodyPr/>
          <a:lstStyle/>
          <a:p>
            <a:pPr>
              <a:lnSpc>
                <a:spcPct val="90000"/>
              </a:lnSpc>
              <a:buFontTx/>
              <a:buChar char="•"/>
            </a:pPr>
            <a:r>
              <a:rPr lang="en-AU" sz="2100" dirty="0">
                <a:latin typeface="Arial" pitchFamily="34" charset="0"/>
                <a:cs typeface="Arial" pitchFamily="34" charset="0"/>
              </a:rPr>
              <a:t>Choose a calm moment to talk with us</a:t>
            </a:r>
          </a:p>
          <a:p>
            <a:pPr>
              <a:lnSpc>
                <a:spcPct val="90000"/>
              </a:lnSpc>
              <a:buFontTx/>
              <a:buChar char="•"/>
            </a:pPr>
            <a:r>
              <a:rPr lang="en-AU" sz="2100" dirty="0">
                <a:latin typeface="Arial" pitchFamily="34" charset="0"/>
                <a:cs typeface="Arial" pitchFamily="34" charset="0"/>
              </a:rPr>
              <a:t>Bring up the conversation about an issue</a:t>
            </a:r>
          </a:p>
          <a:p>
            <a:pPr>
              <a:lnSpc>
                <a:spcPct val="90000"/>
              </a:lnSpc>
              <a:buFontTx/>
              <a:buChar char="•"/>
            </a:pPr>
            <a:r>
              <a:rPr lang="en-AU" sz="2100" dirty="0">
                <a:latin typeface="Arial" pitchFamily="34" charset="0"/>
                <a:cs typeface="Arial" pitchFamily="34" charset="0"/>
              </a:rPr>
              <a:t>Ask us to predict what we might have to deal with</a:t>
            </a:r>
          </a:p>
          <a:p>
            <a:pPr>
              <a:lnSpc>
                <a:spcPct val="90000"/>
              </a:lnSpc>
              <a:buFontTx/>
              <a:buChar char="•"/>
            </a:pPr>
            <a:r>
              <a:rPr lang="en-AU" sz="2100" dirty="0">
                <a:latin typeface="Arial" pitchFamily="34" charset="0"/>
                <a:cs typeface="Arial" pitchFamily="34" charset="0"/>
              </a:rPr>
              <a:t>Tell us what you think we may have to deal with</a:t>
            </a:r>
          </a:p>
          <a:p>
            <a:pPr>
              <a:lnSpc>
                <a:spcPct val="90000"/>
              </a:lnSpc>
              <a:buFontTx/>
              <a:buChar char="•"/>
            </a:pPr>
            <a:r>
              <a:rPr lang="en-AU" sz="2100" dirty="0">
                <a:latin typeface="Arial" pitchFamily="34" charset="0"/>
                <a:cs typeface="Arial" pitchFamily="34" charset="0"/>
              </a:rPr>
              <a:t>Find out about our needs and wishes</a:t>
            </a:r>
          </a:p>
          <a:p>
            <a:pPr>
              <a:lnSpc>
                <a:spcPct val="90000"/>
              </a:lnSpc>
              <a:buFontTx/>
              <a:buChar char="•"/>
            </a:pPr>
            <a:r>
              <a:rPr lang="en-AU" sz="2100" dirty="0">
                <a:latin typeface="Arial" pitchFamily="34" charset="0"/>
                <a:cs typeface="Arial" pitchFamily="34" charset="0"/>
              </a:rPr>
              <a:t>Trust us more than once</a:t>
            </a:r>
          </a:p>
          <a:p>
            <a:pPr>
              <a:lnSpc>
                <a:spcPct val="90000"/>
              </a:lnSpc>
              <a:buFontTx/>
              <a:buChar char="•"/>
            </a:pPr>
            <a:r>
              <a:rPr lang="en-AU" sz="2100" dirty="0">
                <a:latin typeface="Arial" pitchFamily="34" charset="0"/>
                <a:cs typeface="Arial" pitchFamily="34" charset="0"/>
              </a:rPr>
              <a:t>Ask us to tell you what is hard or easy for us</a:t>
            </a:r>
          </a:p>
          <a:p>
            <a:pPr>
              <a:lnSpc>
                <a:spcPct val="90000"/>
              </a:lnSpc>
              <a:buFontTx/>
              <a:buChar char="•"/>
            </a:pPr>
            <a:r>
              <a:rPr lang="en-AU" sz="2100" dirty="0">
                <a:latin typeface="Arial" pitchFamily="34" charset="0"/>
                <a:cs typeface="Arial" pitchFamily="34" charset="0"/>
              </a:rPr>
              <a:t>Set clear expectations for us</a:t>
            </a:r>
          </a:p>
          <a:p>
            <a:endParaRPr lang="en-AU" dirty="0"/>
          </a:p>
        </p:txBody>
      </p:sp>
    </p:spTree>
    <p:extLst>
      <p:ext uri="{BB962C8B-B14F-4D97-AF65-F5344CB8AC3E}">
        <p14:creationId xmlns:p14="http://schemas.microsoft.com/office/powerpoint/2010/main" val="394267090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7EBF-486C-4596-B29F-3C2F4320FDDD}"/>
              </a:ext>
            </a:extLst>
          </p:cNvPr>
          <p:cNvSpPr>
            <a:spLocks noGrp="1"/>
          </p:cNvSpPr>
          <p:nvPr>
            <p:ph type="title"/>
          </p:nvPr>
        </p:nvSpPr>
        <p:spPr/>
        <p:txBody>
          <a:bodyPr>
            <a:noAutofit/>
          </a:bodyPr>
          <a:lstStyle/>
          <a:p>
            <a:r>
              <a:rPr lang="en-AU" sz="2625" dirty="0">
                <a:solidFill>
                  <a:srgbClr val="152C76"/>
                </a:solidFill>
                <a:latin typeface="Arial" pitchFamily="34" charset="0"/>
                <a:cs typeface="Arial" pitchFamily="34" charset="0"/>
              </a:rPr>
              <a:t>Message from teenagers</a:t>
            </a:r>
            <a:br>
              <a:rPr lang="en-AU" sz="2625" dirty="0">
                <a:solidFill>
                  <a:srgbClr val="A4A6C8"/>
                </a:solidFill>
                <a:latin typeface="Arial" pitchFamily="34" charset="0"/>
                <a:cs typeface="Arial" pitchFamily="34" charset="0"/>
              </a:rPr>
            </a:br>
            <a:r>
              <a:rPr lang="en-AU" sz="2625" b="1" dirty="0">
                <a:solidFill>
                  <a:srgbClr val="FFC000"/>
                </a:solidFill>
                <a:latin typeface="Arial" pitchFamily="34" charset="0"/>
                <a:cs typeface="Arial" pitchFamily="34" charset="0"/>
              </a:rPr>
              <a:t>DON’T</a:t>
            </a:r>
            <a:endParaRPr lang="en-AU" sz="2625" dirty="0"/>
          </a:p>
        </p:txBody>
      </p:sp>
      <p:sp>
        <p:nvSpPr>
          <p:cNvPr id="3" name="Content Placeholder 2">
            <a:extLst>
              <a:ext uri="{FF2B5EF4-FFF2-40B4-BE49-F238E27FC236}">
                <a16:creationId xmlns:a16="http://schemas.microsoft.com/office/drawing/2014/main" id="{923B1928-3BF6-42B1-84BD-34EC1A5E8959}"/>
              </a:ext>
            </a:extLst>
          </p:cNvPr>
          <p:cNvSpPr>
            <a:spLocks noGrp="1"/>
          </p:cNvSpPr>
          <p:nvPr>
            <p:ph idx="1"/>
          </p:nvPr>
        </p:nvSpPr>
        <p:spPr>
          <a:xfrm>
            <a:off x="457200" y="1077535"/>
            <a:ext cx="8229600" cy="2952377"/>
          </a:xfrm>
        </p:spPr>
        <p:txBody>
          <a:bodyPr/>
          <a:lstStyle/>
          <a:p>
            <a:pPr>
              <a:buFontTx/>
              <a:buChar char="•"/>
            </a:pPr>
            <a:r>
              <a:rPr lang="en-AU" sz="2100" dirty="0">
                <a:latin typeface="Arial" pitchFamily="34" charset="0"/>
                <a:cs typeface="Arial" pitchFamily="34" charset="0"/>
              </a:rPr>
              <a:t>Make it a lecture (every time)</a:t>
            </a:r>
          </a:p>
          <a:p>
            <a:pPr>
              <a:buFontTx/>
              <a:buChar char="•"/>
            </a:pPr>
            <a:r>
              <a:rPr lang="en-AU" sz="2100" dirty="0">
                <a:latin typeface="Arial" pitchFamily="34" charset="0"/>
                <a:cs typeface="Arial" pitchFamily="34" charset="0"/>
              </a:rPr>
              <a:t>Do all your talking at the time of a request or a wrongdoing</a:t>
            </a:r>
          </a:p>
          <a:p>
            <a:pPr>
              <a:buFontTx/>
              <a:buChar char="•"/>
            </a:pPr>
            <a:r>
              <a:rPr lang="en-AU" sz="2100" dirty="0">
                <a:latin typeface="Arial" pitchFamily="34" charset="0"/>
                <a:cs typeface="Arial" pitchFamily="34" charset="0"/>
              </a:rPr>
              <a:t>Do all the thinking for us</a:t>
            </a:r>
          </a:p>
          <a:p>
            <a:pPr>
              <a:buFontTx/>
              <a:buChar char="•"/>
            </a:pPr>
            <a:r>
              <a:rPr lang="en-AU" sz="2100" dirty="0">
                <a:latin typeface="Arial" pitchFamily="34" charset="0"/>
                <a:cs typeface="Arial" pitchFamily="34" charset="0"/>
              </a:rPr>
              <a:t>Assume you know how it is for us</a:t>
            </a:r>
          </a:p>
          <a:p>
            <a:pPr>
              <a:buFontTx/>
              <a:buChar char="•"/>
            </a:pPr>
            <a:r>
              <a:rPr lang="en-AU" sz="2100" dirty="0">
                <a:latin typeface="Arial" pitchFamily="34" charset="0"/>
                <a:cs typeface="Arial" pitchFamily="34" charset="0"/>
              </a:rPr>
              <a:t>Assume all teenagers are the same</a:t>
            </a:r>
          </a:p>
          <a:p>
            <a:pPr>
              <a:buFontTx/>
              <a:buChar char="•"/>
            </a:pPr>
            <a:r>
              <a:rPr lang="en-AU" sz="2100" dirty="0">
                <a:latin typeface="Arial" pitchFamily="34" charset="0"/>
                <a:cs typeface="Arial" pitchFamily="34" charset="0"/>
              </a:rPr>
              <a:t>Assume we think you are approachable</a:t>
            </a:r>
          </a:p>
          <a:p>
            <a:endParaRPr lang="en-AU" dirty="0"/>
          </a:p>
        </p:txBody>
      </p:sp>
    </p:spTree>
    <p:extLst>
      <p:ext uri="{BB962C8B-B14F-4D97-AF65-F5344CB8AC3E}">
        <p14:creationId xmlns:p14="http://schemas.microsoft.com/office/powerpoint/2010/main" val="2161354332"/>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7347975" y="127715"/>
            <a:ext cx="1436493" cy="18887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359532" y="79519"/>
            <a:ext cx="2628900" cy="1015663"/>
          </a:xfrm>
          <a:prstGeom prst="rect">
            <a:avLst/>
          </a:prstGeom>
          <a:noFill/>
        </p:spPr>
        <p:txBody>
          <a:bodyPr wrap="square" rtlCol="0">
            <a:spAutoFit/>
          </a:bodyPr>
          <a:lstStyle/>
          <a:p>
            <a:r>
              <a:rPr lang="en-AU" sz="6000" b="1" dirty="0">
                <a:solidFill>
                  <a:srgbClr val="BC0000"/>
                </a:solidFill>
                <a:latin typeface="Copperplate Gothic Bold" panose="020E0705020206020404" pitchFamily="34" charset="0"/>
              </a:rPr>
              <a:t>LOVE</a:t>
            </a:r>
          </a:p>
        </p:txBody>
      </p:sp>
      <p:sp>
        <p:nvSpPr>
          <p:cNvPr id="7" name="TextBox 6"/>
          <p:cNvSpPr txBox="1"/>
          <p:nvPr/>
        </p:nvSpPr>
        <p:spPr>
          <a:xfrm>
            <a:off x="1175961" y="1329612"/>
            <a:ext cx="3624943" cy="854080"/>
          </a:xfrm>
          <a:prstGeom prst="rect">
            <a:avLst/>
          </a:prstGeom>
          <a:noFill/>
        </p:spPr>
        <p:txBody>
          <a:bodyPr wrap="square" rtlCol="0">
            <a:spAutoFit/>
          </a:bodyPr>
          <a:lstStyle/>
          <a:p>
            <a:r>
              <a:rPr lang="en-AU" sz="4950" b="1" dirty="0">
                <a:solidFill>
                  <a:srgbClr val="7030A0"/>
                </a:solidFill>
                <a:latin typeface="Verdana" panose="020B0604030504040204" pitchFamily="34" charset="0"/>
                <a:ea typeface="Verdana" panose="020B0604030504040204" pitchFamily="34" charset="0"/>
                <a:cs typeface="Verdana" panose="020B0604030504040204" pitchFamily="34" charset="0"/>
              </a:rPr>
              <a:t>Courage</a:t>
            </a:r>
          </a:p>
        </p:txBody>
      </p:sp>
      <p:sp>
        <p:nvSpPr>
          <p:cNvPr id="8" name="TextBox 7"/>
          <p:cNvSpPr txBox="1"/>
          <p:nvPr/>
        </p:nvSpPr>
        <p:spPr>
          <a:xfrm>
            <a:off x="2245179" y="2532277"/>
            <a:ext cx="4653643" cy="923330"/>
          </a:xfrm>
          <a:prstGeom prst="rect">
            <a:avLst/>
          </a:prstGeom>
          <a:noFill/>
        </p:spPr>
        <p:txBody>
          <a:bodyPr wrap="square" rtlCol="0">
            <a:spAutoFit/>
          </a:bodyPr>
          <a:lstStyle/>
          <a:p>
            <a:r>
              <a:rPr lang="en-AU" sz="5400" b="1" dirty="0">
                <a:solidFill>
                  <a:srgbClr val="0070C0"/>
                </a:solidFill>
                <a:latin typeface="Segoe Print" panose="02000600000000000000" pitchFamily="2" charset="0"/>
              </a:rPr>
              <a:t>Forgiveness</a:t>
            </a:r>
          </a:p>
        </p:txBody>
      </p:sp>
      <p:sp>
        <p:nvSpPr>
          <p:cNvPr id="9" name="TextBox 8"/>
          <p:cNvSpPr txBox="1"/>
          <p:nvPr/>
        </p:nvSpPr>
        <p:spPr>
          <a:xfrm>
            <a:off x="6279166" y="2943855"/>
            <a:ext cx="2743200" cy="1200329"/>
          </a:xfrm>
          <a:prstGeom prst="rect">
            <a:avLst/>
          </a:prstGeom>
          <a:noFill/>
        </p:spPr>
        <p:txBody>
          <a:bodyPr wrap="square" rtlCol="0">
            <a:spAutoFit/>
          </a:bodyPr>
          <a:lstStyle/>
          <a:p>
            <a:r>
              <a:rPr lang="en-AU" sz="7200" dirty="0">
                <a:solidFill>
                  <a:schemeClr val="accent2"/>
                </a:solidFill>
                <a:latin typeface="Orator Std" pitchFamily="49" charset="0"/>
              </a:rPr>
              <a:t>HOPE</a:t>
            </a:r>
          </a:p>
        </p:txBody>
      </p:sp>
    </p:spTree>
    <p:extLst>
      <p:ext uri="{BB962C8B-B14F-4D97-AF65-F5344CB8AC3E}">
        <p14:creationId xmlns:p14="http://schemas.microsoft.com/office/powerpoint/2010/main" val="1197590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anim calcmode="lin" valueType="num">
                                      <p:cBhvr>
                                        <p:cTn id="8" dur="3000" fill="hold"/>
                                        <p:tgtEl>
                                          <p:spTgt spid="6"/>
                                        </p:tgtEl>
                                        <p:attrNameLst>
                                          <p:attrName>ppt_x</p:attrName>
                                        </p:attrNameLst>
                                      </p:cBhvr>
                                      <p:tavLst>
                                        <p:tav tm="0">
                                          <p:val>
                                            <p:strVal val="#ppt_x"/>
                                          </p:val>
                                        </p:tav>
                                        <p:tav tm="100000">
                                          <p:val>
                                            <p:strVal val="#ppt_x"/>
                                          </p:val>
                                        </p:tav>
                                      </p:tavLst>
                                    </p:anim>
                                    <p:anim calcmode="lin" valueType="num">
                                      <p:cBhvr>
                                        <p:cTn id="9" dur="3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3000"/>
                                        <p:tgtEl>
                                          <p:spTgt spid="7"/>
                                        </p:tgtEl>
                                      </p:cBhvr>
                                    </p:animEffect>
                                    <p:anim calcmode="lin" valueType="num">
                                      <p:cBhvr>
                                        <p:cTn id="15" dur="3000" fill="hold"/>
                                        <p:tgtEl>
                                          <p:spTgt spid="7"/>
                                        </p:tgtEl>
                                        <p:attrNameLst>
                                          <p:attrName>ppt_x</p:attrName>
                                        </p:attrNameLst>
                                      </p:cBhvr>
                                      <p:tavLst>
                                        <p:tav tm="0">
                                          <p:val>
                                            <p:strVal val="#ppt_x"/>
                                          </p:val>
                                        </p:tav>
                                        <p:tav tm="100000">
                                          <p:val>
                                            <p:strVal val="#ppt_x"/>
                                          </p:val>
                                        </p:tav>
                                      </p:tavLst>
                                    </p:anim>
                                    <p:anim calcmode="lin" valueType="num">
                                      <p:cBhvr>
                                        <p:cTn id="16" dur="3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3000"/>
                                        <p:tgtEl>
                                          <p:spTgt spid="8"/>
                                        </p:tgtEl>
                                      </p:cBhvr>
                                    </p:animEffect>
                                    <p:anim calcmode="lin" valueType="num">
                                      <p:cBhvr>
                                        <p:cTn id="22" dur="3000" fill="hold"/>
                                        <p:tgtEl>
                                          <p:spTgt spid="8"/>
                                        </p:tgtEl>
                                        <p:attrNameLst>
                                          <p:attrName>ppt_x</p:attrName>
                                        </p:attrNameLst>
                                      </p:cBhvr>
                                      <p:tavLst>
                                        <p:tav tm="0">
                                          <p:val>
                                            <p:strVal val="#ppt_x"/>
                                          </p:val>
                                        </p:tav>
                                        <p:tav tm="100000">
                                          <p:val>
                                            <p:strVal val="#ppt_x"/>
                                          </p:val>
                                        </p:tav>
                                      </p:tavLst>
                                    </p:anim>
                                    <p:anim calcmode="lin" valueType="num">
                                      <p:cBhvr>
                                        <p:cTn id="23" dur="3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3000"/>
                                        <p:tgtEl>
                                          <p:spTgt spid="9"/>
                                        </p:tgtEl>
                                      </p:cBhvr>
                                    </p:animEffect>
                                    <p:anim calcmode="lin" valueType="num">
                                      <p:cBhvr>
                                        <p:cTn id="29" dur="3000" fill="hold"/>
                                        <p:tgtEl>
                                          <p:spTgt spid="9"/>
                                        </p:tgtEl>
                                        <p:attrNameLst>
                                          <p:attrName>ppt_x</p:attrName>
                                        </p:attrNameLst>
                                      </p:cBhvr>
                                      <p:tavLst>
                                        <p:tav tm="0">
                                          <p:val>
                                            <p:strVal val="#ppt_x"/>
                                          </p:val>
                                        </p:tav>
                                        <p:tav tm="100000">
                                          <p:val>
                                            <p:strVal val="#ppt_x"/>
                                          </p:val>
                                        </p:tav>
                                      </p:tavLst>
                                    </p:anim>
                                    <p:anim calcmode="lin" valueType="num">
                                      <p:cBhvr>
                                        <p:cTn id="30" dur="3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704</TotalTime>
  <Words>2569</Words>
  <Application>Microsoft Office PowerPoint</Application>
  <PresentationFormat>On-screen Show (16:9)</PresentationFormat>
  <Paragraphs>245</Paragraphs>
  <Slides>34</Slides>
  <Notes>34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2" baseType="lpstr">
      <vt:lpstr>Arial</vt:lpstr>
      <vt:lpstr>Calibri</vt:lpstr>
      <vt:lpstr>Copperplate Gothic Bold</vt:lpstr>
      <vt:lpstr>Orator Std</vt:lpstr>
      <vt:lpstr>Segoe Print</vt:lpstr>
      <vt:lpstr>Verdana</vt:lpstr>
      <vt:lpstr>Office Theme</vt:lpstr>
      <vt:lpstr>Chart</vt:lpstr>
      <vt:lpstr>PowerPoint Presentation</vt:lpstr>
      <vt:lpstr>PowerPoint Presentation</vt:lpstr>
      <vt:lpstr>PowerPoint Presentation</vt:lpstr>
      <vt:lpstr>SACE Overview</vt:lpstr>
      <vt:lpstr>PowerPoint Presentation</vt:lpstr>
      <vt:lpstr>PowerPoint Presentation</vt:lpstr>
      <vt:lpstr>PowerPoint Presentation</vt:lpstr>
      <vt:lpstr>Year Level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 and Wellbeing</vt:lpstr>
      <vt:lpstr>Online Reputation</vt:lpstr>
      <vt:lpstr>Sexting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ASSADS 2011</vt:lpstr>
      <vt:lpstr>‘Flip the stats’: NEVER used: ASSADS (SA) 2011</vt:lpstr>
      <vt:lpstr>PowerPoint Presentation</vt:lpstr>
      <vt:lpstr>PowerPoint Presentation</vt:lpstr>
      <vt:lpstr>Message from teenagers DO</vt:lpstr>
      <vt:lpstr>Message from teenagers DON’T</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SURVIVING YEAR 10 IN 2011</dc:title>
  <dc:creator>Willsmore</dc:creator>
  <cp:lastModifiedBy>Fitridge, Annie</cp:lastModifiedBy>
  <cp:revision>98</cp:revision>
  <cp:lastPrinted>2018-02-15T03:16:13Z</cp:lastPrinted>
  <dcterms:created xsi:type="dcterms:W3CDTF">2011-01-28T01:37:20Z</dcterms:created>
  <dcterms:modified xsi:type="dcterms:W3CDTF">2020-02-13T07:25:51Z</dcterms:modified>
</cp:coreProperties>
</file>