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sldIdLst>
    <p:sldId id="257" r:id="rId5"/>
    <p:sldId id="344" r:id="rId6"/>
    <p:sldId id="345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363" r:id="rId24"/>
    <p:sldId id="34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6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9D218-21F0-DC41-873C-96632A70B0A6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E8BDD-0F72-3F4D-B9BF-A2C40DE74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71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6/24/2025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6/24/2025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mailto:wheelers.hill.sc@education.vic.gov.a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4A1862F-A6F9-4D1B-A7C0-650B15FF23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4"/>
          <a:stretch/>
        </p:blipFill>
        <p:spPr>
          <a:xfrm>
            <a:off x="0" y="-533400"/>
            <a:ext cx="10258697" cy="73648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52845-A238-4AD1-BF62-472A8AD6FB5D}"/>
              </a:ext>
            </a:extLst>
          </p:cNvPr>
          <p:cNvSpPr/>
          <p:nvPr/>
        </p:nvSpPr>
        <p:spPr>
          <a:xfrm>
            <a:off x="0" y="4996070"/>
            <a:ext cx="12192000" cy="1861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19D5BE-08E1-42F3-ACBE-F5889AC2B183}"/>
              </a:ext>
            </a:extLst>
          </p:cNvPr>
          <p:cNvSpPr txBox="1"/>
          <p:nvPr/>
        </p:nvSpPr>
        <p:spPr>
          <a:xfrm>
            <a:off x="2367643" y="5004590"/>
            <a:ext cx="713014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latin typeface="Europa-Bold" panose="02000000000000000000" pitchFamily="50" charset="0"/>
                <a:cs typeface="Adobe Devanagari" panose="02040503050201020203" pitchFamily="18" charset="0"/>
              </a:rPr>
              <a:t>VCE INDUSTRY AND ENTERPRISE</a:t>
            </a:r>
          </a:p>
          <a:p>
            <a:pPr algn="ctr"/>
            <a:endParaRPr lang="en-AU" sz="4000" b="1" dirty="0">
              <a:latin typeface="Europa-Bold" panose="02000000000000000000" pitchFamily="50" charset="0"/>
              <a:cs typeface="Adobe Devanagari" panose="02040503050201020203" pitchFamily="18" charset="0"/>
            </a:endParaRPr>
          </a:p>
        </p:txBody>
      </p:sp>
      <p:pic>
        <p:nvPicPr>
          <p:cNvPr id="14" name="Picture 13" descr="A picture containing graphics, text, graphic design, clipart&#10;&#10;Description automatically generated">
            <a:extLst>
              <a:ext uri="{FF2B5EF4-FFF2-40B4-BE49-F238E27FC236}">
                <a16:creationId xmlns:a16="http://schemas.microsoft.com/office/drawing/2014/main" id="{29A4004E-A403-35B4-B08F-B4893DA790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8" y="5004590"/>
            <a:ext cx="2634866" cy="1861930"/>
          </a:xfrm>
          <a:prstGeom prst="rect">
            <a:avLst/>
          </a:prstGeom>
        </p:spPr>
      </p:pic>
      <p:pic>
        <p:nvPicPr>
          <p:cNvPr id="2" name="ttsMP3.com_VoiceText_2024-6-18_15-6-25">
            <a:hlinkClick r:id="" action="ppaction://media"/>
            <a:extLst>
              <a:ext uri="{FF2B5EF4-FFF2-40B4-BE49-F238E27FC236}">
                <a16:creationId xmlns:a16="http://schemas.microsoft.com/office/drawing/2014/main" id="{6328FAF4-4536-8C55-64AA-4E256B6FD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38493" y="4965819"/>
            <a:ext cx="969736" cy="9697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1DBDD2-1676-177E-5086-F062821256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8401" y="-200297"/>
            <a:ext cx="2133600" cy="519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7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84823-7847-864A-504F-FAF9612B4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Unit 1: workplace participation</a:t>
            </a:r>
          </a:p>
        </p:txBody>
      </p:sp>
      <p:pic>
        <p:nvPicPr>
          <p:cNvPr id="1026" name="Picture 2" descr="Workplace Giving Program: Increase ...">
            <a:extLst>
              <a:ext uri="{FF2B5EF4-FFF2-40B4-BE49-F238E27FC236}">
                <a16:creationId xmlns:a16="http://schemas.microsoft.com/office/drawing/2014/main" id="{B9D3888C-C885-B84D-2A93-F9BCFFCD70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449" y="2084832"/>
            <a:ext cx="8135006" cy="418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181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5DFF-BB79-956E-3736-EA646B8C2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AU" sz="2400" b="1" i="0" u="none" strike="noStrike" baseline="0" dirty="0">
                <a:latin typeface="HelveticaNeueLT-Medium"/>
              </a:rPr>
              <a:t>Area of Study 1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1: Contributing to the workforce</a:t>
            </a:r>
            <a:endParaRPr lang="en-AU" sz="24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12D550-C939-3D11-865D-6A9E9DFF2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776248"/>
            <a:ext cx="9720262" cy="4532477"/>
          </a:xfrm>
        </p:spPr>
        <p:txBody>
          <a:bodyPr>
            <a:normAutofit fontScale="77500" lnSpcReduction="20000"/>
          </a:bodyPr>
          <a:lstStyle/>
          <a:p>
            <a:pPr algn="l"/>
            <a:endParaRPr lang="en-AU" sz="1800" b="1" i="0" u="none" strike="noStrike" baseline="0" dirty="0">
              <a:solidFill>
                <a:srgbClr val="000000"/>
              </a:solidFill>
              <a:latin typeface="HelveticaNeueLT-Medium"/>
            </a:endParaRP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explain the importance to Australia of having a skilled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workforce, investigate career pathways and analyse current and future work options.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1.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importance of a skilled workforce to Australian society and to the economy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role of training providers, TAFE and universities in the creation of a skilled workforce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personal, generational and community values and attitudes to work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future industry growth areas and emerging employment trends, and the likely impact of these on individuals and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work settings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techniques for the development of personal career goals and pathways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statistical data and information relevant to labour market trends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entry-level OH&amp;S requirements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different methods of sourcing work, such as online, networking and support </a:t>
            </a:r>
            <a:r>
              <a:rPr lang="en-AU" sz="1800" b="0" i="0" u="none" strike="noStrike" baseline="0" dirty="0" err="1">
                <a:solidFill>
                  <a:srgbClr val="000000"/>
                </a:solidFill>
                <a:latin typeface="HelveticaNeueLT-Light"/>
              </a:rPr>
              <a:t>agen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202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3745D-A068-363D-6835-886D6BF18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b="1" i="0" u="none" strike="noStrike" baseline="0" dirty="0">
                <a:latin typeface="HelveticaNeueLT-Medium"/>
              </a:rPr>
              <a:t>Area of Study 2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1: developing work related skills</a:t>
            </a:r>
            <a:endParaRPr lang="en-AU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AAACD-CC87-9CA8-643B-1902B0F43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60331"/>
            <a:ext cx="9720073" cy="4855779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Outcome 2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explain entry-level requirements for obtaining work in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two selected industries, discuss the importance of developing personal work-related skills, and conduct a </a:t>
            </a:r>
            <a:r>
              <a:rPr lang="en-AU" sz="1800" b="0" i="0" u="none" strike="noStrike" baseline="0" dirty="0" err="1">
                <a:solidFill>
                  <a:srgbClr val="000000"/>
                </a:solidFill>
                <a:latin typeface="HelveticaNeueLT-Light"/>
              </a:rPr>
              <a:t>selfassessment</a:t>
            </a:r>
            <a:endParaRPr lang="en-AU" sz="1800" b="0" i="0" u="none" strike="noStrike" baseline="0" dirty="0">
              <a:solidFill>
                <a:srgbClr val="000000"/>
              </a:solidFill>
              <a:latin typeface="HelveticaNeueLT-Light"/>
            </a:endParaRP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gauge personal work performance.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2.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 overview of a range of different work settings, such as community and other not-for-profit organisations,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and for-profit organisations from a range of industry settings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way work is viewed as a productive activity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importance of work-related skills in a variety of work settings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job tasks and processes for occupations in a variety of work settings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work-related skills required for specific work tasks performed in structured work placements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entry-level requirements for obtaining work in two selected industries: generic knowledge and skills, education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and training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workplace self-assessment tools.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2091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ED55D-B2C0-715B-A7BE-4B2985241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b="1" i="0" u="none" strike="noStrike" baseline="0" dirty="0">
                <a:latin typeface="HelveticaNeueLT-Medium"/>
              </a:rPr>
              <a:t>Area of Study 3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3: workplace effectiveness</a:t>
            </a:r>
            <a:endParaRPr lang="en-AU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04268-24AB-12A6-16F7-181633F3F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44414"/>
            <a:ext cx="9720073" cy="4364946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Outcome 3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explain the OH&amp;S requirements and one other </a:t>
            </a:r>
            <a:r>
              <a:rPr lang="en-AU" sz="1800" b="0" i="0" u="none" strike="noStrike" baseline="0" dirty="0" err="1">
                <a:solidFill>
                  <a:srgbClr val="000000"/>
                </a:solidFill>
                <a:latin typeface="HelveticaNeueLT-Light"/>
              </a:rPr>
              <a:t>workrelated</a:t>
            </a:r>
            <a:endParaRPr lang="en-AU" sz="1800" b="0" i="0" u="none" strike="noStrike" baseline="0" dirty="0">
              <a:solidFill>
                <a:srgbClr val="000000"/>
              </a:solidFill>
              <a:latin typeface="HelveticaNeueLT-Light"/>
            </a:endParaRP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issue for a selected occupation in a specific workplace, and discuss ways in which work-related skills may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be used to deal with that issue.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3.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 overview of workplace rights and responsibilities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OH&amp;S requirements for specific workplaces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role of equal employment opportunity and its significance for workplace participants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role of unions in the workplace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strategies to work effectively with others in the workplace, such as the development of interpersonal skills and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effective communication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ways work-related skills can be used to deal with work-related issues.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96126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86BE6-FC72-698C-6F72-8E77A678A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800" b="0" i="0" u="none" strike="noStrike" baseline="0" dirty="0">
                <a:latin typeface="HelveticaNeueLT-Medium"/>
              </a:rPr>
              <a:t>Unit 2: Being enterprising</a:t>
            </a:r>
            <a:endParaRPr lang="en-AU" sz="4800" dirty="0"/>
          </a:p>
        </p:txBody>
      </p:sp>
      <p:pic>
        <p:nvPicPr>
          <p:cNvPr id="2050" name="Picture 2" descr="Being Enterprising In Your Own World To ...">
            <a:extLst>
              <a:ext uri="{FF2B5EF4-FFF2-40B4-BE49-F238E27FC236}">
                <a16:creationId xmlns:a16="http://schemas.microsoft.com/office/drawing/2014/main" id="{3B744848-280F-5FAB-6932-FA9A7CC458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821" y="2084832"/>
            <a:ext cx="6653048" cy="399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003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EE386-42B6-F641-1779-422919F5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b="1" i="0" u="none" strike="noStrike" baseline="0" dirty="0">
                <a:latin typeface="HelveticaNeueLT-Medium"/>
              </a:rPr>
              <a:t>Area of Study 1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1: enterprising individuals &amp; Leadership</a:t>
            </a:r>
            <a:endParaRPr lang="en-AU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0B1DA-FB04-9D15-ECF5-033181856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60331"/>
            <a:ext cx="9720073" cy="4855779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Outcome 1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identify and discuss enterprising behaviour in individuals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and explain the relationship between enterprising behaviour and leadership.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1.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characteristics of enterprising behaviour as displayed by individuals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strategies individuals can use to develop enterprising behaviour in personal, social, community and work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settings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enterprising behaviour exhibited by individuals in personal, social, community and work settings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characteristics of successful leaders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strategies used to support the development of leadership in individuals within a workplace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leadership behaviour demonstrated by individuals in personal, social, community and work settings, such as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mentoring and coaching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relationship between enterprising behaviour and leadership.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4689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CE00E-D862-E1D0-5CFD-0FCACEF32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BE1B8-45D3-D001-8799-7AD8DDD1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b="1" i="0" u="none" strike="noStrike" baseline="0" dirty="0">
                <a:latin typeface="HelveticaNeueLT-Medium"/>
              </a:rPr>
              <a:t>Area of Study 2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1:enterprise &amp; innovation</a:t>
            </a:r>
            <a:endParaRPr lang="en-AU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EBB24-6772-88C1-D8E3-533021905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39310"/>
            <a:ext cx="9720073" cy="474016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Outcome 2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explain what innovation is, describe the characteristics of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 selected industry, evaluate the extent to which enterprising behaviour is applied in selected work settings within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selected industry, and explain the role of work-related skills in supporting innovation in the selected industry.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2.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innovation and its importance to industry competitiveness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industry classification methods, including primary, secondary, tertiary and quaternary and the Australian Bureau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of Statistics (ANZSIC 2006) industry classification system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major stakeholders in industries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basic statistical profiles of major industry sectors, such as size, composition, employment levels and patterns,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and the development and decline of selected industries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importance of enterprising capabilities within work settings in industry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recent people-based and technology-focused innovations in an industry or work setting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relationship between innovation and work-related skills in industry.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3627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D8878-1C5B-659B-7055-18179E275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254F0-A288-4090-BA13-EA9FED5C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b="1" i="0" u="none" strike="noStrike" baseline="0" dirty="0">
                <a:latin typeface="HelveticaNeueLT-Medium"/>
              </a:rPr>
              <a:t>Area of Study 3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1:industry issues</a:t>
            </a:r>
            <a:endParaRPr lang="en-AU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3ED52-5C72-159A-8B65-24DDB889C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Outcome 3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analyse the impact of two significant issues on an Australian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industry within the last four years and discuss how the industry has responded to the issues in an enterprising way.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3.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characteristics of significant issues affecting Australian industry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impact on the industry of the significant issues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enterprising responses to issues from industry generally and from work settings within a specific industry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problem-solving processes used to develop an enterprising response to selected issues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changing role of industry stakeholders, including workers, in relation to these issues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importance of developing work-related skills to respond effectively to these issues.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71298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39D77-AAD6-A629-E147-BCFDB5315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AC286-E3A7-4535-DACE-F9FA7D56F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96902"/>
            <a:ext cx="9720073" cy="4512458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It is recommended that students complete a workplace journal or enterprise project and activity evaluation to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demonstrate the development of work-related skills in the structured work placement.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Suitable tasks for assessment in this unit may be selected from the following: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 workplace journal or report based on participation in structured workplace learning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 enterprise project and activity evaluation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 career investigation and profile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 curriculum vitae presented in a digital format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 work-related skills portfolio including a critically reflective self-assessment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 short written report (media analysis, research inquiry, case study analysis)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 video or podcast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 written blog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 ICT-based presentation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 essay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structured questions.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Where teachers allow students to choose between tasks they must ensure that the tasks they set are of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comparable scope and demand.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91307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DCD6-3D6E-8241-1453-469D0B59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b="0" i="0" u="none" strike="noStrike" baseline="0" dirty="0">
                <a:latin typeface="HelveticaNeueLT-Medium"/>
              </a:rPr>
              <a:t>Unit 3: Enterprise culture</a:t>
            </a:r>
            <a:endParaRPr lang="en-AU" sz="5400" dirty="0"/>
          </a:p>
        </p:txBody>
      </p:sp>
      <p:pic>
        <p:nvPicPr>
          <p:cNvPr id="3074" name="Picture 2" descr="Enterprise Culture Concept Drawn by a ...">
            <a:extLst>
              <a:ext uri="{FF2B5EF4-FFF2-40B4-BE49-F238E27FC236}">
                <a16:creationId xmlns:a16="http://schemas.microsoft.com/office/drawing/2014/main" id="{F303C16D-AD39-A05A-F87D-FD71E2FD41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041" y="2165131"/>
            <a:ext cx="7336221" cy="438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667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00D03-A73C-55E6-0F28-FB97DD1C0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C39DE-35AC-F959-B1C8-6222FC52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b="1" i="0" u="none" strike="noStrike" baseline="0" dirty="0">
                <a:latin typeface="HelveticaNeueLT-Medium"/>
              </a:rPr>
              <a:t>Area of Study 1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1: Enterprise culture</a:t>
            </a:r>
            <a:endParaRPr lang="en-AU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62F49-2B4B-4F2B-0AE5-CD1BC378D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84832"/>
            <a:ext cx="9720073" cy="445260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Outcome 1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describe and discuss enterprise culture in a community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and/or work setting, and explain and evaluate how the development of work-related skills by individuals contributes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an enterprise culture.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1.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enterprise culture and its role in community and/or work settings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importance of enterprising behaviour of stakeholders in community and/or work settings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role of leadership and teamwork in developing an enterprise culture in a community and/or work setting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enterprising approaches to safety in community and/or work settings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impact that the development of work-related skills in individuals has on an enterprise culture in community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and/or work settings.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99525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1A873-8EA5-8206-D0A1-A07367226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B187-7E87-0AEE-E9B1-AA228EB0C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b="1" i="0" u="none" strike="noStrike" baseline="0" dirty="0">
                <a:latin typeface="HelveticaNeueLT-Medium"/>
              </a:rPr>
              <a:t>Area of Study 2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1: creating an Enterprise culture</a:t>
            </a:r>
            <a:endParaRPr lang="en-AU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A5B29-1F93-EC21-5D44-F71F98FE1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886429"/>
            <a:ext cx="9720073" cy="4971571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Outcome 2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discuss and evaluate the role and importance of the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management of quality, workplace flexibility, technology, and training and workplace learning in developing an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enterprise culture in work settings in one or more industries.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2.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management of quality: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in relation to work tasks and work processes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quality control, quality assurance and the principles that operate within these processes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enterprising responses in the management of quality in work settings within an industry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the relationship between work-related skills, the development of an enterprise culture and the management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of quality processes</a:t>
            </a:r>
          </a:p>
          <a:p>
            <a:pPr algn="l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72504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2C29-3673-7E8D-767D-263032E4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5DA6C-29D7-3D6A-D9D7-C3EC74E4F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499191"/>
            <a:ext cx="9720073" cy="5603357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workplace flexibility: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features of workplace flexibility including numerical flexibility and functional flexibility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flexible work arrangements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enterprising flexible work arrangements in work settings within an industry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technology: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in relation to work tasks and work processes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types of work-related technologies and their role in different work settings within an industry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enterprising responses to the use of technology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the relationship between work-related skills, the development of an enterprise culture and the use of technology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Roman"/>
              </a:rPr>
              <a:t>Unit 3: Enterprise culture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VCE Industry and Enterprise 2019–2026 </a:t>
            </a:r>
            <a:r>
              <a:rPr lang="en-AU" sz="1800" b="1" i="0" u="none" strike="noStrike" baseline="0" dirty="0">
                <a:solidFill>
                  <a:srgbClr val="000000"/>
                </a:solidFill>
                <a:latin typeface="HelveticaNeueLT-Bold"/>
              </a:rPr>
              <a:t>22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training and workplace learning: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importance in relation to lifelong learning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types of formal and informal training and workplace learning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the process of developing industry-specific competencies in employees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enterprising training responses in work settings within an industry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the relationship between work-related skills and training, the development of an enterprise culture and workplace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learning.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3927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B1E67-50DF-29D8-BBAC-BDC889581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assessment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408D2A-F707-9143-91EC-12E5B9856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4207" y="1671145"/>
            <a:ext cx="8124496" cy="4834757"/>
          </a:xfrm>
        </p:spPr>
      </p:pic>
    </p:spTree>
    <p:extLst>
      <p:ext uri="{BB962C8B-B14F-4D97-AF65-F5344CB8AC3E}">
        <p14:creationId xmlns:p14="http://schemas.microsoft.com/office/powerpoint/2010/main" val="2830831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4EFA7-3A5B-0F9F-6D42-76329584C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5400" b="0" i="0" u="none" strike="noStrike" baseline="0" dirty="0">
                <a:latin typeface="HelveticaNeueLT-Medium"/>
              </a:rPr>
              <a:t>Unit 4: Industry change and innovation</a:t>
            </a:r>
            <a:endParaRPr lang="en-AU" sz="5400" dirty="0"/>
          </a:p>
        </p:txBody>
      </p:sp>
      <p:pic>
        <p:nvPicPr>
          <p:cNvPr id="4098" name="Picture 2" descr="change production and drive innovation">
            <a:extLst>
              <a:ext uri="{FF2B5EF4-FFF2-40B4-BE49-F238E27FC236}">
                <a16:creationId xmlns:a16="http://schemas.microsoft.com/office/drawing/2014/main" id="{DAB84303-7EAB-6718-75A7-6CCF5BE303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38" y="2396360"/>
            <a:ext cx="8061434" cy="353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354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D9E82-3BFD-33BD-F886-FF3A8C02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b="1" i="0" u="none" strike="noStrike" baseline="0" dirty="0">
                <a:latin typeface="HelveticaNeueLT-Medium"/>
              </a:rPr>
              <a:t>Area of Study 1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1:the need for change</a:t>
            </a:r>
            <a:endParaRPr lang="en-AU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E26BB-EF47-282B-619A-AEDCF9DCE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75637"/>
            <a:ext cx="9720073" cy="488792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Outcome 1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describe and analyse pressures and opportunities creating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 need for change in Australian industry, evaluate recent responses to change in an Australian industry from the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last four years, and discuss how development of work-related skills assists the industry in responding to change.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1.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need for change: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the role of government in promoting change in Australian industry including current government initiatives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international competitiveness including Australia’s participation in global trade, the influence of the value of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Australian dollar and changing patterns in Australian trade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changing societal values and attitudes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– environmental sustainability within industry and the effects of changing trends in the use of natural resources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industry responses from the last four years, to pressures and opportunities creating a need for change in an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Australian industry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impact on workplace stakeholders of industry responses to change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relationship between industry responses and the development of work-related skills within the workforce.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33704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15D1-794F-3211-9BC5-A2F09F42F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74335-BB28-5B24-D5B8-4525A09E6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b="1" i="0" u="none" strike="noStrike" baseline="0" dirty="0">
                <a:latin typeface="HelveticaNeueLT-Medium"/>
              </a:rPr>
              <a:t>Area of Study 2</a:t>
            </a:r>
            <a:br>
              <a:rPr lang="en-AU" sz="2400" b="1" i="0" u="none" strike="noStrike" baseline="0" dirty="0">
                <a:latin typeface="HelveticaNeueLT-Medium"/>
              </a:rPr>
            </a:br>
            <a:r>
              <a:rPr lang="en-AU" sz="2400" b="1" i="0" u="none" strike="noStrike" baseline="0" dirty="0">
                <a:latin typeface="HelveticaNeueLT-Medium"/>
              </a:rPr>
              <a:t>Outcome 1:innovation</a:t>
            </a:r>
            <a:endParaRPr lang="en-AU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F8E0D-8C0E-EE52-E63C-F7F9D7988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65434"/>
            <a:ext cx="9720073" cy="4971394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Outcome 2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On completion of this unit the student should be able to discuss the extent to which innovation is occurring in a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selected Australian industry, evaluate the extent to which innovation is occurring in one or more workplaces within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that industry and discuss the relationship between innovation and an enterprise culture.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To achieve this outcome the student will draw on key knowledge and key skills outlined in Area of Study 2.</a:t>
            </a:r>
          </a:p>
          <a:p>
            <a:pPr algn="l"/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Medium"/>
              </a:rPr>
              <a:t>Key knowledge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types and effect of innovation in the workplace including people-based and technology-focused innovation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role of research and development in creating an innovative culture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role of government policy including recent government initiatives in supporting innovation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recent examples of innovation occurring in an Australian industry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relationships between technology, training and innovation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importance of work-related skills in the development of an innovative culture</a:t>
            </a:r>
          </a:p>
          <a:p>
            <a:pPr algn="l"/>
            <a:r>
              <a:rPr lang="en-AU" sz="1800" b="0" i="0" u="none" strike="noStrike" baseline="0" dirty="0">
                <a:solidFill>
                  <a:srgbClr val="949699"/>
                </a:solidFill>
                <a:latin typeface="HelveticaNeueLT-Light"/>
              </a:rPr>
              <a:t>• </a:t>
            </a:r>
            <a:r>
              <a:rPr lang="en-AU" sz="1800" b="0" i="0" u="none" strike="noStrike" baseline="0" dirty="0">
                <a:solidFill>
                  <a:srgbClr val="000000"/>
                </a:solidFill>
                <a:latin typeface="HelveticaNeueLT-Light"/>
              </a:rPr>
              <a:t>the relationship between innovation and the development of enterprise culture in a selected Australian industry.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7863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0D46F-D057-E6E7-DB54-CBDEA4C74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6844D-EA33-31D4-ED16-B962BD8DD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assessment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061392-9F42-533C-B6A5-E8B2952EA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8386" y="1681656"/>
            <a:ext cx="9228083" cy="4719144"/>
          </a:xfrm>
        </p:spPr>
      </p:pic>
    </p:spTree>
    <p:extLst>
      <p:ext uri="{BB962C8B-B14F-4D97-AF65-F5344CB8AC3E}">
        <p14:creationId xmlns:p14="http://schemas.microsoft.com/office/powerpoint/2010/main" val="3209410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DBA31-A137-96EA-1D89-AB8488493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7BDA35-570D-03BF-5056-365EAEC48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4607" y="1881353"/>
            <a:ext cx="9196552" cy="4976648"/>
          </a:xfrm>
        </p:spPr>
      </p:pic>
    </p:spTree>
    <p:extLst>
      <p:ext uri="{BB962C8B-B14F-4D97-AF65-F5344CB8AC3E}">
        <p14:creationId xmlns:p14="http://schemas.microsoft.com/office/powerpoint/2010/main" val="2704165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1A9B9E1-AE3D-4F69-9670-71C92ED1B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3C4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2FDA9-6105-1689-65DA-5CC722D4F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FFFFFF"/>
                </a:solidFill>
              </a:rPr>
              <a:t>CONTACT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234ED8A-BEE3-4F34-B45B-731E1E292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0228A33-8553-F746-8692-B9A7A9C2432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sz="1900" b="1" i="0" dirty="0">
                <a:solidFill>
                  <a:srgbClr val="FFFFFF"/>
                </a:solidFill>
                <a:effectLst/>
                <a:latin typeface="Raleway" pitchFamily="2" charset="0"/>
              </a:rPr>
              <a:t>Wheelers Hill Secondary College</a:t>
            </a:r>
            <a:br>
              <a:rPr lang="en-AU" sz="1900" b="0" i="0" dirty="0">
                <a:solidFill>
                  <a:srgbClr val="FFFFFF"/>
                </a:solidFill>
                <a:effectLst/>
                <a:latin typeface="Raleway" pitchFamily="2" charset="0"/>
              </a:rPr>
            </a:br>
            <a:r>
              <a:rPr lang="en-AU" sz="1900" b="1" i="0" dirty="0">
                <a:solidFill>
                  <a:srgbClr val="FFFFFF"/>
                </a:solidFill>
                <a:effectLst/>
                <a:latin typeface="Raleway" pitchFamily="2" charset="0"/>
              </a:rPr>
              <a:t>Phone:</a:t>
            </a:r>
            <a:r>
              <a:rPr lang="en-AU" sz="1900" b="0" i="0" dirty="0">
                <a:solidFill>
                  <a:srgbClr val="FFFFFF"/>
                </a:solidFill>
                <a:effectLst/>
                <a:latin typeface="Raleway" pitchFamily="2" charset="0"/>
              </a:rPr>
              <a:t>  (03) 9561 5811</a:t>
            </a:r>
          </a:p>
          <a:p>
            <a:r>
              <a:rPr lang="en-AU" sz="1900" b="1" i="0" dirty="0">
                <a:solidFill>
                  <a:srgbClr val="FFFFFF"/>
                </a:solidFill>
                <a:effectLst/>
                <a:latin typeface="Raleway" pitchFamily="2" charset="0"/>
              </a:rPr>
              <a:t>Fax:</a:t>
            </a:r>
            <a:r>
              <a:rPr lang="en-AU" sz="1900" b="0" i="0" dirty="0">
                <a:solidFill>
                  <a:srgbClr val="FFFFFF"/>
                </a:solidFill>
                <a:effectLst/>
                <a:latin typeface="Raleway" pitchFamily="2" charset="0"/>
              </a:rPr>
              <a:t>  (03) 9561 8227</a:t>
            </a:r>
            <a:br>
              <a:rPr lang="en-AU" sz="1900" b="0" i="0" dirty="0">
                <a:solidFill>
                  <a:srgbClr val="FFFFFF"/>
                </a:solidFill>
                <a:effectLst/>
                <a:latin typeface="Raleway" pitchFamily="2" charset="0"/>
              </a:rPr>
            </a:br>
            <a:br>
              <a:rPr lang="en-AU" sz="1900" b="0" i="0" dirty="0">
                <a:solidFill>
                  <a:srgbClr val="FFFFFF"/>
                </a:solidFill>
                <a:effectLst/>
                <a:latin typeface="Raleway" pitchFamily="2" charset="0"/>
              </a:rPr>
            </a:br>
            <a:endParaRPr lang="en-AU" sz="1900" b="0" i="0" dirty="0">
              <a:solidFill>
                <a:srgbClr val="FFFFFF"/>
              </a:solidFill>
              <a:effectLst/>
              <a:latin typeface="Raleway" pitchFamily="2" charset="0"/>
            </a:endParaRPr>
          </a:p>
          <a:p>
            <a:r>
              <a:rPr lang="en-AU" sz="1900" b="0" i="0" dirty="0">
                <a:solidFill>
                  <a:srgbClr val="FFFFFF"/>
                </a:solidFill>
                <a:effectLst/>
                <a:latin typeface="Raleway" pitchFamily="2" charset="0"/>
              </a:rPr>
              <a:t> </a:t>
            </a:r>
          </a:p>
          <a:p>
            <a:r>
              <a:rPr lang="en-AU" sz="1900" b="0" i="0" dirty="0">
                <a:solidFill>
                  <a:srgbClr val="FFFFFF"/>
                </a:solidFill>
                <a:effectLst/>
                <a:latin typeface="Raleway" pitchFamily="2" charset="0"/>
              </a:rPr>
              <a:t>General Office Enquiries: </a:t>
            </a:r>
            <a:r>
              <a:rPr lang="en-AU" sz="1900" b="0" i="0" u="none" strike="noStrike" dirty="0">
                <a:solidFill>
                  <a:srgbClr val="FFFFFF"/>
                </a:solidFill>
                <a:effectLst/>
                <a:latin typeface="Raleway" pitchFamily="2" charset="0"/>
                <a:hlinkClick r:id="rId2"/>
              </a:rPr>
              <a:t>wheelers.hill.sc@education.vic.gov.au</a:t>
            </a:r>
            <a:endParaRPr lang="en-AU" sz="1900" b="0" i="0" dirty="0">
              <a:solidFill>
                <a:srgbClr val="FFFFFF"/>
              </a:solidFill>
              <a:effectLst/>
              <a:latin typeface="Raleway" pitchFamily="2" charset="0"/>
            </a:endParaRPr>
          </a:p>
          <a:p>
            <a:br>
              <a:rPr lang="en-AU" sz="1900" dirty="0">
                <a:solidFill>
                  <a:srgbClr val="FFFFFF"/>
                </a:solidFill>
              </a:rPr>
            </a:br>
            <a:endParaRPr lang="en-AU" sz="1900" dirty="0">
              <a:solidFill>
                <a:srgbClr val="FFFFFF"/>
              </a:solidFill>
            </a:endParaRPr>
          </a:p>
        </p:txBody>
      </p:sp>
      <p:pic>
        <p:nvPicPr>
          <p:cNvPr id="5" name="Picture 4" descr="A picture containing graphics, graphic design, logo, clipart&#10;&#10;Description automatically generated">
            <a:extLst>
              <a:ext uri="{FF2B5EF4-FFF2-40B4-BE49-F238E27FC236}">
                <a16:creationId xmlns:a16="http://schemas.microsoft.com/office/drawing/2014/main" id="{9A11E587-2989-68D2-EFC3-90CB0B26C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" r="281"/>
          <a:stretch>
            <a:fillRect/>
          </a:stretch>
        </p:blipFill>
        <p:spPr>
          <a:xfrm>
            <a:off x="6096000" y="640080"/>
            <a:ext cx="545592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791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b707cc-d239-4b81-a1e5-f75fdf746850" xsi:nil="true"/>
    <lcf76f155ced4ddcb4097134ff3c332f xmlns="ba4dbbe1-d171-4e90-b339-4fa1d3b9674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8E51C94DB8C4DA2D24A7B434E9DC2" ma:contentTypeVersion="12" ma:contentTypeDescription="Create a new document." ma:contentTypeScope="" ma:versionID="ad4d998b5840f5bfb1d6d4c9a2f908c5">
  <xsd:schema xmlns:xsd="http://www.w3.org/2001/XMLSchema" xmlns:xs="http://www.w3.org/2001/XMLSchema" xmlns:p="http://schemas.microsoft.com/office/2006/metadata/properties" xmlns:ns2="ba4dbbe1-d171-4e90-b339-4fa1d3b96746" xmlns:ns3="07b707cc-d239-4b81-a1e5-f75fdf746850" targetNamespace="http://schemas.microsoft.com/office/2006/metadata/properties" ma:root="true" ma:fieldsID="899cfdda98ddc824746040f7151f516c" ns2:_="" ns3:_="">
    <xsd:import namespace="ba4dbbe1-d171-4e90-b339-4fa1d3b96746"/>
    <xsd:import namespace="07b707cc-d239-4b81-a1e5-f75fdf7468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dbbe1-d171-4e90-b339-4fa1d3b967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707cc-d239-4b81-a1e5-f75fdf7468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0af2667-4532-4c30-9521-8361c5035384}" ma:internalName="TaxCatchAll" ma:showField="CatchAllData" ma:web="07b707cc-d239-4b81-a1e5-f75fdf7468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7B06BF-5DBE-4BBC-A10C-60A0B1378B69}">
  <ds:schemaRefs>
    <ds:schemaRef ds:uri="01b8bf12-5d0b-423e-ae09-e97980fcee06"/>
    <ds:schemaRef ds:uri="8bd3e103-c81b-48f3-a6d2-214a46c6d2a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7AED6B4-F045-4675-A5F0-A182B3D641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839FD8-43AB-4C4B-B510-A7C724E1EA9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2073</Words>
  <Application>Microsoft Office PowerPoint</Application>
  <PresentationFormat>Widescreen</PresentationFormat>
  <Paragraphs>192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Europa-Bold</vt:lpstr>
      <vt:lpstr>HelveticaNeueLT-Bold</vt:lpstr>
      <vt:lpstr>HelveticaNeueLT-Light</vt:lpstr>
      <vt:lpstr>HelveticaNeueLT-Medium</vt:lpstr>
      <vt:lpstr>HelveticaNeueLT-Roman</vt:lpstr>
      <vt:lpstr>Raleway</vt:lpstr>
      <vt:lpstr>Tw Cen MT</vt:lpstr>
      <vt:lpstr>Tw Cen MT Condensed</vt:lpstr>
      <vt:lpstr>Wingdings 3</vt:lpstr>
      <vt:lpstr>Integral</vt:lpstr>
      <vt:lpstr>PowerPoint Presentation</vt:lpstr>
      <vt:lpstr>Unit 1: workplace participation</vt:lpstr>
      <vt:lpstr>Area of Study 1 Outcome 1: Contributing to the workforce</vt:lpstr>
      <vt:lpstr>Area of Study 2 Outcome 1: developing work related skills</vt:lpstr>
      <vt:lpstr>Area of Study 3 Outcome 3: workplace effectiveness</vt:lpstr>
      <vt:lpstr>Unit 2: Being enterprising</vt:lpstr>
      <vt:lpstr>Area of Study 1 Outcome 1: enterprising individuals &amp; Leadership</vt:lpstr>
      <vt:lpstr>Area of Study 2 Outcome 1:enterprise &amp; innovation</vt:lpstr>
      <vt:lpstr>Area of Study 3 Outcome 1:industry issues</vt:lpstr>
      <vt:lpstr>Assessment</vt:lpstr>
      <vt:lpstr>Unit 3: Enterprise culture</vt:lpstr>
      <vt:lpstr>Area of Study 1 Outcome 1: Enterprise culture</vt:lpstr>
      <vt:lpstr>Area of Study 2 Outcome 1: creating an Enterprise culture</vt:lpstr>
      <vt:lpstr>PowerPoint Presentation</vt:lpstr>
      <vt:lpstr>assessment</vt:lpstr>
      <vt:lpstr>Unit 4: Industry change and innovation</vt:lpstr>
      <vt:lpstr>Area of Study 1 Outcome 1:the need for change</vt:lpstr>
      <vt:lpstr>Area of Study 2 Outcome 1:innovation</vt:lpstr>
      <vt:lpstr>assessment</vt:lpstr>
      <vt:lpstr>PowerPoint Presentation</vt:lpstr>
      <vt:lpstr>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Humanities in vce</dc:title>
  <dc:creator>Elisa Pauer</dc:creator>
  <cp:lastModifiedBy>Filia Kasiotis</cp:lastModifiedBy>
  <cp:revision>26</cp:revision>
  <dcterms:created xsi:type="dcterms:W3CDTF">2018-07-30T23:07:40Z</dcterms:created>
  <dcterms:modified xsi:type="dcterms:W3CDTF">2025-06-24T07:00:00Z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0x01010087E8E51C94DB8C4DA2D24A7B434E9DC2</vt:lpwstr>
  </property>
  <property fmtid="{D5CDD505-2E9C-101B-9397-08002B2CF9AE}" pid="3" name="MediaServiceImageTags">
    <vt:lpwstr/>
  </property>
</Properties>
</file>