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5"/>
  </p:notesMasterIdLst>
  <p:sldIdLst>
    <p:sldId id="285" r:id="rId5"/>
    <p:sldId id="289" r:id="rId6"/>
    <p:sldId id="290" r:id="rId7"/>
    <p:sldId id="291" r:id="rId8"/>
    <p:sldId id="312" r:id="rId9"/>
    <p:sldId id="292" r:id="rId10"/>
    <p:sldId id="294" r:id="rId11"/>
    <p:sldId id="295" r:id="rId12"/>
    <p:sldId id="296" r:id="rId13"/>
    <p:sldId id="301" r:id="rId14"/>
    <p:sldId id="300" r:id="rId15"/>
    <p:sldId id="302" r:id="rId16"/>
    <p:sldId id="303" r:id="rId17"/>
    <p:sldId id="304" r:id="rId18"/>
    <p:sldId id="305" r:id="rId19"/>
    <p:sldId id="307" r:id="rId20"/>
    <p:sldId id="308" r:id="rId21"/>
    <p:sldId id="309" r:id="rId22"/>
    <p:sldId id="310"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67F09-2528-49A9-2EE3-38D00B6B9283}" name="Nadia Zaffino" initials="NZ" userId="S::Nadia.Zaffino@education.vic.gov.au::ae80d448-6e94-4af9-b1d5-0c39b5cb02fd" providerId="AD"/>
  <p188:author id="{2ADE0C0B-BFC1-B2EC-640A-C4EED6E6D9CB}" name="Jessica Rath" initials="JR" userId="S::Jessica.Rath@education.vic.gov.au::2d11666b-1fc1-4cdc-9338-a6c07d2131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A"/>
    <a:srgbClr val="004C96"/>
    <a:srgbClr val="4472C4"/>
    <a:srgbClr val="004C97"/>
    <a:srgbClr val="01B2AA"/>
    <a:srgbClr val="F47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DA038-CA4B-A182-CADC-B9C779DA2426}" v="11" dt="2022-06-28T05:47:31.920"/>
    <p1510:client id="{B41B245B-5A06-C971-B847-76535D0460E8}" v="6" dt="2022-06-28T00:06:20.091"/>
    <p1510:client id="{B8EB47C0-EFB6-5678-694F-10C3C60405A2}" v="6" dt="2022-07-04T01:52:59.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2" autoAdjust="0"/>
    <p:restoredTop sz="68151" autoAdjust="0"/>
  </p:normalViewPr>
  <p:slideViewPr>
    <p:cSldViewPr snapToGrid="0">
      <p:cViewPr varScale="1">
        <p:scale>
          <a:sx n="77" d="100"/>
          <a:sy n="77" d="100"/>
        </p:scale>
        <p:origin x="20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25D99-3897-473E-BB71-2DC49FC3CC4D}"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64AC05A8-50A1-482E-B324-CD3E788CB8EE}">
      <dgm:prSet/>
      <dgm:spPr/>
      <dgm:t>
        <a:bodyPr/>
        <a:lstStyle/>
        <a:p>
          <a:pPr algn="ctr"/>
          <a:r>
            <a:rPr lang="en-AU" b="0" i="0" dirty="0">
              <a:latin typeface="Arial" panose="020B0604020202020204" pitchFamily="34" charset="0"/>
              <a:cs typeface="Arial" panose="020B0604020202020204" pitchFamily="34" charset="0"/>
            </a:rPr>
            <a:t>Attend school events to find out your options as well as</a:t>
          </a:r>
        </a:p>
        <a:p>
          <a:pPr algn="ctr"/>
          <a:r>
            <a:rPr lang="en-AU" b="0" i="0" dirty="0">
              <a:latin typeface="Arial" panose="020B0604020202020204" pitchFamily="34" charset="0"/>
              <a:cs typeface="Arial" panose="020B0604020202020204" pitchFamily="34" charset="0"/>
            </a:rPr>
            <a:t>University and TAFE Open Days to think about your future.​</a:t>
          </a:r>
          <a:endParaRPr lang="en-US" dirty="0">
            <a:latin typeface="Arial" panose="020B0604020202020204" pitchFamily="34" charset="0"/>
            <a:cs typeface="Arial" panose="020B0604020202020204" pitchFamily="34" charset="0"/>
          </a:endParaRPr>
        </a:p>
      </dgm:t>
    </dgm:pt>
    <dgm:pt modelId="{976FFF98-F09E-4CBD-8188-39244ADF03E8}" type="parTrans" cxnId="{7F13BFB0-3C75-425D-920A-155CE8447517}">
      <dgm:prSet/>
      <dgm:spPr/>
      <dgm:t>
        <a:bodyPr/>
        <a:lstStyle/>
        <a:p>
          <a:endParaRPr lang="en-US">
            <a:latin typeface="Arial" panose="020B0604020202020204" pitchFamily="34" charset="0"/>
            <a:cs typeface="Arial" panose="020B0604020202020204" pitchFamily="34" charset="0"/>
          </a:endParaRPr>
        </a:p>
      </dgm:t>
    </dgm:pt>
    <dgm:pt modelId="{FAFC5BBF-D092-4667-8FD4-BF3A1E4DBAA8}" type="sibTrans" cxnId="{7F13BFB0-3C75-425D-920A-155CE8447517}">
      <dgm:prSet phldrT="1" phldr="0"/>
      <dgm:spPr/>
      <dgm:t>
        <a:bodyPr/>
        <a:lstStyle/>
        <a:p>
          <a:r>
            <a:rPr lang="en-US">
              <a:latin typeface="Arial" panose="020B0604020202020204" pitchFamily="34" charset="0"/>
              <a:cs typeface="Arial" panose="020B0604020202020204" pitchFamily="34" charset="0"/>
            </a:rPr>
            <a:t>1</a:t>
          </a:r>
        </a:p>
      </dgm:t>
    </dgm:pt>
    <dgm:pt modelId="{9637F7A7-04E4-4B5D-92EA-89B6DA3081A5}">
      <dgm:prSet/>
      <dgm:spPr/>
      <dgm:t>
        <a:bodyPr/>
        <a:lstStyle/>
        <a:p>
          <a:pPr algn="ctr"/>
          <a:r>
            <a:rPr lang="en-AU" b="0" i="0" dirty="0">
              <a:latin typeface="Arial" panose="020B0604020202020204" pitchFamily="34" charset="0"/>
              <a:cs typeface="Arial" panose="020B0604020202020204" pitchFamily="34" charset="0"/>
            </a:rPr>
            <a:t>Think about the subjects you are passionate about.​</a:t>
          </a:r>
          <a:endParaRPr lang="en-US" dirty="0">
            <a:latin typeface="Arial" panose="020B0604020202020204" pitchFamily="34" charset="0"/>
            <a:cs typeface="Arial" panose="020B0604020202020204" pitchFamily="34" charset="0"/>
          </a:endParaRPr>
        </a:p>
      </dgm:t>
    </dgm:pt>
    <dgm:pt modelId="{3FFBE102-C0C3-40CC-BA37-8EFFF9A7940E}" type="parTrans" cxnId="{4632EC1F-EE56-4D90-AD1E-3E9CDE57DC62}">
      <dgm:prSet/>
      <dgm:spPr/>
      <dgm:t>
        <a:bodyPr/>
        <a:lstStyle/>
        <a:p>
          <a:endParaRPr lang="en-US">
            <a:latin typeface="Arial" panose="020B0604020202020204" pitchFamily="34" charset="0"/>
            <a:cs typeface="Arial" panose="020B0604020202020204" pitchFamily="34" charset="0"/>
          </a:endParaRPr>
        </a:p>
      </dgm:t>
    </dgm:pt>
    <dgm:pt modelId="{E3768A3B-1095-451E-B463-215126788BC6}" type="sibTrans" cxnId="{4632EC1F-EE56-4D90-AD1E-3E9CDE57DC62}">
      <dgm:prSet phldrT="2" phldr="0"/>
      <dgm:spPr/>
      <dgm: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dgm:t>
    </dgm:pt>
    <dgm:pt modelId="{A674919D-F82B-453C-B493-867B88D7F80D}">
      <dgm:prSet/>
      <dgm:spPr/>
      <dgm:t>
        <a:bodyPr/>
        <a:lstStyle/>
        <a:p>
          <a:pPr algn="ctr"/>
          <a:r>
            <a:rPr lang="en-AU" b="0" i="0" dirty="0">
              <a:latin typeface="Arial" panose="020B0604020202020204" pitchFamily="34" charset="0"/>
              <a:cs typeface="Arial" panose="020B0604020202020204" pitchFamily="34" charset="0"/>
            </a:rPr>
            <a:t>Reflect on the careers advice you’ve had to date.​</a:t>
          </a:r>
          <a:endParaRPr lang="en-US" dirty="0">
            <a:latin typeface="Arial" panose="020B0604020202020204" pitchFamily="34" charset="0"/>
            <a:cs typeface="Arial" panose="020B0604020202020204" pitchFamily="34" charset="0"/>
          </a:endParaRPr>
        </a:p>
      </dgm:t>
    </dgm:pt>
    <dgm:pt modelId="{229BD62C-D93A-495A-B620-8257E4BE8298}" type="parTrans" cxnId="{0959C4C9-9A10-4515-A927-46ACBF131489}">
      <dgm:prSet/>
      <dgm:spPr/>
      <dgm:t>
        <a:bodyPr/>
        <a:lstStyle/>
        <a:p>
          <a:endParaRPr lang="en-US">
            <a:latin typeface="Arial" panose="020B0604020202020204" pitchFamily="34" charset="0"/>
            <a:cs typeface="Arial" panose="020B0604020202020204" pitchFamily="34" charset="0"/>
          </a:endParaRPr>
        </a:p>
      </dgm:t>
    </dgm:pt>
    <dgm:pt modelId="{C0D1986E-A926-43B9-A4D9-0C97D868DA1D}" type="sibTrans" cxnId="{0959C4C9-9A10-4515-A927-46ACBF131489}">
      <dgm:prSet phldrT="3" phldr="0"/>
      <dgm:spPr/>
      <dgm:t>
        <a:bodyPr/>
        <a:lstStyle/>
        <a:p>
          <a:r>
            <a:rPr lang="en-US">
              <a:latin typeface="Arial" panose="020B0604020202020204" pitchFamily="34" charset="0"/>
              <a:cs typeface="Arial" panose="020B0604020202020204" pitchFamily="34" charset="0"/>
            </a:rPr>
            <a:t>3</a:t>
          </a:r>
        </a:p>
      </dgm:t>
    </dgm:pt>
    <dgm:pt modelId="{838D29EE-816B-40D8-ABE5-CD08CA80D85F}">
      <dgm:prSet/>
      <dgm:spPr/>
      <dgm:t>
        <a:bodyPr/>
        <a:lstStyle/>
        <a:p>
          <a:pPr algn="ctr">
            <a:lnSpc>
              <a:spcPct val="110000"/>
            </a:lnSpc>
          </a:pPr>
          <a:r>
            <a:rPr lang="en-AU" b="0" i="0" dirty="0">
              <a:latin typeface="Arial" panose="020B0604020202020204" pitchFamily="34" charset="0"/>
              <a:cs typeface="Arial" panose="020B0604020202020204" pitchFamily="34" charset="0"/>
            </a:rPr>
            <a:t>Use a career assessment tool (like Morrisby Test) to help match your interests with a career path.​</a:t>
          </a:r>
          <a:endParaRPr lang="en-US" dirty="0">
            <a:latin typeface="Arial" panose="020B0604020202020204" pitchFamily="34" charset="0"/>
            <a:cs typeface="Arial" panose="020B0604020202020204" pitchFamily="34" charset="0"/>
          </a:endParaRPr>
        </a:p>
      </dgm:t>
    </dgm:pt>
    <dgm:pt modelId="{9995CC87-A457-41F0-B60F-53FF315FAFF2}" type="parTrans" cxnId="{F78C9304-F8BD-493C-900E-2E65CDE2A800}">
      <dgm:prSet/>
      <dgm:spPr/>
      <dgm:t>
        <a:bodyPr/>
        <a:lstStyle/>
        <a:p>
          <a:endParaRPr lang="en-US">
            <a:latin typeface="Arial" panose="020B0604020202020204" pitchFamily="34" charset="0"/>
            <a:cs typeface="Arial" panose="020B0604020202020204" pitchFamily="34" charset="0"/>
          </a:endParaRPr>
        </a:p>
      </dgm:t>
    </dgm:pt>
    <dgm:pt modelId="{5C82B5BF-FC02-43AF-8F29-A7DE802BAE57}" type="sibTrans" cxnId="{F78C9304-F8BD-493C-900E-2E65CDE2A800}">
      <dgm:prSet phldrT="4" phldr="0"/>
      <dgm:spPr/>
      <dgm:t>
        <a:bodyPr/>
        <a:lstStyle/>
        <a:p>
          <a:r>
            <a:rPr lang="en-US">
              <a:latin typeface="Arial" panose="020B0604020202020204" pitchFamily="34" charset="0"/>
              <a:cs typeface="Arial" panose="020B0604020202020204" pitchFamily="34" charset="0"/>
            </a:rPr>
            <a:t>4</a:t>
          </a:r>
        </a:p>
      </dgm:t>
    </dgm:pt>
    <dgm:pt modelId="{032C44C0-9E2D-42A2-A18D-F4623E556493}">
      <dgm:prSet/>
      <dgm:spPr/>
      <dgm:t>
        <a:bodyPr/>
        <a:lstStyle/>
        <a:p>
          <a:pPr algn="ctr">
            <a:lnSpc>
              <a:spcPct val="110000"/>
            </a:lnSpc>
          </a:pPr>
          <a:r>
            <a:rPr lang="en-AU" b="0" i="0" dirty="0">
              <a:latin typeface="Arial" panose="020B0604020202020204" pitchFamily="34" charset="0"/>
              <a:cs typeface="Arial" panose="020B0604020202020204" pitchFamily="34" charset="0"/>
            </a:rPr>
            <a:t>Speak to your careers </a:t>
          </a:r>
          <a:r>
            <a:rPr lang="en-AU" dirty="0">
              <a:latin typeface="Arial" panose="020B0604020202020204" pitchFamily="34" charset="0"/>
              <a:cs typeface="Arial" panose="020B0604020202020204" pitchFamily="34" charset="0"/>
            </a:rPr>
            <a:t>p</a:t>
          </a:r>
          <a:r>
            <a:rPr lang="en-AU" b="0" i="0" dirty="0">
              <a:latin typeface="Arial" panose="020B0604020202020204" pitchFamily="34" charset="0"/>
              <a:cs typeface="Arial" panose="020B0604020202020204" pitchFamily="34" charset="0"/>
            </a:rPr>
            <a:t>ractitioner with specific questions.​</a:t>
          </a:r>
          <a:endParaRPr lang="en-US" dirty="0">
            <a:latin typeface="Arial" panose="020B0604020202020204" pitchFamily="34" charset="0"/>
            <a:cs typeface="Arial" panose="020B0604020202020204" pitchFamily="34" charset="0"/>
          </a:endParaRPr>
        </a:p>
      </dgm:t>
    </dgm:pt>
    <dgm:pt modelId="{EBA0CD3C-8EEE-4FB5-B1E7-2BA0368AD46A}" type="parTrans" cxnId="{1744077A-D64A-4FA7-9FAC-DD7F8C7C678D}">
      <dgm:prSet/>
      <dgm:spPr/>
      <dgm:t>
        <a:bodyPr/>
        <a:lstStyle/>
        <a:p>
          <a:endParaRPr lang="en-US">
            <a:latin typeface="Arial" panose="020B0604020202020204" pitchFamily="34" charset="0"/>
            <a:cs typeface="Arial" panose="020B0604020202020204" pitchFamily="34" charset="0"/>
          </a:endParaRPr>
        </a:p>
      </dgm:t>
    </dgm:pt>
    <dgm:pt modelId="{75BDC0B2-E084-4423-9DDA-57BB2055F462}" type="sibTrans" cxnId="{1744077A-D64A-4FA7-9FAC-DD7F8C7C678D}">
      <dgm:prSet phldrT="5" phldr="0"/>
      <dgm:spPr/>
      <dgm:t>
        <a:bodyPr/>
        <a:lstStyle/>
        <a:p>
          <a:r>
            <a:rPr lang="en-US">
              <a:latin typeface="Arial" panose="020B0604020202020204" pitchFamily="34" charset="0"/>
              <a:cs typeface="Arial" panose="020B0604020202020204" pitchFamily="34" charset="0"/>
            </a:rPr>
            <a:t>5</a:t>
          </a:r>
        </a:p>
      </dgm:t>
    </dgm:pt>
    <dgm:pt modelId="{C7EFC43C-B771-44A1-915D-F09A5948AC3D}">
      <dgm:prSet/>
      <dgm:spPr/>
      <dgm:t>
        <a:bodyPr/>
        <a:lstStyle/>
        <a:p>
          <a:pPr algn="ctr">
            <a:lnSpc>
              <a:spcPct val="110000"/>
            </a:lnSpc>
          </a:pPr>
          <a:r>
            <a:rPr lang="en-AU" b="0" i="0" dirty="0">
              <a:latin typeface="Arial" panose="020B0604020202020204" pitchFamily="34" charset="0"/>
              <a:cs typeface="Arial" panose="020B0604020202020204" pitchFamily="34" charset="0"/>
            </a:rPr>
            <a:t>Read the </a:t>
          </a:r>
          <a:r>
            <a:rPr lang="en-AU" b="0" i="1" dirty="0">
              <a:latin typeface="Arial" panose="020B0604020202020204" pitchFamily="34" charset="0"/>
              <a:cs typeface="Arial" panose="020B0604020202020204" pitchFamily="34" charset="0"/>
            </a:rPr>
            <a:t>'Where to Now?' </a:t>
          </a:r>
          <a:r>
            <a:rPr lang="en-AU" b="0" i="0" dirty="0">
              <a:latin typeface="Arial" panose="020B0604020202020204" pitchFamily="34" charset="0"/>
              <a:cs typeface="Arial" panose="020B0604020202020204" pitchFamily="34" charset="0"/>
            </a:rPr>
            <a:t>guide.</a:t>
          </a:r>
          <a:r>
            <a:rPr lang="en-US" b="0" i="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FB6E2CBD-9B5D-4D2F-AC0C-0CC045F885BA}" type="parTrans" cxnId="{53C39E27-21E9-4057-A7CF-6431470B1A5D}">
      <dgm:prSet/>
      <dgm:spPr/>
      <dgm:t>
        <a:bodyPr/>
        <a:lstStyle/>
        <a:p>
          <a:endParaRPr lang="en-US">
            <a:latin typeface="Arial" panose="020B0604020202020204" pitchFamily="34" charset="0"/>
            <a:cs typeface="Arial" panose="020B0604020202020204" pitchFamily="34" charset="0"/>
          </a:endParaRPr>
        </a:p>
      </dgm:t>
    </dgm:pt>
    <dgm:pt modelId="{E8C9E98D-BFF2-4FAF-957E-5C24B5691C80}" type="sibTrans" cxnId="{53C39E27-21E9-4057-A7CF-6431470B1A5D}">
      <dgm:prSet phldrT="6" phldr="0"/>
      <dgm:spPr/>
      <dgm:t>
        <a:bodyPr/>
        <a:lstStyle/>
        <a:p>
          <a:r>
            <a:rPr lang="en-US">
              <a:latin typeface="Arial" panose="020B0604020202020204" pitchFamily="34" charset="0"/>
              <a:cs typeface="Arial" panose="020B0604020202020204" pitchFamily="34" charset="0"/>
            </a:rPr>
            <a:t>6</a:t>
          </a:r>
        </a:p>
      </dgm:t>
    </dgm:pt>
    <dgm:pt modelId="{197EFB00-F45F-47CB-9193-A892D8621700}">
      <dgm:prSet/>
      <dgm:spPr/>
      <dgm:t>
        <a:bodyPr/>
        <a:lstStyle/>
        <a:p>
          <a:pPr algn="ctr">
            <a:lnSpc>
              <a:spcPct val="110000"/>
            </a:lnSpc>
          </a:pPr>
          <a:r>
            <a:rPr lang="en-AU" b="0" i="0" dirty="0">
              <a:latin typeface="Arial" panose="020B0604020202020204" pitchFamily="34" charset="0"/>
              <a:cs typeface="Arial" panose="020B0604020202020204" pitchFamily="34" charset="0"/>
            </a:rPr>
            <a:t>Visit vic.gov.au/</a:t>
          </a:r>
          <a:r>
            <a:rPr lang="en-AU" b="0" i="0" dirty="0" err="1">
              <a:latin typeface="Arial" panose="020B0604020202020204" pitchFamily="34" charset="0"/>
              <a:cs typeface="Arial" panose="020B0604020202020204" pitchFamily="34" charset="0"/>
            </a:rPr>
            <a:t>oneVCE</a:t>
          </a:r>
          <a:r>
            <a:rPr lang="en-US" b="0" i="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CF232C5B-3D4D-4B39-A09E-2756987EBABB}" type="parTrans" cxnId="{025EFECD-EF75-4D47-B126-F9455C2E6D91}">
      <dgm:prSet/>
      <dgm:spPr/>
      <dgm:t>
        <a:bodyPr/>
        <a:lstStyle/>
        <a:p>
          <a:endParaRPr lang="en-US">
            <a:latin typeface="Arial" panose="020B0604020202020204" pitchFamily="34" charset="0"/>
            <a:cs typeface="Arial" panose="020B0604020202020204" pitchFamily="34" charset="0"/>
          </a:endParaRPr>
        </a:p>
      </dgm:t>
    </dgm:pt>
    <dgm:pt modelId="{F793FB4E-E012-4A2E-AAC3-6D79B96F0DFF}" type="sibTrans" cxnId="{025EFECD-EF75-4D47-B126-F9455C2E6D91}">
      <dgm:prSet phldrT="7" phldr="0"/>
      <dgm:spPr/>
      <dgm:t>
        <a:bodyPr/>
        <a:lstStyle/>
        <a:p>
          <a:r>
            <a:rPr lang="en-US">
              <a:latin typeface="Arial" panose="020B0604020202020204" pitchFamily="34" charset="0"/>
              <a:cs typeface="Arial" panose="020B0604020202020204" pitchFamily="34" charset="0"/>
            </a:rPr>
            <a:t>7</a:t>
          </a:r>
        </a:p>
      </dgm:t>
    </dgm:pt>
    <dgm:pt modelId="{E92A11A9-3257-4334-A759-1075CDF45561}" type="pres">
      <dgm:prSet presAssocID="{3B125D99-3897-473E-BB71-2DC49FC3CC4D}" presName="linearFlow" presStyleCnt="0">
        <dgm:presLayoutVars>
          <dgm:dir/>
          <dgm:animLvl val="lvl"/>
          <dgm:resizeHandles val="exact"/>
        </dgm:presLayoutVars>
      </dgm:prSet>
      <dgm:spPr/>
    </dgm:pt>
    <dgm:pt modelId="{40A6618B-15BC-444E-A3B1-38D4B246A361}" type="pres">
      <dgm:prSet presAssocID="{64AC05A8-50A1-482E-B324-CD3E788CB8EE}" presName="compositeNode" presStyleCnt="0"/>
      <dgm:spPr/>
    </dgm:pt>
    <dgm:pt modelId="{FB043893-F3D0-4B37-B614-47998E171668}" type="pres">
      <dgm:prSet presAssocID="{64AC05A8-50A1-482E-B324-CD3E788CB8EE}" presName="parTx" presStyleLbl="node1" presStyleIdx="0" presStyleCnt="0">
        <dgm:presLayoutVars>
          <dgm:chMax val="0"/>
          <dgm:chPref val="0"/>
          <dgm:bulletEnabled val="1"/>
        </dgm:presLayoutVars>
      </dgm:prSet>
      <dgm:spPr/>
    </dgm:pt>
    <dgm:pt modelId="{5F415215-0584-4337-B5D9-9D2ED3007E2D}" type="pres">
      <dgm:prSet presAssocID="{64AC05A8-50A1-482E-B324-CD3E788CB8EE}" presName="parSh" presStyleCnt="0"/>
      <dgm:spPr/>
    </dgm:pt>
    <dgm:pt modelId="{DCDBA119-FD23-4282-A6D3-1FE0B90D8C67}" type="pres">
      <dgm:prSet presAssocID="{64AC05A8-50A1-482E-B324-CD3E788CB8EE}" presName="lineNode" presStyleLbl="alignAccFollowNode1" presStyleIdx="0" presStyleCnt="21"/>
      <dgm:spPr/>
    </dgm:pt>
    <dgm:pt modelId="{0DF958B1-EF0C-4990-A7F3-4820E2709B07}" type="pres">
      <dgm:prSet presAssocID="{64AC05A8-50A1-482E-B324-CD3E788CB8EE}" presName="lineArrowNode" presStyleLbl="alignAccFollowNode1" presStyleIdx="1" presStyleCnt="21"/>
      <dgm:spPr/>
    </dgm:pt>
    <dgm:pt modelId="{75DCF9F5-61BF-4053-A8DF-8575AED559C7}" type="pres">
      <dgm:prSet presAssocID="{FAFC5BBF-D092-4667-8FD4-BF3A1E4DBAA8}" presName="sibTransNodeCircle" presStyleLbl="alignNode1" presStyleIdx="0" presStyleCnt="7">
        <dgm:presLayoutVars>
          <dgm:chMax val="0"/>
          <dgm:bulletEnabled/>
        </dgm:presLayoutVars>
      </dgm:prSet>
      <dgm:spPr/>
    </dgm:pt>
    <dgm:pt modelId="{EC947B09-E13E-4467-9610-6CDF7892E81A}" type="pres">
      <dgm:prSet presAssocID="{FAFC5BBF-D092-4667-8FD4-BF3A1E4DBAA8}" presName="spacerBetweenCircleAndCallout" presStyleCnt="0">
        <dgm:presLayoutVars/>
      </dgm:prSet>
      <dgm:spPr/>
    </dgm:pt>
    <dgm:pt modelId="{005F3292-7B93-4017-8ACF-C1931AC81765}" type="pres">
      <dgm:prSet presAssocID="{64AC05A8-50A1-482E-B324-CD3E788CB8EE}" presName="nodeText" presStyleLbl="alignAccFollowNode1" presStyleIdx="2" presStyleCnt="21">
        <dgm:presLayoutVars>
          <dgm:bulletEnabled val="1"/>
        </dgm:presLayoutVars>
      </dgm:prSet>
      <dgm:spPr/>
    </dgm:pt>
    <dgm:pt modelId="{6179CC1E-7DD3-4995-BACE-9B237DB6831E}" type="pres">
      <dgm:prSet presAssocID="{FAFC5BBF-D092-4667-8FD4-BF3A1E4DBAA8}" presName="sibTransComposite" presStyleCnt="0"/>
      <dgm:spPr/>
    </dgm:pt>
    <dgm:pt modelId="{D3CE08EE-78FE-4741-ADD4-615443F3D292}" type="pres">
      <dgm:prSet presAssocID="{9637F7A7-04E4-4B5D-92EA-89B6DA3081A5}" presName="compositeNode" presStyleCnt="0"/>
      <dgm:spPr/>
    </dgm:pt>
    <dgm:pt modelId="{11AE745E-026E-4385-B475-C4739DA27005}" type="pres">
      <dgm:prSet presAssocID="{9637F7A7-04E4-4B5D-92EA-89B6DA3081A5}" presName="parTx" presStyleLbl="node1" presStyleIdx="0" presStyleCnt="0">
        <dgm:presLayoutVars>
          <dgm:chMax val="0"/>
          <dgm:chPref val="0"/>
          <dgm:bulletEnabled val="1"/>
        </dgm:presLayoutVars>
      </dgm:prSet>
      <dgm:spPr/>
    </dgm:pt>
    <dgm:pt modelId="{C1362148-6C91-476C-AB4E-3CF247A15D33}" type="pres">
      <dgm:prSet presAssocID="{9637F7A7-04E4-4B5D-92EA-89B6DA3081A5}" presName="parSh" presStyleCnt="0"/>
      <dgm:spPr/>
    </dgm:pt>
    <dgm:pt modelId="{71BDA4F1-87F4-4C71-B5E0-0EA6CE0DB68A}" type="pres">
      <dgm:prSet presAssocID="{9637F7A7-04E4-4B5D-92EA-89B6DA3081A5}" presName="lineNode" presStyleLbl="alignAccFollowNode1" presStyleIdx="3" presStyleCnt="21"/>
      <dgm:spPr/>
    </dgm:pt>
    <dgm:pt modelId="{347E4775-CBFE-405A-A81F-165B2A713492}" type="pres">
      <dgm:prSet presAssocID="{9637F7A7-04E4-4B5D-92EA-89B6DA3081A5}" presName="lineArrowNode" presStyleLbl="alignAccFollowNode1" presStyleIdx="4" presStyleCnt="21"/>
      <dgm:spPr/>
    </dgm:pt>
    <dgm:pt modelId="{5D416EFF-401E-4CBD-9844-85816680DE90}" type="pres">
      <dgm:prSet presAssocID="{E3768A3B-1095-451E-B463-215126788BC6}" presName="sibTransNodeCircle" presStyleLbl="alignNode1" presStyleIdx="1" presStyleCnt="7">
        <dgm:presLayoutVars>
          <dgm:chMax val="0"/>
          <dgm:bulletEnabled/>
        </dgm:presLayoutVars>
      </dgm:prSet>
      <dgm:spPr/>
    </dgm:pt>
    <dgm:pt modelId="{D8276F6B-0C18-4527-8442-766179F7DCBF}" type="pres">
      <dgm:prSet presAssocID="{E3768A3B-1095-451E-B463-215126788BC6}" presName="spacerBetweenCircleAndCallout" presStyleCnt="0">
        <dgm:presLayoutVars/>
      </dgm:prSet>
      <dgm:spPr/>
    </dgm:pt>
    <dgm:pt modelId="{88BD087E-D287-4F38-A0C5-D67E72141BFC}" type="pres">
      <dgm:prSet presAssocID="{9637F7A7-04E4-4B5D-92EA-89B6DA3081A5}" presName="nodeText" presStyleLbl="alignAccFollowNode1" presStyleIdx="5" presStyleCnt="21" custLinFactNeighborX="1024">
        <dgm:presLayoutVars>
          <dgm:bulletEnabled val="1"/>
        </dgm:presLayoutVars>
      </dgm:prSet>
      <dgm:spPr/>
    </dgm:pt>
    <dgm:pt modelId="{98AC3484-D71E-44F7-829B-FF944D12509A}" type="pres">
      <dgm:prSet presAssocID="{E3768A3B-1095-451E-B463-215126788BC6}" presName="sibTransComposite" presStyleCnt="0"/>
      <dgm:spPr/>
    </dgm:pt>
    <dgm:pt modelId="{E7D48EA7-8A0A-4BB3-A94C-FFD29E98744D}" type="pres">
      <dgm:prSet presAssocID="{A674919D-F82B-453C-B493-867B88D7F80D}" presName="compositeNode" presStyleCnt="0"/>
      <dgm:spPr/>
    </dgm:pt>
    <dgm:pt modelId="{F9DA6940-100E-4753-BBCB-449C175D64CC}" type="pres">
      <dgm:prSet presAssocID="{A674919D-F82B-453C-B493-867B88D7F80D}" presName="parTx" presStyleLbl="node1" presStyleIdx="0" presStyleCnt="0">
        <dgm:presLayoutVars>
          <dgm:chMax val="0"/>
          <dgm:chPref val="0"/>
          <dgm:bulletEnabled val="1"/>
        </dgm:presLayoutVars>
      </dgm:prSet>
      <dgm:spPr/>
    </dgm:pt>
    <dgm:pt modelId="{A6692FD0-D31B-42B7-A85E-1B53EA1D6553}" type="pres">
      <dgm:prSet presAssocID="{A674919D-F82B-453C-B493-867B88D7F80D}" presName="parSh" presStyleCnt="0"/>
      <dgm:spPr/>
    </dgm:pt>
    <dgm:pt modelId="{72BEB1CA-8BD8-421C-BE46-A5B3866A9F0F}" type="pres">
      <dgm:prSet presAssocID="{A674919D-F82B-453C-B493-867B88D7F80D}" presName="lineNode" presStyleLbl="alignAccFollowNode1" presStyleIdx="6" presStyleCnt="21"/>
      <dgm:spPr/>
    </dgm:pt>
    <dgm:pt modelId="{E6A7CE01-2061-41B5-8C34-F4D43ACE8D0A}" type="pres">
      <dgm:prSet presAssocID="{A674919D-F82B-453C-B493-867B88D7F80D}" presName="lineArrowNode" presStyleLbl="alignAccFollowNode1" presStyleIdx="7" presStyleCnt="21"/>
      <dgm:spPr/>
    </dgm:pt>
    <dgm:pt modelId="{1110EB98-C972-4FE7-BC37-FDFCD6AFFD95}" type="pres">
      <dgm:prSet presAssocID="{C0D1986E-A926-43B9-A4D9-0C97D868DA1D}" presName="sibTransNodeCircle" presStyleLbl="alignNode1" presStyleIdx="2" presStyleCnt="7">
        <dgm:presLayoutVars>
          <dgm:chMax val="0"/>
          <dgm:bulletEnabled/>
        </dgm:presLayoutVars>
      </dgm:prSet>
      <dgm:spPr/>
    </dgm:pt>
    <dgm:pt modelId="{5FE45FFB-8A81-43A7-88BB-DA53E797E57B}" type="pres">
      <dgm:prSet presAssocID="{C0D1986E-A926-43B9-A4D9-0C97D868DA1D}" presName="spacerBetweenCircleAndCallout" presStyleCnt="0">
        <dgm:presLayoutVars/>
      </dgm:prSet>
      <dgm:spPr/>
    </dgm:pt>
    <dgm:pt modelId="{E7DA353F-3A54-481D-8ED6-D609F2959CCD}" type="pres">
      <dgm:prSet presAssocID="{A674919D-F82B-453C-B493-867B88D7F80D}" presName="nodeText" presStyleLbl="alignAccFollowNode1" presStyleIdx="8" presStyleCnt="21">
        <dgm:presLayoutVars>
          <dgm:bulletEnabled val="1"/>
        </dgm:presLayoutVars>
      </dgm:prSet>
      <dgm:spPr/>
    </dgm:pt>
    <dgm:pt modelId="{653838F7-79BF-4E4E-B1AD-3B6D341BA6FE}" type="pres">
      <dgm:prSet presAssocID="{C0D1986E-A926-43B9-A4D9-0C97D868DA1D}" presName="sibTransComposite" presStyleCnt="0"/>
      <dgm:spPr/>
    </dgm:pt>
    <dgm:pt modelId="{3956D293-8047-4EE2-8B03-557C07CD8568}" type="pres">
      <dgm:prSet presAssocID="{838D29EE-816B-40D8-ABE5-CD08CA80D85F}" presName="compositeNode" presStyleCnt="0"/>
      <dgm:spPr/>
    </dgm:pt>
    <dgm:pt modelId="{DE2382AC-2003-42A1-8648-AE0C32140984}" type="pres">
      <dgm:prSet presAssocID="{838D29EE-816B-40D8-ABE5-CD08CA80D85F}" presName="parTx" presStyleLbl="node1" presStyleIdx="0" presStyleCnt="0">
        <dgm:presLayoutVars>
          <dgm:chMax val="0"/>
          <dgm:chPref val="0"/>
          <dgm:bulletEnabled val="1"/>
        </dgm:presLayoutVars>
      </dgm:prSet>
      <dgm:spPr/>
    </dgm:pt>
    <dgm:pt modelId="{0B4EA802-D984-47A2-B203-8D18DBAB7881}" type="pres">
      <dgm:prSet presAssocID="{838D29EE-816B-40D8-ABE5-CD08CA80D85F}" presName="parSh" presStyleCnt="0"/>
      <dgm:spPr/>
    </dgm:pt>
    <dgm:pt modelId="{530F650E-47E6-4D06-8FE0-10C08D6228CD}" type="pres">
      <dgm:prSet presAssocID="{838D29EE-816B-40D8-ABE5-CD08CA80D85F}" presName="lineNode" presStyleLbl="alignAccFollowNode1" presStyleIdx="9" presStyleCnt="21"/>
      <dgm:spPr/>
    </dgm:pt>
    <dgm:pt modelId="{64F81E07-56C7-4E87-85C5-174ECE037CF3}" type="pres">
      <dgm:prSet presAssocID="{838D29EE-816B-40D8-ABE5-CD08CA80D85F}" presName="lineArrowNode" presStyleLbl="alignAccFollowNode1" presStyleIdx="10" presStyleCnt="21"/>
      <dgm:spPr/>
    </dgm:pt>
    <dgm:pt modelId="{A99A1971-95F3-49F6-94EB-5D27C28017C4}" type="pres">
      <dgm:prSet presAssocID="{5C82B5BF-FC02-43AF-8F29-A7DE802BAE57}" presName="sibTransNodeCircle" presStyleLbl="alignNode1" presStyleIdx="3" presStyleCnt="7">
        <dgm:presLayoutVars>
          <dgm:chMax val="0"/>
          <dgm:bulletEnabled/>
        </dgm:presLayoutVars>
      </dgm:prSet>
      <dgm:spPr/>
    </dgm:pt>
    <dgm:pt modelId="{E3206623-7885-45F1-A01F-2EC9952B2A8F}" type="pres">
      <dgm:prSet presAssocID="{5C82B5BF-FC02-43AF-8F29-A7DE802BAE57}" presName="spacerBetweenCircleAndCallout" presStyleCnt="0">
        <dgm:presLayoutVars/>
      </dgm:prSet>
      <dgm:spPr/>
    </dgm:pt>
    <dgm:pt modelId="{4DCB0C61-4996-4CF5-B266-441E056F0A43}" type="pres">
      <dgm:prSet presAssocID="{838D29EE-816B-40D8-ABE5-CD08CA80D85F}" presName="nodeText" presStyleLbl="alignAccFollowNode1" presStyleIdx="11" presStyleCnt="21">
        <dgm:presLayoutVars>
          <dgm:bulletEnabled val="1"/>
        </dgm:presLayoutVars>
      </dgm:prSet>
      <dgm:spPr/>
    </dgm:pt>
    <dgm:pt modelId="{740993E9-85A1-4559-936C-D0171FF3C4E3}" type="pres">
      <dgm:prSet presAssocID="{5C82B5BF-FC02-43AF-8F29-A7DE802BAE57}" presName="sibTransComposite" presStyleCnt="0"/>
      <dgm:spPr/>
    </dgm:pt>
    <dgm:pt modelId="{7266ED54-D645-4002-8154-0C60D481CC0D}" type="pres">
      <dgm:prSet presAssocID="{032C44C0-9E2D-42A2-A18D-F4623E556493}" presName="compositeNode" presStyleCnt="0"/>
      <dgm:spPr/>
    </dgm:pt>
    <dgm:pt modelId="{12323F71-68C6-4EAD-976C-C81BD98F1F37}" type="pres">
      <dgm:prSet presAssocID="{032C44C0-9E2D-42A2-A18D-F4623E556493}" presName="parTx" presStyleLbl="node1" presStyleIdx="0" presStyleCnt="0">
        <dgm:presLayoutVars>
          <dgm:chMax val="0"/>
          <dgm:chPref val="0"/>
          <dgm:bulletEnabled val="1"/>
        </dgm:presLayoutVars>
      </dgm:prSet>
      <dgm:spPr/>
    </dgm:pt>
    <dgm:pt modelId="{DAC914CF-CE40-40F0-ACC4-EBB97B3C59FD}" type="pres">
      <dgm:prSet presAssocID="{032C44C0-9E2D-42A2-A18D-F4623E556493}" presName="parSh" presStyleCnt="0"/>
      <dgm:spPr/>
    </dgm:pt>
    <dgm:pt modelId="{614AD1C1-1818-48ED-8276-143408FACE01}" type="pres">
      <dgm:prSet presAssocID="{032C44C0-9E2D-42A2-A18D-F4623E556493}" presName="lineNode" presStyleLbl="alignAccFollowNode1" presStyleIdx="12" presStyleCnt="21"/>
      <dgm:spPr/>
    </dgm:pt>
    <dgm:pt modelId="{C9FF9168-BEB4-4794-BE9C-531F761E37BA}" type="pres">
      <dgm:prSet presAssocID="{032C44C0-9E2D-42A2-A18D-F4623E556493}" presName="lineArrowNode" presStyleLbl="alignAccFollowNode1" presStyleIdx="13" presStyleCnt="21"/>
      <dgm:spPr/>
    </dgm:pt>
    <dgm:pt modelId="{B96F7CE5-68EE-4B7A-AB19-17010BC0CFDB}" type="pres">
      <dgm:prSet presAssocID="{75BDC0B2-E084-4423-9DDA-57BB2055F462}" presName="sibTransNodeCircle" presStyleLbl="alignNode1" presStyleIdx="4" presStyleCnt="7">
        <dgm:presLayoutVars>
          <dgm:chMax val="0"/>
          <dgm:bulletEnabled/>
        </dgm:presLayoutVars>
      </dgm:prSet>
      <dgm:spPr/>
    </dgm:pt>
    <dgm:pt modelId="{5D8CEA53-B9F5-4879-9B08-C9B5C8DD72DA}" type="pres">
      <dgm:prSet presAssocID="{75BDC0B2-E084-4423-9DDA-57BB2055F462}" presName="spacerBetweenCircleAndCallout" presStyleCnt="0">
        <dgm:presLayoutVars/>
      </dgm:prSet>
      <dgm:spPr/>
    </dgm:pt>
    <dgm:pt modelId="{2A45919F-23AE-4294-BB03-0B5D1A56671A}" type="pres">
      <dgm:prSet presAssocID="{032C44C0-9E2D-42A2-A18D-F4623E556493}" presName="nodeText" presStyleLbl="alignAccFollowNode1" presStyleIdx="14" presStyleCnt="21">
        <dgm:presLayoutVars>
          <dgm:bulletEnabled val="1"/>
        </dgm:presLayoutVars>
      </dgm:prSet>
      <dgm:spPr/>
    </dgm:pt>
    <dgm:pt modelId="{8BD0B589-6CEA-4363-83A1-1C7290BABCB9}" type="pres">
      <dgm:prSet presAssocID="{75BDC0B2-E084-4423-9DDA-57BB2055F462}" presName="sibTransComposite" presStyleCnt="0"/>
      <dgm:spPr/>
    </dgm:pt>
    <dgm:pt modelId="{1D0C3827-7D81-4807-9CE2-32D88DEC1ADA}" type="pres">
      <dgm:prSet presAssocID="{C7EFC43C-B771-44A1-915D-F09A5948AC3D}" presName="compositeNode" presStyleCnt="0"/>
      <dgm:spPr/>
    </dgm:pt>
    <dgm:pt modelId="{DC51C079-302E-40E0-BFBB-0514062A3CF0}" type="pres">
      <dgm:prSet presAssocID="{C7EFC43C-B771-44A1-915D-F09A5948AC3D}" presName="parTx" presStyleLbl="node1" presStyleIdx="0" presStyleCnt="0">
        <dgm:presLayoutVars>
          <dgm:chMax val="0"/>
          <dgm:chPref val="0"/>
          <dgm:bulletEnabled val="1"/>
        </dgm:presLayoutVars>
      </dgm:prSet>
      <dgm:spPr/>
    </dgm:pt>
    <dgm:pt modelId="{4672396D-6E07-490D-8C1F-2BA7426ABED1}" type="pres">
      <dgm:prSet presAssocID="{C7EFC43C-B771-44A1-915D-F09A5948AC3D}" presName="parSh" presStyleCnt="0"/>
      <dgm:spPr/>
    </dgm:pt>
    <dgm:pt modelId="{3EA34DD6-F9A6-4D4C-983F-954B34067500}" type="pres">
      <dgm:prSet presAssocID="{C7EFC43C-B771-44A1-915D-F09A5948AC3D}" presName="lineNode" presStyleLbl="alignAccFollowNode1" presStyleIdx="15" presStyleCnt="21"/>
      <dgm:spPr/>
    </dgm:pt>
    <dgm:pt modelId="{753B38A0-1D59-4AE6-A508-A775769D61C9}" type="pres">
      <dgm:prSet presAssocID="{C7EFC43C-B771-44A1-915D-F09A5948AC3D}" presName="lineArrowNode" presStyleLbl="alignAccFollowNode1" presStyleIdx="16" presStyleCnt="21"/>
      <dgm:spPr/>
    </dgm:pt>
    <dgm:pt modelId="{D6CF7482-E797-4841-97DB-F59A58B76E74}" type="pres">
      <dgm:prSet presAssocID="{E8C9E98D-BFF2-4FAF-957E-5C24B5691C80}" presName="sibTransNodeCircle" presStyleLbl="alignNode1" presStyleIdx="5" presStyleCnt="7">
        <dgm:presLayoutVars>
          <dgm:chMax val="0"/>
          <dgm:bulletEnabled/>
        </dgm:presLayoutVars>
      </dgm:prSet>
      <dgm:spPr/>
    </dgm:pt>
    <dgm:pt modelId="{33AC065F-210D-4247-B50A-0C3A6B6AAE93}" type="pres">
      <dgm:prSet presAssocID="{E8C9E98D-BFF2-4FAF-957E-5C24B5691C80}" presName="spacerBetweenCircleAndCallout" presStyleCnt="0">
        <dgm:presLayoutVars/>
      </dgm:prSet>
      <dgm:spPr/>
    </dgm:pt>
    <dgm:pt modelId="{8B651666-7CFA-427F-B726-566AE6BB0B96}" type="pres">
      <dgm:prSet presAssocID="{C7EFC43C-B771-44A1-915D-F09A5948AC3D}" presName="nodeText" presStyleLbl="alignAccFollowNode1" presStyleIdx="17" presStyleCnt="21">
        <dgm:presLayoutVars>
          <dgm:bulletEnabled val="1"/>
        </dgm:presLayoutVars>
      </dgm:prSet>
      <dgm:spPr/>
    </dgm:pt>
    <dgm:pt modelId="{0C86623A-16BE-444A-818F-46C423C8BF73}" type="pres">
      <dgm:prSet presAssocID="{E8C9E98D-BFF2-4FAF-957E-5C24B5691C80}" presName="sibTransComposite" presStyleCnt="0"/>
      <dgm:spPr/>
    </dgm:pt>
    <dgm:pt modelId="{74DF2B75-D72E-4E37-8F2D-9E1592C6306B}" type="pres">
      <dgm:prSet presAssocID="{197EFB00-F45F-47CB-9193-A892D8621700}" presName="compositeNode" presStyleCnt="0"/>
      <dgm:spPr/>
    </dgm:pt>
    <dgm:pt modelId="{FFEE6352-5002-4FF7-8223-3FBA0FA81567}" type="pres">
      <dgm:prSet presAssocID="{197EFB00-F45F-47CB-9193-A892D8621700}" presName="parTx" presStyleLbl="node1" presStyleIdx="0" presStyleCnt="0">
        <dgm:presLayoutVars>
          <dgm:chMax val="0"/>
          <dgm:chPref val="0"/>
          <dgm:bulletEnabled val="1"/>
        </dgm:presLayoutVars>
      </dgm:prSet>
      <dgm:spPr/>
    </dgm:pt>
    <dgm:pt modelId="{B0ACD151-20C2-420F-AD9C-B7A53A9BDE14}" type="pres">
      <dgm:prSet presAssocID="{197EFB00-F45F-47CB-9193-A892D8621700}" presName="parSh" presStyleCnt="0"/>
      <dgm:spPr/>
    </dgm:pt>
    <dgm:pt modelId="{8C77F5BA-A520-4F62-A276-EC1BFDE67AAE}" type="pres">
      <dgm:prSet presAssocID="{197EFB00-F45F-47CB-9193-A892D8621700}" presName="lineNode" presStyleLbl="alignAccFollowNode1" presStyleIdx="18" presStyleCnt="21"/>
      <dgm:spPr/>
    </dgm:pt>
    <dgm:pt modelId="{C7A55AAA-79D0-4857-9403-744C462C28FF}" type="pres">
      <dgm:prSet presAssocID="{197EFB00-F45F-47CB-9193-A892D8621700}" presName="lineArrowNode" presStyleLbl="alignAccFollowNode1" presStyleIdx="19" presStyleCnt="21"/>
      <dgm:spPr/>
    </dgm:pt>
    <dgm:pt modelId="{E6006BCF-7F0E-4E22-A2F5-9668602C8210}" type="pres">
      <dgm:prSet presAssocID="{F793FB4E-E012-4A2E-AAC3-6D79B96F0DFF}" presName="sibTransNodeCircle" presStyleLbl="alignNode1" presStyleIdx="6" presStyleCnt="7">
        <dgm:presLayoutVars>
          <dgm:chMax val="0"/>
          <dgm:bulletEnabled/>
        </dgm:presLayoutVars>
      </dgm:prSet>
      <dgm:spPr/>
    </dgm:pt>
    <dgm:pt modelId="{860B4F56-6A9E-4486-9540-C3F3563C3E44}" type="pres">
      <dgm:prSet presAssocID="{F793FB4E-E012-4A2E-AAC3-6D79B96F0DFF}" presName="spacerBetweenCircleAndCallout" presStyleCnt="0">
        <dgm:presLayoutVars/>
      </dgm:prSet>
      <dgm:spPr/>
    </dgm:pt>
    <dgm:pt modelId="{90E9AF4A-A046-4401-B495-1392C68C2342}" type="pres">
      <dgm:prSet presAssocID="{197EFB00-F45F-47CB-9193-A892D8621700}" presName="nodeText" presStyleLbl="alignAccFollowNode1" presStyleIdx="20" presStyleCnt="21">
        <dgm:presLayoutVars>
          <dgm:bulletEnabled val="1"/>
        </dgm:presLayoutVars>
      </dgm:prSet>
      <dgm:spPr/>
    </dgm:pt>
  </dgm:ptLst>
  <dgm:cxnLst>
    <dgm:cxn modelId="{F78C9304-F8BD-493C-900E-2E65CDE2A800}" srcId="{3B125D99-3897-473E-BB71-2DC49FC3CC4D}" destId="{838D29EE-816B-40D8-ABE5-CD08CA80D85F}" srcOrd="3" destOrd="0" parTransId="{9995CC87-A457-41F0-B60F-53FF315FAFF2}" sibTransId="{5C82B5BF-FC02-43AF-8F29-A7DE802BAE57}"/>
    <dgm:cxn modelId="{DBE4611F-E58A-43FB-B794-FB401538F12A}" type="presOf" srcId="{197EFB00-F45F-47CB-9193-A892D8621700}" destId="{90E9AF4A-A046-4401-B495-1392C68C2342}" srcOrd="0" destOrd="0" presId="urn:microsoft.com/office/officeart/2016/7/layout/LinearArrowProcessNumbered"/>
    <dgm:cxn modelId="{4632EC1F-EE56-4D90-AD1E-3E9CDE57DC62}" srcId="{3B125D99-3897-473E-BB71-2DC49FC3CC4D}" destId="{9637F7A7-04E4-4B5D-92EA-89B6DA3081A5}" srcOrd="1" destOrd="0" parTransId="{3FFBE102-C0C3-40CC-BA37-8EFFF9A7940E}" sibTransId="{E3768A3B-1095-451E-B463-215126788BC6}"/>
    <dgm:cxn modelId="{53C39E27-21E9-4057-A7CF-6431470B1A5D}" srcId="{3B125D99-3897-473E-BB71-2DC49FC3CC4D}" destId="{C7EFC43C-B771-44A1-915D-F09A5948AC3D}" srcOrd="5" destOrd="0" parTransId="{FB6E2CBD-9B5D-4D2F-AC0C-0CC045F885BA}" sibTransId="{E8C9E98D-BFF2-4FAF-957E-5C24B5691C80}"/>
    <dgm:cxn modelId="{5228432B-BCAB-4265-956C-17B4A863D7E1}" type="presOf" srcId="{E8C9E98D-BFF2-4FAF-957E-5C24B5691C80}" destId="{D6CF7482-E797-4841-97DB-F59A58B76E74}" srcOrd="0" destOrd="0" presId="urn:microsoft.com/office/officeart/2016/7/layout/LinearArrowProcessNumbered"/>
    <dgm:cxn modelId="{10E28332-5BAC-4822-AF93-B2C71B4ACF2D}" type="presOf" srcId="{F793FB4E-E012-4A2E-AAC3-6D79B96F0DFF}" destId="{E6006BCF-7F0E-4E22-A2F5-9668602C8210}" srcOrd="0" destOrd="0" presId="urn:microsoft.com/office/officeart/2016/7/layout/LinearArrowProcessNumbered"/>
    <dgm:cxn modelId="{FB1D9B6E-90B8-4311-9FCB-0A2ED82877F7}" type="presOf" srcId="{9637F7A7-04E4-4B5D-92EA-89B6DA3081A5}" destId="{88BD087E-D287-4F38-A0C5-D67E72141BFC}" srcOrd="0" destOrd="0" presId="urn:microsoft.com/office/officeart/2016/7/layout/LinearArrowProcessNumbered"/>
    <dgm:cxn modelId="{AD7EFE4F-8C36-4F83-813D-6C1E00E33E99}" type="presOf" srcId="{C7EFC43C-B771-44A1-915D-F09A5948AC3D}" destId="{8B651666-7CFA-427F-B726-566AE6BB0B96}" srcOrd="0" destOrd="0" presId="urn:microsoft.com/office/officeart/2016/7/layout/LinearArrowProcessNumbered"/>
    <dgm:cxn modelId="{A3611E74-34B9-4064-A781-19EFFF5F71CB}" type="presOf" srcId="{5C82B5BF-FC02-43AF-8F29-A7DE802BAE57}" destId="{A99A1971-95F3-49F6-94EB-5D27C28017C4}" srcOrd="0" destOrd="0" presId="urn:microsoft.com/office/officeart/2016/7/layout/LinearArrowProcessNumbered"/>
    <dgm:cxn modelId="{1744077A-D64A-4FA7-9FAC-DD7F8C7C678D}" srcId="{3B125D99-3897-473E-BB71-2DC49FC3CC4D}" destId="{032C44C0-9E2D-42A2-A18D-F4623E556493}" srcOrd="4" destOrd="0" parTransId="{EBA0CD3C-8EEE-4FB5-B1E7-2BA0368AD46A}" sibTransId="{75BDC0B2-E084-4423-9DDA-57BB2055F462}"/>
    <dgm:cxn modelId="{D763C35A-CEAF-411C-9CC7-0FE85CFC951B}" type="presOf" srcId="{3B125D99-3897-473E-BB71-2DC49FC3CC4D}" destId="{E92A11A9-3257-4334-A759-1075CDF45561}" srcOrd="0" destOrd="0" presId="urn:microsoft.com/office/officeart/2016/7/layout/LinearArrowProcessNumbered"/>
    <dgm:cxn modelId="{CA027CA5-DB18-4F8A-9F9D-CEAEE5F9E523}" type="presOf" srcId="{C0D1986E-A926-43B9-A4D9-0C97D868DA1D}" destId="{1110EB98-C972-4FE7-BC37-FDFCD6AFFD95}" srcOrd="0" destOrd="0" presId="urn:microsoft.com/office/officeart/2016/7/layout/LinearArrowProcessNumbered"/>
    <dgm:cxn modelId="{7F13BFB0-3C75-425D-920A-155CE8447517}" srcId="{3B125D99-3897-473E-BB71-2DC49FC3CC4D}" destId="{64AC05A8-50A1-482E-B324-CD3E788CB8EE}" srcOrd="0" destOrd="0" parTransId="{976FFF98-F09E-4CBD-8188-39244ADF03E8}" sibTransId="{FAFC5BBF-D092-4667-8FD4-BF3A1E4DBAA8}"/>
    <dgm:cxn modelId="{FE144DBA-93F2-418C-BAEE-D0FA2DF3E871}" type="presOf" srcId="{FAFC5BBF-D092-4667-8FD4-BF3A1E4DBAA8}" destId="{75DCF9F5-61BF-4053-A8DF-8575AED559C7}" srcOrd="0" destOrd="0" presId="urn:microsoft.com/office/officeart/2016/7/layout/LinearArrowProcessNumbered"/>
    <dgm:cxn modelId="{AC5956C2-E772-43FF-B652-2205E10E286B}" type="presOf" srcId="{75BDC0B2-E084-4423-9DDA-57BB2055F462}" destId="{B96F7CE5-68EE-4B7A-AB19-17010BC0CFDB}" srcOrd="0" destOrd="0" presId="urn:microsoft.com/office/officeart/2016/7/layout/LinearArrowProcessNumbered"/>
    <dgm:cxn modelId="{92EFC2C3-39C6-4861-85F1-EA4230F1F08B}" type="presOf" srcId="{A674919D-F82B-453C-B493-867B88D7F80D}" destId="{E7DA353F-3A54-481D-8ED6-D609F2959CCD}" srcOrd="0" destOrd="0" presId="urn:microsoft.com/office/officeart/2016/7/layout/LinearArrowProcessNumbered"/>
    <dgm:cxn modelId="{0959C4C9-9A10-4515-A927-46ACBF131489}" srcId="{3B125D99-3897-473E-BB71-2DC49FC3CC4D}" destId="{A674919D-F82B-453C-B493-867B88D7F80D}" srcOrd="2" destOrd="0" parTransId="{229BD62C-D93A-495A-B620-8257E4BE8298}" sibTransId="{C0D1986E-A926-43B9-A4D9-0C97D868DA1D}"/>
    <dgm:cxn modelId="{3B191FCD-2250-469A-8800-F3E1EE97BEE4}" type="presOf" srcId="{E3768A3B-1095-451E-B463-215126788BC6}" destId="{5D416EFF-401E-4CBD-9844-85816680DE90}" srcOrd="0" destOrd="0" presId="urn:microsoft.com/office/officeart/2016/7/layout/LinearArrowProcessNumbered"/>
    <dgm:cxn modelId="{025EFECD-EF75-4D47-B126-F9455C2E6D91}" srcId="{3B125D99-3897-473E-BB71-2DC49FC3CC4D}" destId="{197EFB00-F45F-47CB-9193-A892D8621700}" srcOrd="6" destOrd="0" parTransId="{CF232C5B-3D4D-4B39-A09E-2756987EBABB}" sibTransId="{F793FB4E-E012-4A2E-AAC3-6D79B96F0DFF}"/>
    <dgm:cxn modelId="{A41E4CD4-62CA-4ADE-9785-F6F67759440C}" type="presOf" srcId="{64AC05A8-50A1-482E-B324-CD3E788CB8EE}" destId="{005F3292-7B93-4017-8ACF-C1931AC81765}" srcOrd="0" destOrd="0" presId="urn:microsoft.com/office/officeart/2016/7/layout/LinearArrowProcessNumbered"/>
    <dgm:cxn modelId="{5C968FD4-268C-4C98-B332-0C6133A519B7}" type="presOf" srcId="{838D29EE-816B-40D8-ABE5-CD08CA80D85F}" destId="{4DCB0C61-4996-4CF5-B266-441E056F0A43}" srcOrd="0" destOrd="0" presId="urn:microsoft.com/office/officeart/2016/7/layout/LinearArrowProcessNumbered"/>
    <dgm:cxn modelId="{800F1FDA-485B-4E91-8086-41DE888AF4C6}" type="presOf" srcId="{032C44C0-9E2D-42A2-A18D-F4623E556493}" destId="{2A45919F-23AE-4294-BB03-0B5D1A56671A}" srcOrd="0" destOrd="0" presId="urn:microsoft.com/office/officeart/2016/7/layout/LinearArrowProcessNumbered"/>
    <dgm:cxn modelId="{C827A6C6-B047-4FFC-A6AB-B90B6B31D87E}" type="presParOf" srcId="{E92A11A9-3257-4334-A759-1075CDF45561}" destId="{40A6618B-15BC-444E-A3B1-38D4B246A361}" srcOrd="0" destOrd="0" presId="urn:microsoft.com/office/officeart/2016/7/layout/LinearArrowProcessNumbered"/>
    <dgm:cxn modelId="{7B44D746-2960-4A99-9C58-7823EC526B36}" type="presParOf" srcId="{40A6618B-15BC-444E-A3B1-38D4B246A361}" destId="{FB043893-F3D0-4B37-B614-47998E171668}" srcOrd="0" destOrd="0" presId="urn:microsoft.com/office/officeart/2016/7/layout/LinearArrowProcessNumbered"/>
    <dgm:cxn modelId="{09CA0618-808A-4F50-A82D-B1CF81E3FCFF}" type="presParOf" srcId="{40A6618B-15BC-444E-A3B1-38D4B246A361}" destId="{5F415215-0584-4337-B5D9-9D2ED3007E2D}" srcOrd="1" destOrd="0" presId="urn:microsoft.com/office/officeart/2016/7/layout/LinearArrowProcessNumbered"/>
    <dgm:cxn modelId="{2C9E97D2-4427-49CE-9736-6EBF72C6F42C}" type="presParOf" srcId="{5F415215-0584-4337-B5D9-9D2ED3007E2D}" destId="{DCDBA119-FD23-4282-A6D3-1FE0B90D8C67}" srcOrd="0" destOrd="0" presId="urn:microsoft.com/office/officeart/2016/7/layout/LinearArrowProcessNumbered"/>
    <dgm:cxn modelId="{05F2513C-BE5C-480B-89FD-A355D597DB61}" type="presParOf" srcId="{5F415215-0584-4337-B5D9-9D2ED3007E2D}" destId="{0DF958B1-EF0C-4990-A7F3-4820E2709B07}" srcOrd="1" destOrd="0" presId="urn:microsoft.com/office/officeart/2016/7/layout/LinearArrowProcessNumbered"/>
    <dgm:cxn modelId="{82CC17EC-DDCA-437A-815D-974A32BECD09}" type="presParOf" srcId="{5F415215-0584-4337-B5D9-9D2ED3007E2D}" destId="{75DCF9F5-61BF-4053-A8DF-8575AED559C7}" srcOrd="2" destOrd="0" presId="urn:microsoft.com/office/officeart/2016/7/layout/LinearArrowProcessNumbered"/>
    <dgm:cxn modelId="{452EE673-644D-422A-8E54-296EE2036755}" type="presParOf" srcId="{5F415215-0584-4337-B5D9-9D2ED3007E2D}" destId="{EC947B09-E13E-4467-9610-6CDF7892E81A}" srcOrd="3" destOrd="0" presId="urn:microsoft.com/office/officeart/2016/7/layout/LinearArrowProcessNumbered"/>
    <dgm:cxn modelId="{17F1F759-0C85-4132-83B2-441D6FFE4AFB}" type="presParOf" srcId="{40A6618B-15BC-444E-A3B1-38D4B246A361}" destId="{005F3292-7B93-4017-8ACF-C1931AC81765}" srcOrd="2" destOrd="0" presId="urn:microsoft.com/office/officeart/2016/7/layout/LinearArrowProcessNumbered"/>
    <dgm:cxn modelId="{AA4B9662-D882-44A2-A8B7-D6571E55BEB6}" type="presParOf" srcId="{E92A11A9-3257-4334-A759-1075CDF45561}" destId="{6179CC1E-7DD3-4995-BACE-9B237DB6831E}" srcOrd="1" destOrd="0" presId="urn:microsoft.com/office/officeart/2016/7/layout/LinearArrowProcessNumbered"/>
    <dgm:cxn modelId="{2D587115-CE20-4D57-BD62-554596080075}" type="presParOf" srcId="{E92A11A9-3257-4334-A759-1075CDF45561}" destId="{D3CE08EE-78FE-4741-ADD4-615443F3D292}" srcOrd="2" destOrd="0" presId="urn:microsoft.com/office/officeart/2016/7/layout/LinearArrowProcessNumbered"/>
    <dgm:cxn modelId="{29A332C7-E314-47F2-9C2E-6106614FCAA1}" type="presParOf" srcId="{D3CE08EE-78FE-4741-ADD4-615443F3D292}" destId="{11AE745E-026E-4385-B475-C4739DA27005}" srcOrd="0" destOrd="0" presId="urn:microsoft.com/office/officeart/2016/7/layout/LinearArrowProcessNumbered"/>
    <dgm:cxn modelId="{2E00127D-B905-4003-AA3D-99498DB37A13}" type="presParOf" srcId="{D3CE08EE-78FE-4741-ADD4-615443F3D292}" destId="{C1362148-6C91-476C-AB4E-3CF247A15D33}" srcOrd="1" destOrd="0" presId="urn:microsoft.com/office/officeart/2016/7/layout/LinearArrowProcessNumbered"/>
    <dgm:cxn modelId="{198F4167-B88E-4B15-A621-808B6C1114F7}" type="presParOf" srcId="{C1362148-6C91-476C-AB4E-3CF247A15D33}" destId="{71BDA4F1-87F4-4C71-B5E0-0EA6CE0DB68A}" srcOrd="0" destOrd="0" presId="urn:microsoft.com/office/officeart/2016/7/layout/LinearArrowProcessNumbered"/>
    <dgm:cxn modelId="{9A11EBBA-2132-454D-A840-9984E08A5382}" type="presParOf" srcId="{C1362148-6C91-476C-AB4E-3CF247A15D33}" destId="{347E4775-CBFE-405A-A81F-165B2A713492}" srcOrd="1" destOrd="0" presId="urn:microsoft.com/office/officeart/2016/7/layout/LinearArrowProcessNumbered"/>
    <dgm:cxn modelId="{814FD6A8-DF1F-44E6-B903-E299C672014B}" type="presParOf" srcId="{C1362148-6C91-476C-AB4E-3CF247A15D33}" destId="{5D416EFF-401E-4CBD-9844-85816680DE90}" srcOrd="2" destOrd="0" presId="urn:microsoft.com/office/officeart/2016/7/layout/LinearArrowProcessNumbered"/>
    <dgm:cxn modelId="{B4120F8D-D91B-4056-804B-2CED4F43CF25}" type="presParOf" srcId="{C1362148-6C91-476C-AB4E-3CF247A15D33}" destId="{D8276F6B-0C18-4527-8442-766179F7DCBF}" srcOrd="3" destOrd="0" presId="urn:microsoft.com/office/officeart/2016/7/layout/LinearArrowProcessNumbered"/>
    <dgm:cxn modelId="{CDD93B9C-2BC2-4BD0-BE7F-7F400EDC714A}" type="presParOf" srcId="{D3CE08EE-78FE-4741-ADD4-615443F3D292}" destId="{88BD087E-D287-4F38-A0C5-D67E72141BFC}" srcOrd="2" destOrd="0" presId="urn:microsoft.com/office/officeart/2016/7/layout/LinearArrowProcessNumbered"/>
    <dgm:cxn modelId="{9C28157C-0CCD-46B8-A47A-18CDD2E77AFD}" type="presParOf" srcId="{E92A11A9-3257-4334-A759-1075CDF45561}" destId="{98AC3484-D71E-44F7-829B-FF944D12509A}" srcOrd="3" destOrd="0" presId="urn:microsoft.com/office/officeart/2016/7/layout/LinearArrowProcessNumbered"/>
    <dgm:cxn modelId="{A6703E7B-D631-4CC0-9F0B-1FCB3FBD7E48}" type="presParOf" srcId="{E92A11A9-3257-4334-A759-1075CDF45561}" destId="{E7D48EA7-8A0A-4BB3-A94C-FFD29E98744D}" srcOrd="4" destOrd="0" presId="urn:microsoft.com/office/officeart/2016/7/layout/LinearArrowProcessNumbered"/>
    <dgm:cxn modelId="{C9D3D3C3-708C-4D75-BBAB-97C7AAD87F0F}" type="presParOf" srcId="{E7D48EA7-8A0A-4BB3-A94C-FFD29E98744D}" destId="{F9DA6940-100E-4753-BBCB-449C175D64CC}" srcOrd="0" destOrd="0" presId="urn:microsoft.com/office/officeart/2016/7/layout/LinearArrowProcessNumbered"/>
    <dgm:cxn modelId="{475F44B7-8BD2-4C0B-9178-4FB3F5B32C42}" type="presParOf" srcId="{E7D48EA7-8A0A-4BB3-A94C-FFD29E98744D}" destId="{A6692FD0-D31B-42B7-A85E-1B53EA1D6553}" srcOrd="1" destOrd="0" presId="urn:microsoft.com/office/officeart/2016/7/layout/LinearArrowProcessNumbered"/>
    <dgm:cxn modelId="{9707CFD1-6880-4FEC-8660-9D2FD80EFDA5}" type="presParOf" srcId="{A6692FD0-D31B-42B7-A85E-1B53EA1D6553}" destId="{72BEB1CA-8BD8-421C-BE46-A5B3866A9F0F}" srcOrd="0" destOrd="0" presId="urn:microsoft.com/office/officeart/2016/7/layout/LinearArrowProcessNumbered"/>
    <dgm:cxn modelId="{51DC1314-8FED-490D-BD40-C75814C0DB69}" type="presParOf" srcId="{A6692FD0-D31B-42B7-A85E-1B53EA1D6553}" destId="{E6A7CE01-2061-41B5-8C34-F4D43ACE8D0A}" srcOrd="1" destOrd="0" presId="urn:microsoft.com/office/officeart/2016/7/layout/LinearArrowProcessNumbered"/>
    <dgm:cxn modelId="{6608B533-2B06-406B-96D6-29675F2844A5}" type="presParOf" srcId="{A6692FD0-D31B-42B7-A85E-1B53EA1D6553}" destId="{1110EB98-C972-4FE7-BC37-FDFCD6AFFD95}" srcOrd="2" destOrd="0" presId="urn:microsoft.com/office/officeart/2016/7/layout/LinearArrowProcessNumbered"/>
    <dgm:cxn modelId="{7662D8CE-B9AC-459F-8D63-4629C43ABB69}" type="presParOf" srcId="{A6692FD0-D31B-42B7-A85E-1B53EA1D6553}" destId="{5FE45FFB-8A81-43A7-88BB-DA53E797E57B}" srcOrd="3" destOrd="0" presId="urn:microsoft.com/office/officeart/2016/7/layout/LinearArrowProcessNumbered"/>
    <dgm:cxn modelId="{CF7BA91B-FCEE-4C52-ABA7-BCC0CE5331EB}" type="presParOf" srcId="{E7D48EA7-8A0A-4BB3-A94C-FFD29E98744D}" destId="{E7DA353F-3A54-481D-8ED6-D609F2959CCD}" srcOrd="2" destOrd="0" presId="urn:microsoft.com/office/officeart/2016/7/layout/LinearArrowProcessNumbered"/>
    <dgm:cxn modelId="{40D1C619-E758-407D-9B49-978D7BB0EAE0}" type="presParOf" srcId="{E92A11A9-3257-4334-A759-1075CDF45561}" destId="{653838F7-79BF-4E4E-B1AD-3B6D341BA6FE}" srcOrd="5" destOrd="0" presId="urn:microsoft.com/office/officeart/2016/7/layout/LinearArrowProcessNumbered"/>
    <dgm:cxn modelId="{7599AB7D-B60E-4FD1-BC89-4704EEEDF102}" type="presParOf" srcId="{E92A11A9-3257-4334-A759-1075CDF45561}" destId="{3956D293-8047-4EE2-8B03-557C07CD8568}" srcOrd="6" destOrd="0" presId="urn:microsoft.com/office/officeart/2016/7/layout/LinearArrowProcessNumbered"/>
    <dgm:cxn modelId="{405DA76B-534D-4219-BB5B-91EA7582A07D}" type="presParOf" srcId="{3956D293-8047-4EE2-8B03-557C07CD8568}" destId="{DE2382AC-2003-42A1-8648-AE0C32140984}" srcOrd="0" destOrd="0" presId="urn:microsoft.com/office/officeart/2016/7/layout/LinearArrowProcessNumbered"/>
    <dgm:cxn modelId="{17CC1AA7-D8CB-4B16-A51C-5D2E345EE0CE}" type="presParOf" srcId="{3956D293-8047-4EE2-8B03-557C07CD8568}" destId="{0B4EA802-D984-47A2-B203-8D18DBAB7881}" srcOrd="1" destOrd="0" presId="urn:microsoft.com/office/officeart/2016/7/layout/LinearArrowProcessNumbered"/>
    <dgm:cxn modelId="{E675EF68-5BE3-4FA3-AEC3-71CDCA2266B3}" type="presParOf" srcId="{0B4EA802-D984-47A2-B203-8D18DBAB7881}" destId="{530F650E-47E6-4D06-8FE0-10C08D6228CD}" srcOrd="0" destOrd="0" presId="urn:microsoft.com/office/officeart/2016/7/layout/LinearArrowProcessNumbered"/>
    <dgm:cxn modelId="{BA6784AB-76C3-4294-A32E-CC6AB2D543BB}" type="presParOf" srcId="{0B4EA802-D984-47A2-B203-8D18DBAB7881}" destId="{64F81E07-56C7-4E87-85C5-174ECE037CF3}" srcOrd="1" destOrd="0" presId="urn:microsoft.com/office/officeart/2016/7/layout/LinearArrowProcessNumbered"/>
    <dgm:cxn modelId="{EB7BBC2D-5BE5-430B-AA12-050F67C52E97}" type="presParOf" srcId="{0B4EA802-D984-47A2-B203-8D18DBAB7881}" destId="{A99A1971-95F3-49F6-94EB-5D27C28017C4}" srcOrd="2" destOrd="0" presId="urn:microsoft.com/office/officeart/2016/7/layout/LinearArrowProcessNumbered"/>
    <dgm:cxn modelId="{0922C9CC-6800-40AC-86DF-127052DE6E85}" type="presParOf" srcId="{0B4EA802-D984-47A2-B203-8D18DBAB7881}" destId="{E3206623-7885-45F1-A01F-2EC9952B2A8F}" srcOrd="3" destOrd="0" presId="urn:microsoft.com/office/officeart/2016/7/layout/LinearArrowProcessNumbered"/>
    <dgm:cxn modelId="{41D3A1F6-8B77-483F-B2D6-EA4286ACAE05}" type="presParOf" srcId="{3956D293-8047-4EE2-8B03-557C07CD8568}" destId="{4DCB0C61-4996-4CF5-B266-441E056F0A43}" srcOrd="2" destOrd="0" presId="urn:microsoft.com/office/officeart/2016/7/layout/LinearArrowProcessNumbered"/>
    <dgm:cxn modelId="{59E3BDED-22BE-421B-8114-6736A0D0DC03}" type="presParOf" srcId="{E92A11A9-3257-4334-A759-1075CDF45561}" destId="{740993E9-85A1-4559-936C-D0171FF3C4E3}" srcOrd="7" destOrd="0" presId="urn:microsoft.com/office/officeart/2016/7/layout/LinearArrowProcessNumbered"/>
    <dgm:cxn modelId="{6F23E7C9-CB7A-42A0-A028-B88E7FE43098}" type="presParOf" srcId="{E92A11A9-3257-4334-A759-1075CDF45561}" destId="{7266ED54-D645-4002-8154-0C60D481CC0D}" srcOrd="8" destOrd="0" presId="urn:microsoft.com/office/officeart/2016/7/layout/LinearArrowProcessNumbered"/>
    <dgm:cxn modelId="{EB4711C8-3A4C-4F1E-9D69-D38D898CB8B1}" type="presParOf" srcId="{7266ED54-D645-4002-8154-0C60D481CC0D}" destId="{12323F71-68C6-4EAD-976C-C81BD98F1F37}" srcOrd="0" destOrd="0" presId="urn:microsoft.com/office/officeart/2016/7/layout/LinearArrowProcessNumbered"/>
    <dgm:cxn modelId="{5F7B4CB1-FED2-471D-B9B3-DCB0AA6E5DEE}" type="presParOf" srcId="{7266ED54-D645-4002-8154-0C60D481CC0D}" destId="{DAC914CF-CE40-40F0-ACC4-EBB97B3C59FD}" srcOrd="1" destOrd="0" presId="urn:microsoft.com/office/officeart/2016/7/layout/LinearArrowProcessNumbered"/>
    <dgm:cxn modelId="{AD9C3D09-2A0F-4DD2-9343-D313A379E3F9}" type="presParOf" srcId="{DAC914CF-CE40-40F0-ACC4-EBB97B3C59FD}" destId="{614AD1C1-1818-48ED-8276-143408FACE01}" srcOrd="0" destOrd="0" presId="urn:microsoft.com/office/officeart/2016/7/layout/LinearArrowProcessNumbered"/>
    <dgm:cxn modelId="{216666AF-3C43-4E8E-81E8-427557E251D9}" type="presParOf" srcId="{DAC914CF-CE40-40F0-ACC4-EBB97B3C59FD}" destId="{C9FF9168-BEB4-4794-BE9C-531F761E37BA}" srcOrd="1" destOrd="0" presId="urn:microsoft.com/office/officeart/2016/7/layout/LinearArrowProcessNumbered"/>
    <dgm:cxn modelId="{F5083322-4958-4F35-A9C3-D0A5F2645488}" type="presParOf" srcId="{DAC914CF-CE40-40F0-ACC4-EBB97B3C59FD}" destId="{B96F7CE5-68EE-4B7A-AB19-17010BC0CFDB}" srcOrd="2" destOrd="0" presId="urn:microsoft.com/office/officeart/2016/7/layout/LinearArrowProcessNumbered"/>
    <dgm:cxn modelId="{E9B8C8DE-938F-45EC-97C7-815D1E8453B3}" type="presParOf" srcId="{DAC914CF-CE40-40F0-ACC4-EBB97B3C59FD}" destId="{5D8CEA53-B9F5-4879-9B08-C9B5C8DD72DA}" srcOrd="3" destOrd="0" presId="urn:microsoft.com/office/officeart/2016/7/layout/LinearArrowProcessNumbered"/>
    <dgm:cxn modelId="{8B725ED2-2915-4525-9ABE-CEF485744785}" type="presParOf" srcId="{7266ED54-D645-4002-8154-0C60D481CC0D}" destId="{2A45919F-23AE-4294-BB03-0B5D1A56671A}" srcOrd="2" destOrd="0" presId="urn:microsoft.com/office/officeart/2016/7/layout/LinearArrowProcessNumbered"/>
    <dgm:cxn modelId="{E59E2777-9576-47D1-8292-F4697CC45176}" type="presParOf" srcId="{E92A11A9-3257-4334-A759-1075CDF45561}" destId="{8BD0B589-6CEA-4363-83A1-1C7290BABCB9}" srcOrd="9" destOrd="0" presId="urn:microsoft.com/office/officeart/2016/7/layout/LinearArrowProcessNumbered"/>
    <dgm:cxn modelId="{00639A42-DECE-42B2-B709-65D665FB86BE}" type="presParOf" srcId="{E92A11A9-3257-4334-A759-1075CDF45561}" destId="{1D0C3827-7D81-4807-9CE2-32D88DEC1ADA}" srcOrd="10" destOrd="0" presId="urn:microsoft.com/office/officeart/2016/7/layout/LinearArrowProcessNumbered"/>
    <dgm:cxn modelId="{85918AD8-AF28-4BF6-89DE-AFAF85A0B173}" type="presParOf" srcId="{1D0C3827-7D81-4807-9CE2-32D88DEC1ADA}" destId="{DC51C079-302E-40E0-BFBB-0514062A3CF0}" srcOrd="0" destOrd="0" presId="urn:microsoft.com/office/officeart/2016/7/layout/LinearArrowProcessNumbered"/>
    <dgm:cxn modelId="{258AF8E0-2593-4C0D-AB23-88BAF9224110}" type="presParOf" srcId="{1D0C3827-7D81-4807-9CE2-32D88DEC1ADA}" destId="{4672396D-6E07-490D-8C1F-2BA7426ABED1}" srcOrd="1" destOrd="0" presId="urn:microsoft.com/office/officeart/2016/7/layout/LinearArrowProcessNumbered"/>
    <dgm:cxn modelId="{256B51E2-47DD-46FA-846D-9A782AA59BAA}" type="presParOf" srcId="{4672396D-6E07-490D-8C1F-2BA7426ABED1}" destId="{3EA34DD6-F9A6-4D4C-983F-954B34067500}" srcOrd="0" destOrd="0" presId="urn:microsoft.com/office/officeart/2016/7/layout/LinearArrowProcessNumbered"/>
    <dgm:cxn modelId="{8E40F5A0-3950-4A92-BC48-53E8A1E98E85}" type="presParOf" srcId="{4672396D-6E07-490D-8C1F-2BA7426ABED1}" destId="{753B38A0-1D59-4AE6-A508-A775769D61C9}" srcOrd="1" destOrd="0" presId="urn:microsoft.com/office/officeart/2016/7/layout/LinearArrowProcessNumbered"/>
    <dgm:cxn modelId="{6DE0CB8A-E213-4795-8B20-68A39A23EF97}" type="presParOf" srcId="{4672396D-6E07-490D-8C1F-2BA7426ABED1}" destId="{D6CF7482-E797-4841-97DB-F59A58B76E74}" srcOrd="2" destOrd="0" presId="urn:microsoft.com/office/officeart/2016/7/layout/LinearArrowProcessNumbered"/>
    <dgm:cxn modelId="{7FD1E4A5-127C-4EAB-93BD-2A35C7E042EC}" type="presParOf" srcId="{4672396D-6E07-490D-8C1F-2BA7426ABED1}" destId="{33AC065F-210D-4247-B50A-0C3A6B6AAE93}" srcOrd="3" destOrd="0" presId="urn:microsoft.com/office/officeart/2016/7/layout/LinearArrowProcessNumbered"/>
    <dgm:cxn modelId="{B9A3DE49-23B9-4523-B887-4C66872A43BE}" type="presParOf" srcId="{1D0C3827-7D81-4807-9CE2-32D88DEC1ADA}" destId="{8B651666-7CFA-427F-B726-566AE6BB0B96}" srcOrd="2" destOrd="0" presId="urn:microsoft.com/office/officeart/2016/7/layout/LinearArrowProcessNumbered"/>
    <dgm:cxn modelId="{910199F8-A0E0-40AB-99E9-BEBC74D09FDF}" type="presParOf" srcId="{E92A11A9-3257-4334-A759-1075CDF45561}" destId="{0C86623A-16BE-444A-818F-46C423C8BF73}" srcOrd="11" destOrd="0" presId="urn:microsoft.com/office/officeart/2016/7/layout/LinearArrowProcessNumbered"/>
    <dgm:cxn modelId="{1354022B-25F9-4719-B430-CE4F3AE9907E}" type="presParOf" srcId="{E92A11A9-3257-4334-A759-1075CDF45561}" destId="{74DF2B75-D72E-4E37-8F2D-9E1592C6306B}" srcOrd="12" destOrd="0" presId="urn:microsoft.com/office/officeart/2016/7/layout/LinearArrowProcessNumbered"/>
    <dgm:cxn modelId="{15A4D545-E1BC-4C84-9345-5B5299BF721F}" type="presParOf" srcId="{74DF2B75-D72E-4E37-8F2D-9E1592C6306B}" destId="{FFEE6352-5002-4FF7-8223-3FBA0FA81567}" srcOrd="0" destOrd="0" presId="urn:microsoft.com/office/officeart/2016/7/layout/LinearArrowProcessNumbered"/>
    <dgm:cxn modelId="{A7CD3537-C8E5-4807-8FAE-B9AB905002BE}" type="presParOf" srcId="{74DF2B75-D72E-4E37-8F2D-9E1592C6306B}" destId="{B0ACD151-20C2-420F-AD9C-B7A53A9BDE14}" srcOrd="1" destOrd="0" presId="urn:microsoft.com/office/officeart/2016/7/layout/LinearArrowProcessNumbered"/>
    <dgm:cxn modelId="{8473C83C-6652-4B2E-BB38-6A619F3D45C4}" type="presParOf" srcId="{B0ACD151-20C2-420F-AD9C-B7A53A9BDE14}" destId="{8C77F5BA-A520-4F62-A276-EC1BFDE67AAE}" srcOrd="0" destOrd="0" presId="urn:microsoft.com/office/officeart/2016/7/layout/LinearArrowProcessNumbered"/>
    <dgm:cxn modelId="{40935EE6-47AF-47B2-B8B7-2021E6586CB7}" type="presParOf" srcId="{B0ACD151-20C2-420F-AD9C-B7A53A9BDE14}" destId="{C7A55AAA-79D0-4857-9403-744C462C28FF}" srcOrd="1" destOrd="0" presId="urn:microsoft.com/office/officeart/2016/7/layout/LinearArrowProcessNumbered"/>
    <dgm:cxn modelId="{39392F7E-265F-4764-AAA6-9100EDA470B0}" type="presParOf" srcId="{B0ACD151-20C2-420F-AD9C-B7A53A9BDE14}" destId="{E6006BCF-7F0E-4E22-A2F5-9668602C8210}" srcOrd="2" destOrd="0" presId="urn:microsoft.com/office/officeart/2016/7/layout/LinearArrowProcessNumbered"/>
    <dgm:cxn modelId="{251878C8-B53C-4591-B78B-45AC1B5F63E9}" type="presParOf" srcId="{B0ACD151-20C2-420F-AD9C-B7A53A9BDE14}" destId="{860B4F56-6A9E-4486-9540-C3F3563C3E44}" srcOrd="3" destOrd="0" presId="urn:microsoft.com/office/officeart/2016/7/layout/LinearArrowProcessNumbered"/>
    <dgm:cxn modelId="{8FD8B33B-9F54-402C-8D4E-625946EADB03}" type="presParOf" srcId="{74DF2B75-D72E-4E37-8F2D-9E1592C6306B}" destId="{90E9AF4A-A046-4401-B495-1392C68C234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BA119-FD23-4282-A6D3-1FE0B90D8C67}">
      <dsp:nvSpPr>
        <dsp:cNvPr id="0" name=""/>
        <dsp:cNvSpPr/>
      </dsp:nvSpPr>
      <dsp:spPr>
        <a:xfrm>
          <a:off x="781361" y="1030742"/>
          <a:ext cx="620026"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F958B1-EF0C-4990-A7F3-4820E2709B07}">
      <dsp:nvSpPr>
        <dsp:cNvPr id="0" name=""/>
        <dsp:cNvSpPr/>
      </dsp:nvSpPr>
      <dsp:spPr>
        <a:xfrm>
          <a:off x="1438589" y="978696"/>
          <a:ext cx="71303" cy="13391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CF9F5-61BF-4053-A8DF-8575AED559C7}">
      <dsp:nvSpPr>
        <dsp:cNvPr id="0" name=""/>
        <dsp:cNvSpPr/>
      </dsp:nvSpPr>
      <dsp:spPr>
        <a:xfrm>
          <a:off x="414635" y="741555"/>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1</a:t>
          </a:r>
        </a:p>
      </dsp:txBody>
      <dsp:txXfrm>
        <a:off x="499346" y="826266"/>
        <a:ext cx="409023" cy="409023"/>
      </dsp:txXfrm>
    </dsp:sp>
    <dsp:sp modelId="{005F3292-7B93-4017-8ACF-C1931AC81765}">
      <dsp:nvSpPr>
        <dsp:cNvPr id="0" name=""/>
        <dsp:cNvSpPr/>
      </dsp:nvSpPr>
      <dsp:spPr>
        <a:xfrm>
          <a:off x="6329" y="1485587"/>
          <a:ext cx="13950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044" tIns="165100" rIns="110044" bIns="165100" numCol="1" spcCol="1270" anchor="t" anchorCtr="0">
          <a:noAutofit/>
        </a:bodyPr>
        <a:lstStyle/>
        <a:p>
          <a:pPr marL="0" lvl="0" indent="0" algn="ctr" defTabSz="488950">
            <a:lnSpc>
              <a:spcPct val="90000"/>
            </a:lnSpc>
            <a:spcBef>
              <a:spcPct val="0"/>
            </a:spcBef>
            <a:spcAft>
              <a:spcPct val="35000"/>
            </a:spcAft>
            <a:buNone/>
          </a:pPr>
          <a:r>
            <a:rPr lang="en-AU" sz="1100" b="0" i="0" kern="1200" dirty="0">
              <a:latin typeface="Arial" panose="020B0604020202020204" pitchFamily="34" charset="0"/>
              <a:cs typeface="Arial" panose="020B0604020202020204" pitchFamily="34" charset="0"/>
            </a:rPr>
            <a:t>Attend school events to find out your options as well as</a:t>
          </a:r>
        </a:p>
        <a:p>
          <a:pPr marL="0" lvl="0" indent="0" algn="ctr" defTabSz="488950">
            <a:lnSpc>
              <a:spcPct val="90000"/>
            </a:lnSpc>
            <a:spcBef>
              <a:spcPct val="0"/>
            </a:spcBef>
            <a:spcAft>
              <a:spcPct val="35000"/>
            </a:spcAft>
            <a:buNone/>
          </a:pPr>
          <a:r>
            <a:rPr lang="en-AU" sz="1100" b="0" i="0" kern="1200" dirty="0">
              <a:latin typeface="Arial" panose="020B0604020202020204" pitchFamily="34" charset="0"/>
              <a:cs typeface="Arial" panose="020B0604020202020204" pitchFamily="34" charset="0"/>
            </a:rPr>
            <a:t>University and TAFE Open Days to think about your future.​</a:t>
          </a:r>
          <a:endParaRPr lang="en-US" sz="1100" kern="1200" dirty="0">
            <a:latin typeface="Arial" panose="020B0604020202020204" pitchFamily="34" charset="0"/>
            <a:cs typeface="Arial" panose="020B0604020202020204" pitchFamily="34" charset="0"/>
          </a:endParaRPr>
        </a:p>
      </dsp:txBody>
      <dsp:txXfrm>
        <a:off x="6329" y="1764599"/>
        <a:ext cx="1395059" cy="1686588"/>
      </dsp:txXfrm>
    </dsp:sp>
    <dsp:sp modelId="{71BDA4F1-87F4-4C71-B5E0-0EA6CE0DB68A}">
      <dsp:nvSpPr>
        <dsp:cNvPr id="0" name=""/>
        <dsp:cNvSpPr/>
      </dsp:nvSpPr>
      <dsp:spPr>
        <a:xfrm>
          <a:off x="1556394" y="1030766"/>
          <a:ext cx="13950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7E4775-CBFE-405A-A81F-165B2A713492}">
      <dsp:nvSpPr>
        <dsp:cNvPr id="0" name=""/>
        <dsp:cNvSpPr/>
      </dsp:nvSpPr>
      <dsp:spPr>
        <a:xfrm>
          <a:off x="2988655" y="978715"/>
          <a:ext cx="71303" cy="13393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416EFF-401E-4CBD-9844-85816680DE90}">
      <dsp:nvSpPr>
        <dsp:cNvPr id="0" name=""/>
        <dsp:cNvSpPr/>
      </dsp:nvSpPr>
      <dsp:spPr>
        <a:xfrm>
          <a:off x="1964701" y="741579"/>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2</a:t>
          </a:r>
          <a:endParaRPr lang="en-US" sz="2700" kern="1200" dirty="0">
            <a:latin typeface="Arial" panose="020B0604020202020204" pitchFamily="34" charset="0"/>
            <a:cs typeface="Arial" panose="020B0604020202020204" pitchFamily="34" charset="0"/>
          </a:endParaRPr>
        </a:p>
      </dsp:txBody>
      <dsp:txXfrm>
        <a:off x="2049412" y="826290"/>
        <a:ext cx="409023" cy="409023"/>
      </dsp:txXfrm>
    </dsp:sp>
    <dsp:sp modelId="{88BD087E-D287-4F38-A0C5-D67E72141BFC}">
      <dsp:nvSpPr>
        <dsp:cNvPr id="0" name=""/>
        <dsp:cNvSpPr/>
      </dsp:nvSpPr>
      <dsp:spPr>
        <a:xfrm>
          <a:off x="1570680" y="1485649"/>
          <a:ext cx="13950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044" tIns="165100" rIns="110044" bIns="165100" numCol="1" spcCol="1270" anchor="t" anchorCtr="0">
          <a:noAutofit/>
        </a:bodyPr>
        <a:lstStyle/>
        <a:p>
          <a:pPr marL="0" lvl="0" indent="0" algn="ctr" defTabSz="488950">
            <a:lnSpc>
              <a:spcPct val="90000"/>
            </a:lnSpc>
            <a:spcBef>
              <a:spcPct val="0"/>
            </a:spcBef>
            <a:spcAft>
              <a:spcPct val="35000"/>
            </a:spcAft>
            <a:buNone/>
          </a:pPr>
          <a:r>
            <a:rPr lang="en-AU" sz="1100" b="0" i="0" kern="1200" dirty="0">
              <a:latin typeface="Arial" panose="020B0604020202020204" pitchFamily="34" charset="0"/>
              <a:cs typeface="Arial" panose="020B0604020202020204" pitchFamily="34" charset="0"/>
            </a:rPr>
            <a:t>Think about the subjects you are passionate about.​</a:t>
          </a:r>
          <a:endParaRPr lang="en-US" sz="1100" kern="1200" dirty="0">
            <a:latin typeface="Arial" panose="020B0604020202020204" pitchFamily="34" charset="0"/>
            <a:cs typeface="Arial" panose="020B0604020202020204" pitchFamily="34" charset="0"/>
          </a:endParaRPr>
        </a:p>
      </dsp:txBody>
      <dsp:txXfrm>
        <a:off x="1570680" y="1764661"/>
        <a:ext cx="1395059" cy="1686588"/>
      </dsp:txXfrm>
    </dsp:sp>
    <dsp:sp modelId="{72BEB1CA-8BD8-421C-BE46-A5B3866A9F0F}">
      <dsp:nvSpPr>
        <dsp:cNvPr id="0" name=""/>
        <dsp:cNvSpPr/>
      </dsp:nvSpPr>
      <dsp:spPr>
        <a:xfrm>
          <a:off x="3106460" y="1030766"/>
          <a:ext cx="13950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A7CE01-2061-41B5-8C34-F4D43ACE8D0A}">
      <dsp:nvSpPr>
        <dsp:cNvPr id="0" name=""/>
        <dsp:cNvSpPr/>
      </dsp:nvSpPr>
      <dsp:spPr>
        <a:xfrm>
          <a:off x="4538720" y="978715"/>
          <a:ext cx="71303" cy="13393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10EB98-C972-4FE7-BC37-FDFCD6AFFD95}">
      <dsp:nvSpPr>
        <dsp:cNvPr id="0" name=""/>
        <dsp:cNvSpPr/>
      </dsp:nvSpPr>
      <dsp:spPr>
        <a:xfrm>
          <a:off x="3514767" y="741579"/>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3</a:t>
          </a:r>
        </a:p>
      </dsp:txBody>
      <dsp:txXfrm>
        <a:off x="3599478" y="826290"/>
        <a:ext cx="409023" cy="409023"/>
      </dsp:txXfrm>
    </dsp:sp>
    <dsp:sp modelId="{E7DA353F-3A54-481D-8ED6-D609F2959CCD}">
      <dsp:nvSpPr>
        <dsp:cNvPr id="0" name=""/>
        <dsp:cNvSpPr/>
      </dsp:nvSpPr>
      <dsp:spPr>
        <a:xfrm>
          <a:off x="3106460" y="1485649"/>
          <a:ext cx="13950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044" tIns="165100" rIns="110044" bIns="165100" numCol="1" spcCol="1270" anchor="t" anchorCtr="0">
          <a:noAutofit/>
        </a:bodyPr>
        <a:lstStyle/>
        <a:p>
          <a:pPr marL="0" lvl="0" indent="0" algn="ctr" defTabSz="488950">
            <a:lnSpc>
              <a:spcPct val="90000"/>
            </a:lnSpc>
            <a:spcBef>
              <a:spcPct val="0"/>
            </a:spcBef>
            <a:spcAft>
              <a:spcPct val="35000"/>
            </a:spcAft>
            <a:buNone/>
          </a:pPr>
          <a:r>
            <a:rPr lang="en-AU" sz="1100" b="0" i="0" kern="1200" dirty="0">
              <a:latin typeface="Arial" panose="020B0604020202020204" pitchFamily="34" charset="0"/>
              <a:cs typeface="Arial" panose="020B0604020202020204" pitchFamily="34" charset="0"/>
            </a:rPr>
            <a:t>Reflect on the careers advice you’ve had to date.​</a:t>
          </a:r>
          <a:endParaRPr lang="en-US" sz="1100" kern="1200" dirty="0">
            <a:latin typeface="Arial" panose="020B0604020202020204" pitchFamily="34" charset="0"/>
            <a:cs typeface="Arial" panose="020B0604020202020204" pitchFamily="34" charset="0"/>
          </a:endParaRPr>
        </a:p>
      </dsp:txBody>
      <dsp:txXfrm>
        <a:off x="3106460" y="1764661"/>
        <a:ext cx="1395059" cy="1686588"/>
      </dsp:txXfrm>
    </dsp:sp>
    <dsp:sp modelId="{530F650E-47E6-4D06-8FE0-10C08D6228CD}">
      <dsp:nvSpPr>
        <dsp:cNvPr id="0" name=""/>
        <dsp:cNvSpPr/>
      </dsp:nvSpPr>
      <dsp:spPr>
        <a:xfrm>
          <a:off x="4656525" y="1030766"/>
          <a:ext cx="13950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81E07-56C7-4E87-85C5-174ECE037CF3}">
      <dsp:nvSpPr>
        <dsp:cNvPr id="0" name=""/>
        <dsp:cNvSpPr/>
      </dsp:nvSpPr>
      <dsp:spPr>
        <a:xfrm>
          <a:off x="6088786" y="978715"/>
          <a:ext cx="71303" cy="13393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A1971-95F3-49F6-94EB-5D27C28017C4}">
      <dsp:nvSpPr>
        <dsp:cNvPr id="0" name=""/>
        <dsp:cNvSpPr/>
      </dsp:nvSpPr>
      <dsp:spPr>
        <a:xfrm>
          <a:off x="5064832" y="741579"/>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4</a:t>
          </a:r>
        </a:p>
      </dsp:txBody>
      <dsp:txXfrm>
        <a:off x="5149543" y="826290"/>
        <a:ext cx="409023" cy="409023"/>
      </dsp:txXfrm>
    </dsp:sp>
    <dsp:sp modelId="{4DCB0C61-4996-4CF5-B266-441E056F0A43}">
      <dsp:nvSpPr>
        <dsp:cNvPr id="0" name=""/>
        <dsp:cNvSpPr/>
      </dsp:nvSpPr>
      <dsp:spPr>
        <a:xfrm>
          <a:off x="4656525" y="1485649"/>
          <a:ext cx="13950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044" tIns="165100" rIns="110044" bIns="165100" numCol="1" spcCol="1270" anchor="t" anchorCtr="0">
          <a:noAutofit/>
        </a:bodyPr>
        <a:lstStyle/>
        <a:p>
          <a:pPr marL="0" lvl="0" indent="0" algn="ctr" defTabSz="488950">
            <a:lnSpc>
              <a:spcPct val="110000"/>
            </a:lnSpc>
            <a:spcBef>
              <a:spcPct val="0"/>
            </a:spcBef>
            <a:spcAft>
              <a:spcPct val="35000"/>
            </a:spcAft>
            <a:buNone/>
          </a:pPr>
          <a:r>
            <a:rPr lang="en-AU" sz="1100" b="0" i="0" kern="1200" dirty="0">
              <a:latin typeface="Arial" panose="020B0604020202020204" pitchFamily="34" charset="0"/>
              <a:cs typeface="Arial" panose="020B0604020202020204" pitchFamily="34" charset="0"/>
            </a:rPr>
            <a:t>Use a career assessment tool (like Morrisby Test) to help match your interests with a career path.​</a:t>
          </a:r>
          <a:endParaRPr lang="en-US" sz="1100" kern="1200" dirty="0">
            <a:latin typeface="Arial" panose="020B0604020202020204" pitchFamily="34" charset="0"/>
            <a:cs typeface="Arial" panose="020B0604020202020204" pitchFamily="34" charset="0"/>
          </a:endParaRPr>
        </a:p>
      </dsp:txBody>
      <dsp:txXfrm>
        <a:off x="4656525" y="1764661"/>
        <a:ext cx="1395059" cy="1686588"/>
      </dsp:txXfrm>
    </dsp:sp>
    <dsp:sp modelId="{614AD1C1-1818-48ED-8276-143408FACE01}">
      <dsp:nvSpPr>
        <dsp:cNvPr id="0" name=""/>
        <dsp:cNvSpPr/>
      </dsp:nvSpPr>
      <dsp:spPr>
        <a:xfrm>
          <a:off x="6206591" y="1030766"/>
          <a:ext cx="13950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9168-BEB4-4794-BE9C-531F761E37BA}">
      <dsp:nvSpPr>
        <dsp:cNvPr id="0" name=""/>
        <dsp:cNvSpPr/>
      </dsp:nvSpPr>
      <dsp:spPr>
        <a:xfrm>
          <a:off x="7638852" y="978715"/>
          <a:ext cx="71303" cy="13393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F7CE5-68EE-4B7A-AB19-17010BC0CFDB}">
      <dsp:nvSpPr>
        <dsp:cNvPr id="0" name=""/>
        <dsp:cNvSpPr/>
      </dsp:nvSpPr>
      <dsp:spPr>
        <a:xfrm>
          <a:off x="6614898" y="741579"/>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5</a:t>
          </a:r>
        </a:p>
      </dsp:txBody>
      <dsp:txXfrm>
        <a:off x="6699609" y="826290"/>
        <a:ext cx="409023" cy="409023"/>
      </dsp:txXfrm>
    </dsp:sp>
    <dsp:sp modelId="{2A45919F-23AE-4294-BB03-0B5D1A56671A}">
      <dsp:nvSpPr>
        <dsp:cNvPr id="0" name=""/>
        <dsp:cNvSpPr/>
      </dsp:nvSpPr>
      <dsp:spPr>
        <a:xfrm>
          <a:off x="6206591" y="1485649"/>
          <a:ext cx="13950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044" tIns="165100" rIns="110044" bIns="165100" numCol="1" spcCol="1270" anchor="t" anchorCtr="0">
          <a:noAutofit/>
        </a:bodyPr>
        <a:lstStyle/>
        <a:p>
          <a:pPr marL="0" lvl="0" indent="0" algn="ctr" defTabSz="488950">
            <a:lnSpc>
              <a:spcPct val="110000"/>
            </a:lnSpc>
            <a:spcBef>
              <a:spcPct val="0"/>
            </a:spcBef>
            <a:spcAft>
              <a:spcPct val="35000"/>
            </a:spcAft>
            <a:buNone/>
          </a:pPr>
          <a:r>
            <a:rPr lang="en-AU" sz="1100" b="0" i="0" kern="1200" dirty="0">
              <a:latin typeface="Arial" panose="020B0604020202020204" pitchFamily="34" charset="0"/>
              <a:cs typeface="Arial" panose="020B0604020202020204" pitchFamily="34" charset="0"/>
            </a:rPr>
            <a:t>Speak to your careers </a:t>
          </a:r>
          <a:r>
            <a:rPr lang="en-AU" sz="1100" kern="1200" dirty="0">
              <a:latin typeface="Arial" panose="020B0604020202020204" pitchFamily="34" charset="0"/>
              <a:cs typeface="Arial" panose="020B0604020202020204" pitchFamily="34" charset="0"/>
            </a:rPr>
            <a:t>p</a:t>
          </a:r>
          <a:r>
            <a:rPr lang="en-AU" sz="1100" b="0" i="0" kern="1200" dirty="0">
              <a:latin typeface="Arial" panose="020B0604020202020204" pitchFamily="34" charset="0"/>
              <a:cs typeface="Arial" panose="020B0604020202020204" pitchFamily="34" charset="0"/>
            </a:rPr>
            <a:t>ractitioner with specific questions.​</a:t>
          </a:r>
          <a:endParaRPr lang="en-US" sz="1100" kern="1200" dirty="0">
            <a:latin typeface="Arial" panose="020B0604020202020204" pitchFamily="34" charset="0"/>
            <a:cs typeface="Arial" panose="020B0604020202020204" pitchFamily="34" charset="0"/>
          </a:endParaRPr>
        </a:p>
      </dsp:txBody>
      <dsp:txXfrm>
        <a:off x="6206591" y="1764661"/>
        <a:ext cx="1395059" cy="1686588"/>
      </dsp:txXfrm>
    </dsp:sp>
    <dsp:sp modelId="{3EA34DD6-F9A6-4D4C-983F-954B34067500}">
      <dsp:nvSpPr>
        <dsp:cNvPr id="0" name=""/>
        <dsp:cNvSpPr/>
      </dsp:nvSpPr>
      <dsp:spPr>
        <a:xfrm>
          <a:off x="7756656" y="1030766"/>
          <a:ext cx="139505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B38A0-1D59-4AE6-A508-A775769D61C9}">
      <dsp:nvSpPr>
        <dsp:cNvPr id="0" name=""/>
        <dsp:cNvSpPr/>
      </dsp:nvSpPr>
      <dsp:spPr>
        <a:xfrm>
          <a:off x="9188917" y="978715"/>
          <a:ext cx="71303" cy="13393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CF7482-E797-4841-97DB-F59A58B76E74}">
      <dsp:nvSpPr>
        <dsp:cNvPr id="0" name=""/>
        <dsp:cNvSpPr/>
      </dsp:nvSpPr>
      <dsp:spPr>
        <a:xfrm>
          <a:off x="8164963" y="741579"/>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6</a:t>
          </a:r>
        </a:p>
      </dsp:txBody>
      <dsp:txXfrm>
        <a:off x="8249674" y="826290"/>
        <a:ext cx="409023" cy="409023"/>
      </dsp:txXfrm>
    </dsp:sp>
    <dsp:sp modelId="{8B651666-7CFA-427F-B726-566AE6BB0B96}">
      <dsp:nvSpPr>
        <dsp:cNvPr id="0" name=""/>
        <dsp:cNvSpPr/>
      </dsp:nvSpPr>
      <dsp:spPr>
        <a:xfrm>
          <a:off x="7756656" y="1485649"/>
          <a:ext cx="13950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044" tIns="165100" rIns="110044" bIns="165100" numCol="1" spcCol="1270" anchor="t" anchorCtr="0">
          <a:noAutofit/>
        </a:bodyPr>
        <a:lstStyle/>
        <a:p>
          <a:pPr marL="0" lvl="0" indent="0" algn="ctr" defTabSz="488950">
            <a:lnSpc>
              <a:spcPct val="110000"/>
            </a:lnSpc>
            <a:spcBef>
              <a:spcPct val="0"/>
            </a:spcBef>
            <a:spcAft>
              <a:spcPct val="35000"/>
            </a:spcAft>
            <a:buNone/>
          </a:pPr>
          <a:r>
            <a:rPr lang="en-AU" sz="1100" b="0" i="0" kern="1200" dirty="0">
              <a:latin typeface="Arial" panose="020B0604020202020204" pitchFamily="34" charset="0"/>
              <a:cs typeface="Arial" panose="020B0604020202020204" pitchFamily="34" charset="0"/>
            </a:rPr>
            <a:t>Read the </a:t>
          </a:r>
          <a:r>
            <a:rPr lang="en-AU" sz="1100" b="0" i="1" kern="1200" dirty="0">
              <a:latin typeface="Arial" panose="020B0604020202020204" pitchFamily="34" charset="0"/>
              <a:cs typeface="Arial" panose="020B0604020202020204" pitchFamily="34" charset="0"/>
            </a:rPr>
            <a:t>'Where to Now?' </a:t>
          </a:r>
          <a:r>
            <a:rPr lang="en-AU" sz="1100" b="0" i="0" kern="1200" dirty="0">
              <a:latin typeface="Arial" panose="020B0604020202020204" pitchFamily="34" charset="0"/>
              <a:cs typeface="Arial" panose="020B0604020202020204" pitchFamily="34" charset="0"/>
            </a:rPr>
            <a:t>guide.</a:t>
          </a:r>
          <a:r>
            <a:rPr lang="en-US" sz="1100" b="0" i="0" kern="1200" dirty="0">
              <a:latin typeface="Arial" panose="020B0604020202020204" pitchFamily="34" charset="0"/>
              <a:cs typeface="Arial" panose="020B0604020202020204" pitchFamily="34" charset="0"/>
            </a:rPr>
            <a:t>​</a:t>
          </a:r>
          <a:endParaRPr lang="en-US" sz="1100" kern="1200" dirty="0">
            <a:latin typeface="Arial" panose="020B0604020202020204" pitchFamily="34" charset="0"/>
            <a:cs typeface="Arial" panose="020B0604020202020204" pitchFamily="34" charset="0"/>
          </a:endParaRPr>
        </a:p>
      </dsp:txBody>
      <dsp:txXfrm>
        <a:off x="7756656" y="1764661"/>
        <a:ext cx="1395059" cy="1686588"/>
      </dsp:txXfrm>
    </dsp:sp>
    <dsp:sp modelId="{8C77F5BA-A520-4F62-A276-EC1BFDE67AAE}">
      <dsp:nvSpPr>
        <dsp:cNvPr id="0" name=""/>
        <dsp:cNvSpPr/>
      </dsp:nvSpPr>
      <dsp:spPr>
        <a:xfrm>
          <a:off x="9306722" y="1030766"/>
          <a:ext cx="69752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06BCF-7F0E-4E22-A2F5-9668602C8210}">
      <dsp:nvSpPr>
        <dsp:cNvPr id="0" name=""/>
        <dsp:cNvSpPr/>
      </dsp:nvSpPr>
      <dsp:spPr>
        <a:xfrm>
          <a:off x="9715029" y="741579"/>
          <a:ext cx="578445" cy="5784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 tIns="22447" rIns="22447" bIns="2244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7</a:t>
          </a:r>
        </a:p>
      </dsp:txBody>
      <dsp:txXfrm>
        <a:off x="9799740" y="826290"/>
        <a:ext cx="409023" cy="409023"/>
      </dsp:txXfrm>
    </dsp:sp>
    <dsp:sp modelId="{90E9AF4A-A046-4401-B495-1392C68C2342}">
      <dsp:nvSpPr>
        <dsp:cNvPr id="0" name=""/>
        <dsp:cNvSpPr/>
      </dsp:nvSpPr>
      <dsp:spPr>
        <a:xfrm>
          <a:off x="9306722" y="1485649"/>
          <a:ext cx="145329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638" tIns="165100" rIns="114638" bIns="165100" numCol="1" spcCol="1270" anchor="t" anchorCtr="0">
          <a:noAutofit/>
        </a:bodyPr>
        <a:lstStyle/>
        <a:p>
          <a:pPr marL="0" lvl="0" indent="0" algn="ctr" defTabSz="488950">
            <a:lnSpc>
              <a:spcPct val="110000"/>
            </a:lnSpc>
            <a:spcBef>
              <a:spcPct val="0"/>
            </a:spcBef>
            <a:spcAft>
              <a:spcPct val="35000"/>
            </a:spcAft>
            <a:buNone/>
          </a:pPr>
          <a:r>
            <a:rPr lang="en-AU" sz="1100" b="0" i="0" kern="1200" dirty="0">
              <a:latin typeface="Arial" panose="020B0604020202020204" pitchFamily="34" charset="0"/>
              <a:cs typeface="Arial" panose="020B0604020202020204" pitchFamily="34" charset="0"/>
            </a:rPr>
            <a:t>Visit vic.gov.au/</a:t>
          </a:r>
          <a:r>
            <a:rPr lang="en-AU" sz="1100" b="0" i="0" kern="1200" dirty="0" err="1">
              <a:latin typeface="Arial" panose="020B0604020202020204" pitchFamily="34" charset="0"/>
              <a:cs typeface="Arial" panose="020B0604020202020204" pitchFamily="34" charset="0"/>
            </a:rPr>
            <a:t>oneVCE</a:t>
          </a:r>
          <a:r>
            <a:rPr lang="en-US" sz="1100" b="0" i="0" kern="1200" dirty="0">
              <a:latin typeface="Arial" panose="020B0604020202020204" pitchFamily="34" charset="0"/>
              <a:cs typeface="Arial" panose="020B0604020202020204" pitchFamily="34" charset="0"/>
            </a:rPr>
            <a:t>​</a:t>
          </a:r>
          <a:endParaRPr lang="en-US" sz="1100" kern="1200" dirty="0">
            <a:latin typeface="Arial" panose="020B0604020202020204" pitchFamily="34" charset="0"/>
            <a:cs typeface="Arial" panose="020B0604020202020204" pitchFamily="34" charset="0"/>
          </a:endParaRPr>
        </a:p>
      </dsp:txBody>
      <dsp:txXfrm>
        <a:off x="9306722" y="1776309"/>
        <a:ext cx="1453299" cy="167494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C677A-ACC7-4AF9-8A7B-9610726EA28D}" type="datetimeFigureOut">
              <a:rPr lang="en-US" smtClean="0"/>
              <a:t>7/4/2022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7373E-6CE3-42E5-B816-0D3CE64C98F2}" type="slidenum">
              <a:rPr lang="en-US" smtClean="0"/>
              <a:t>‹#›</a:t>
            </a:fld>
            <a:endParaRPr lang="en-US"/>
          </a:p>
        </p:txBody>
      </p:sp>
    </p:spTree>
    <p:extLst>
      <p:ext uri="{BB962C8B-B14F-4D97-AF65-F5344CB8AC3E}">
        <p14:creationId xmlns:p14="http://schemas.microsoft.com/office/powerpoint/2010/main" val="380907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In 2019 The Government commissioned a review of the Victorian Certificate of Applied Learning.  The certificate had been running in Victoria for 20 years, and  has provided very positive outcomes for a large number of students.</a:t>
            </a:r>
          </a:p>
          <a:p>
            <a:r>
              <a:rPr lang="en-US" sz="1100" dirty="0">
                <a:latin typeface="Arial" panose="020B0604020202020204" pitchFamily="34" charset="0"/>
                <a:cs typeface="Arial" panose="020B0604020202020204" pitchFamily="34" charset="0"/>
              </a:rPr>
              <a:t>The review found: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many education providers / schools the VCAL program was delivered in a quality manner and students achieved great outcomes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some schools it wasn’t offered at all, or didn’t meet the same high standard as the best programs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Some parents didn’t want their children to choose this pathway because it wasn’t held in high regard, as the VCE is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All 38 recommendations of the report were accepted by the government.  The key ones for schools at this time are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To increase the quality of the vocational and applied learning pathway, and actually incorporate it into the VCE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Create a brand new certificate – the Victorian Pathways Certificate for Year 11 and 12 for students not yet ready to undertake the VCE or the VCE VM</a:t>
            </a:r>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4</a:t>
            </a:fld>
            <a:endParaRPr lang="en-US"/>
          </a:p>
        </p:txBody>
      </p:sp>
    </p:spTree>
    <p:extLst>
      <p:ext uri="{BB962C8B-B14F-4D97-AF65-F5344CB8AC3E}">
        <p14:creationId xmlns:p14="http://schemas.microsoft.com/office/powerpoint/2010/main" val="42421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NOTE: DELETE TILE 4 IF YOUR SCHOOL DOES NOT USE A CAREER ASSESSMENT TOOL</a:t>
            </a:r>
          </a:p>
        </p:txBody>
      </p:sp>
      <p:sp>
        <p:nvSpPr>
          <p:cNvPr id="4" name="Slide Number Placeholder 3"/>
          <p:cNvSpPr>
            <a:spLocks noGrp="1"/>
          </p:cNvSpPr>
          <p:nvPr>
            <p:ph type="sldNum" sz="quarter" idx="5"/>
          </p:nvPr>
        </p:nvSpPr>
        <p:spPr/>
        <p:txBody>
          <a:bodyPr/>
          <a:lstStyle/>
          <a:p>
            <a:fld id="{D487373E-6CE3-42E5-B816-0D3CE64C98F2}" type="slidenum">
              <a:rPr lang="en-US" smtClean="0"/>
              <a:t>18</a:t>
            </a:fld>
            <a:endParaRPr lang="en-US"/>
          </a:p>
        </p:txBody>
      </p:sp>
    </p:spTree>
    <p:extLst>
      <p:ext uri="{BB962C8B-B14F-4D97-AF65-F5344CB8AC3E}">
        <p14:creationId xmlns:p14="http://schemas.microsoft.com/office/powerpoint/2010/main" val="332874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19</a:t>
            </a:fld>
            <a:endParaRPr lang="en-US"/>
          </a:p>
        </p:txBody>
      </p:sp>
    </p:spTree>
    <p:extLst>
      <p:ext uri="{BB962C8B-B14F-4D97-AF65-F5344CB8AC3E}">
        <p14:creationId xmlns:p14="http://schemas.microsoft.com/office/powerpoint/2010/main" val="310411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5</a:t>
            </a:fld>
            <a:endParaRPr lang="en-US"/>
          </a:p>
        </p:txBody>
      </p:sp>
    </p:spTree>
    <p:extLst>
      <p:ext uri="{BB962C8B-B14F-4D97-AF65-F5344CB8AC3E}">
        <p14:creationId xmlns:p14="http://schemas.microsoft.com/office/powerpoint/2010/main" val="40977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In taking up a pathway to complete Year 12 studies, our young people are setting themselves up for a strong future.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Higher levels of education lead to higher paying jobs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Higher levels of education lead to better health over a lifetime, and even to lower likelihood of engagement in crime.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Completing Year 12 sets up a pattern of accepting lifelong learning as a concept, which means they will be ready to accept opportunities for career changes through their lives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a contribution to our Victorian community, young people completing Year 12 has a very positive outcome.</a:t>
            </a:r>
          </a:p>
          <a:p>
            <a:endParaRPr lang="en-US" dirty="0"/>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6</a:t>
            </a:fld>
            <a:endParaRPr lang="en-US"/>
          </a:p>
        </p:txBody>
      </p:sp>
    </p:spTree>
    <p:extLst>
      <p:ext uri="{BB962C8B-B14F-4D97-AF65-F5344CB8AC3E}">
        <p14:creationId xmlns:p14="http://schemas.microsoft.com/office/powerpoint/2010/main" val="411534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You might be interested in the general trend of what young people take on after Year 12.</a:t>
            </a:r>
          </a:p>
          <a:p>
            <a:r>
              <a:rPr lang="en-US" sz="1100" dirty="0">
                <a:latin typeface="Arial" panose="020B0604020202020204" pitchFamily="34" charset="0"/>
                <a:cs typeface="Arial" panose="020B0604020202020204" pitchFamily="34" charset="0"/>
              </a:rPr>
              <a:t>Statistics from the On Track survey from 2021 show some general trends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Young people who complete Year 12 are significantly more likely to go on to further education and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This is especially important, as the Australian National Skills Commission tells us that nine in ten new jobs are thought to require a post school qualification. Education and skills development after school will be critical to securing sound and fulfilling future employment (Australian National Skills Commission)​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all know that jobs that provide a strong future are requiring stronger skills, knowledge and capabilities. We only have to look at how the role of an auto mechanic has changed over the last 20 years with computers essential to the working of cars.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7</a:t>
            </a:fld>
            <a:endParaRPr lang="en-US"/>
          </a:p>
        </p:txBody>
      </p:sp>
    </p:spTree>
    <p:extLst>
      <p:ext uri="{BB962C8B-B14F-4D97-AF65-F5344CB8AC3E}">
        <p14:creationId xmlns:p14="http://schemas.microsoft.com/office/powerpoint/2010/main" val="9897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10</a:t>
            </a:fld>
            <a:endParaRPr lang="en-US"/>
          </a:p>
        </p:txBody>
      </p:sp>
    </p:spTree>
    <p:extLst>
      <p:ext uri="{BB962C8B-B14F-4D97-AF65-F5344CB8AC3E}">
        <p14:creationId xmlns:p14="http://schemas.microsoft.com/office/powerpoint/2010/main" val="338226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schools</a:t>
            </a:r>
          </a:p>
          <a:p>
            <a:r>
              <a:rPr lang="en-US" dirty="0"/>
              <a:t>It is very important here to use language that doesn’t make one group sound less than the other</a:t>
            </a:r>
          </a:p>
          <a:p>
            <a:r>
              <a:rPr lang="en-US" dirty="0" err="1"/>
              <a:t>Eg</a:t>
            </a:r>
            <a:r>
              <a:rPr lang="en-US" dirty="0"/>
              <a:t> Academic and non-academic</a:t>
            </a:r>
          </a:p>
          <a:p>
            <a:endParaRPr lang="en-US" dirty="0"/>
          </a:p>
          <a:p>
            <a:r>
              <a:rPr lang="en-US" dirty="0"/>
              <a:t>Each pathway develops its own range of skills which are equally valued in the Victorian community</a:t>
            </a:r>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12</a:t>
            </a:fld>
            <a:endParaRPr lang="en-US"/>
          </a:p>
        </p:txBody>
      </p:sp>
    </p:spTree>
    <p:extLst>
      <p:ext uri="{BB962C8B-B14F-4D97-AF65-F5344CB8AC3E}">
        <p14:creationId xmlns:p14="http://schemas.microsoft.com/office/powerpoint/2010/main" val="180258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212121"/>
                </a:solidFill>
                <a:effectLst/>
                <a:latin typeface="Arial" panose="020B0604020202020204" pitchFamily="34" charset="0"/>
                <a:cs typeface="Arial" panose="020B0604020202020204" pitchFamily="34" charset="0"/>
              </a:rPr>
              <a:t>The Victorian Pathways Certificate (VPC) is an inclusive Year 11 and 12 standards-based certificate that meets the needs of a smaller number of students who are not able or ready to complete the VCE (including the VCE Vocational Major). It is n</a:t>
            </a:r>
            <a:r>
              <a:rPr lang="en-AU" sz="1100" dirty="0" err="1">
                <a:solidFill>
                  <a:srgbClr val="303132"/>
                </a:solidFill>
                <a:latin typeface="Arial" panose="020B0604020202020204" pitchFamily="34" charset="0"/>
                <a:cs typeface="Arial" panose="020B0604020202020204" pitchFamily="34" charset="0"/>
              </a:rPr>
              <a:t>ot</a:t>
            </a:r>
            <a:r>
              <a:rPr lang="en-AU" sz="1100" dirty="0">
                <a:solidFill>
                  <a:srgbClr val="303132"/>
                </a:solidFill>
                <a:latin typeface="Arial" panose="020B0604020202020204" pitchFamily="34" charset="0"/>
                <a:cs typeface="Arial" panose="020B0604020202020204" pitchFamily="34" charset="0"/>
              </a:rPr>
              <a:t> a senior secondary certificate.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rgbClr val="303132"/>
                </a:solidFill>
                <a:latin typeface="Arial" panose="020B0604020202020204" pitchFamily="34" charset="0"/>
                <a:cs typeface="Arial" panose="020B0604020202020204" pitchFamily="34" charset="0"/>
              </a:rPr>
              <a:t> </a:t>
            </a:r>
          </a:p>
          <a:p>
            <a:pPr algn="l"/>
            <a:r>
              <a:rPr lang="en-US" sz="1100" b="0" i="0" dirty="0">
                <a:solidFill>
                  <a:srgbClr val="212121"/>
                </a:solidFill>
                <a:effectLst/>
                <a:latin typeface="Arial" panose="020B0604020202020204" pitchFamily="34" charset="0"/>
                <a:cs typeface="Arial" panose="020B0604020202020204" pitchFamily="34" charset="0"/>
              </a:rPr>
              <a:t>It provides an enriched curriculum and excellent support for students to develop the skills, capabilities and qualities for success in personal and civic life. </a:t>
            </a:r>
          </a:p>
          <a:p>
            <a:pPr algn="l"/>
            <a:r>
              <a:rPr lang="en-US" sz="1100" b="0" i="0" dirty="0">
                <a:solidFill>
                  <a:srgbClr val="212121"/>
                </a:solidFill>
                <a:effectLst/>
                <a:latin typeface="Arial" panose="020B0604020202020204" pitchFamily="34" charset="0"/>
                <a:cs typeface="Arial" panose="020B0604020202020204" pitchFamily="34" charset="0"/>
              </a:rPr>
              <a:t>The VPC is an accredited foundation secondary qualification under the Education and Training Reform Act 2006. It aligns to Level 1 in the Australian Qualifications Framework. While the VPC is not a senior secondary qualification, it can be a pathway to the VCE.</a:t>
            </a:r>
          </a:p>
          <a:p>
            <a:pPr algn="l"/>
            <a:r>
              <a:rPr lang="en-US" sz="1100" b="0" i="0" dirty="0">
                <a:solidFill>
                  <a:srgbClr val="212121"/>
                </a:solidFill>
                <a:effectLst/>
                <a:latin typeface="Arial" panose="020B0604020202020204" pitchFamily="34" charset="0"/>
                <a:cs typeface="Arial" panose="020B0604020202020204" pitchFamily="34" charset="0"/>
              </a:rPr>
              <a:t>The VPC is designed to develop and extend pathways for young people, while providing flexibility for different cohorts. The VPC is suitable for students whose previous schooling experience may have been disrupted for a variety of reasons, including students with additional needs, students who have missed significant periods of learning and vulnerable students at risk of disengaging from their education. Students will gain the skills, knowledge, values and capabilities to make informed choices about pathways into a senior secondary qualification, entry level vocational education and training (VET) course or employment.</a:t>
            </a:r>
          </a:p>
          <a:p>
            <a:pPr algn="l"/>
            <a:r>
              <a:rPr lang="en-US" sz="1100" b="0" i="0" dirty="0">
                <a:solidFill>
                  <a:srgbClr val="212121"/>
                </a:solidFill>
                <a:effectLst/>
                <a:latin typeface="Arial" panose="020B0604020202020204" pitchFamily="34" charset="0"/>
                <a:cs typeface="Arial" panose="020B0604020202020204" pitchFamily="34" charset="0"/>
              </a:rPr>
              <a:t>The curriculum accommodates student aspirations and future employment goals. VPC learning programs connect students to industry experiences and active participation in the community. Through participation in the VPC students will gain necessary foundation skills to allow them to make a post-schooling transition.</a:t>
            </a:r>
          </a:p>
          <a:p>
            <a:pPr algn="l"/>
            <a:endParaRPr lang="en-US" sz="1100" b="0" i="0" dirty="0">
              <a:solidFill>
                <a:srgbClr val="212121"/>
              </a:solidFill>
              <a:effectLst/>
              <a:latin typeface="Arial" panose="020B0604020202020204" pitchFamily="34" charset="0"/>
              <a:cs typeface="Arial" panose="020B0604020202020204" pitchFamily="34" charset="0"/>
            </a:endParaRPr>
          </a:p>
          <a:p>
            <a:pPr algn="l"/>
            <a:endParaRPr lang="en-US" sz="1100" b="0" i="0" dirty="0">
              <a:solidFill>
                <a:srgbClr val="21212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rgbClr val="303132"/>
                </a:solidFill>
                <a:latin typeface="Arial" panose="020B0604020202020204" pitchFamily="34" charset="0"/>
                <a:cs typeface="Arial" panose="020B0604020202020204" pitchFamily="34" charset="0"/>
              </a:rPr>
              <a:t>May be taught in the same classroom as the VCE Vocational Major</a:t>
            </a:r>
            <a:r>
              <a:rPr lang="en-AU" sz="1100" dirty="0">
                <a:solidFill>
                  <a:srgbClr val="000000"/>
                </a:solidFill>
                <a:latin typeface="Arial" panose="020B0604020202020204" pitchFamily="34" charset="0"/>
                <a:cs typeface="Arial" panose="020B0604020202020204" pitchFamily="34" charset="0"/>
              </a:rPr>
              <a:t>​</a:t>
            </a:r>
          </a:p>
          <a:p>
            <a:pPr algn="l"/>
            <a:endParaRPr lang="en-US" sz="1100" b="0" i="0" dirty="0">
              <a:solidFill>
                <a:srgbClr val="212121"/>
              </a:solidFill>
              <a:effectLst/>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This certificate is really useful for a range of students who may not yet be ready to undertake the VCE.  One example is students who have not attended school for a long period through illness, mental illness or other reasons. </a:t>
            </a:r>
          </a:p>
          <a:p>
            <a:r>
              <a:rPr lang="en-US" sz="1100" dirty="0">
                <a:latin typeface="Arial" panose="020B0604020202020204" pitchFamily="34" charset="0"/>
                <a:cs typeface="Arial" panose="020B0604020202020204" pitchFamily="34" charset="0"/>
              </a:rPr>
              <a:t>This certificate is designed to take the student from their current skill level and develop those skills to the point where they are ready for the next stage of their future pathway – this might be an entry level VET at a TAFE, or they may wish to transfer into the VM.  Alternatively, they may go straight into employment on completion.</a:t>
            </a:r>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13</a:t>
            </a:fld>
            <a:endParaRPr lang="en-US"/>
          </a:p>
        </p:txBody>
      </p:sp>
    </p:spTree>
    <p:extLst>
      <p:ext uri="{BB962C8B-B14F-4D97-AF65-F5344CB8AC3E}">
        <p14:creationId xmlns:p14="http://schemas.microsoft.com/office/powerpoint/2010/main" val="114172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rgbClr val="303132"/>
                </a:solidFill>
                <a:latin typeface="Arial"/>
                <a:cs typeface="Arial"/>
              </a:rPr>
              <a:t>Students can go on to university through either:</a:t>
            </a:r>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16</a:t>
            </a:fld>
            <a:endParaRPr lang="en-US"/>
          </a:p>
        </p:txBody>
      </p:sp>
    </p:spTree>
    <p:extLst>
      <p:ext uri="{BB962C8B-B14F-4D97-AF65-F5344CB8AC3E}">
        <p14:creationId xmlns:p14="http://schemas.microsoft.com/office/powerpoint/2010/main" val="3726443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Each student, in partnership with their family and with the school, will need to choose the right pathway to meet their future aspirations.</a:t>
            </a:r>
          </a:p>
          <a:p>
            <a:r>
              <a:rPr lang="en-US" sz="1100" dirty="0">
                <a:latin typeface="Arial" panose="020B0604020202020204" pitchFamily="34" charset="0"/>
                <a:cs typeface="Arial" panose="020B0604020202020204" pitchFamily="34" charset="0"/>
              </a:rPr>
              <a:t>In our school, they will draw on a range of activities that have occurred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Insert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Insert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Insert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What we know about the VCE, is that the students who do well choose subjects based on their interests and strengths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Knowing what they want to do after leaving school is really helpful, as they can choose subjects that build the right skills and knowledge and that meet the perquisites for university entry</a:t>
            </a:r>
          </a:p>
          <a:p>
            <a:endParaRPr lang="en-US" dirty="0"/>
          </a:p>
        </p:txBody>
      </p:sp>
      <p:sp>
        <p:nvSpPr>
          <p:cNvPr id="4" name="Slide Number Placeholder 3"/>
          <p:cNvSpPr>
            <a:spLocks noGrp="1"/>
          </p:cNvSpPr>
          <p:nvPr>
            <p:ph type="sldNum" sz="quarter" idx="5"/>
          </p:nvPr>
        </p:nvSpPr>
        <p:spPr/>
        <p:txBody>
          <a:bodyPr/>
          <a:lstStyle/>
          <a:p>
            <a:fld id="{D487373E-6CE3-42E5-B816-0D3CE64C98F2}" type="slidenum">
              <a:rPr lang="en-US" smtClean="0"/>
              <a:t>17</a:t>
            </a:fld>
            <a:endParaRPr lang="en-US"/>
          </a:p>
        </p:txBody>
      </p:sp>
    </p:spTree>
    <p:extLst>
      <p:ext uri="{BB962C8B-B14F-4D97-AF65-F5344CB8AC3E}">
        <p14:creationId xmlns:p14="http://schemas.microsoft.com/office/powerpoint/2010/main" val="211349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CDD4-6297-4DE0-B210-654FB7C32A14}"/>
              </a:ext>
            </a:extLst>
          </p:cNvPr>
          <p:cNvSpPr>
            <a:spLocks noGrp="1"/>
          </p:cNvSpPr>
          <p:nvPr>
            <p:ph type="ctrTitle"/>
          </p:nvPr>
        </p:nvSpPr>
        <p:spPr>
          <a:xfrm>
            <a:off x="1524000" y="1122363"/>
            <a:ext cx="9144000" cy="2387600"/>
          </a:xfrm>
        </p:spPr>
        <p:txBody>
          <a:bodyPr anchor="b">
            <a:normAutofit/>
          </a:bodyPr>
          <a:lstStyle>
            <a:lvl1pPr algn="ctr">
              <a:defRPr sz="4800">
                <a:solidFill>
                  <a:srgbClr val="004C96"/>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465A480A-2791-464A-BD13-08D993CCB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45BF4390-37A9-4851-A495-E9B8635CA892}"/>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5" name="Footer Placeholder 4">
            <a:extLst>
              <a:ext uri="{FF2B5EF4-FFF2-40B4-BE49-F238E27FC236}">
                <a16:creationId xmlns:a16="http://schemas.microsoft.com/office/drawing/2014/main" id="{52168C81-5E4B-48DA-8D7E-177C1A11164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05AF858-5E00-426D-997E-6784D3FA8E45}"/>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44867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2135-9F37-48B3-B082-132601920E5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078F914-ECDC-423B-B091-8B0695536E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F4EB52-9D44-4B1F-A9FA-A8BD64546EE1}"/>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5" name="Footer Placeholder 4">
            <a:extLst>
              <a:ext uri="{FF2B5EF4-FFF2-40B4-BE49-F238E27FC236}">
                <a16:creationId xmlns:a16="http://schemas.microsoft.com/office/drawing/2014/main" id="{EAFADCB8-95DC-4197-BF7C-5C79807DE9F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CE13D51D-272C-45D5-909D-ED56B6E9C4C2}"/>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356059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F72B9-AA17-4150-A259-2284B4715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FCF409-95B2-4BB1-BCF8-FBEB76D54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684665-8B95-499D-A17D-AB28F6285A6A}"/>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5" name="Footer Placeholder 4">
            <a:extLst>
              <a:ext uri="{FF2B5EF4-FFF2-40B4-BE49-F238E27FC236}">
                <a16:creationId xmlns:a16="http://schemas.microsoft.com/office/drawing/2014/main" id="{7EF211BA-E7C8-46CB-8713-8B95A334A506}"/>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8DDD145-46EF-40F7-8E69-66B62FAF5081}"/>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141152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08A2-1284-4F49-A72C-30C7DEC72B2B}"/>
              </a:ext>
            </a:extLst>
          </p:cNvPr>
          <p:cNvSpPr>
            <a:spLocks noGrp="1"/>
          </p:cNvSpPr>
          <p:nvPr>
            <p:ph type="title"/>
          </p:nvPr>
        </p:nvSpPr>
        <p:spPr/>
        <p:txBody>
          <a:bodyPr>
            <a:normAutofit/>
          </a:bodyPr>
          <a:lstStyle>
            <a:lvl1pPr>
              <a:defRPr sz="3600">
                <a:solidFill>
                  <a:srgbClr val="004C96"/>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9FF00576-45A0-4F35-9EB5-6ECB5132F2B0}"/>
              </a:ext>
            </a:extLst>
          </p:cNvPr>
          <p:cNvSpPr>
            <a:spLocks noGrp="1"/>
          </p:cNvSpPr>
          <p:nvPr>
            <p:ph idx="1"/>
          </p:nvPr>
        </p:nvSpPr>
        <p:spPr>
          <a:xfrm>
            <a:off x="838200" y="1900752"/>
            <a:ext cx="10515600" cy="3852504"/>
          </a:xfrm>
        </p:spPr>
        <p:txBody>
          <a:bodyPr>
            <a:noAutofit/>
          </a:bodyPr>
          <a:lstStyle>
            <a:lvl1pPr>
              <a:lnSpc>
                <a:spcPct val="110000"/>
              </a:lnSpc>
              <a:spcAft>
                <a:spcPts val="800"/>
              </a:spcAft>
              <a:defRPr sz="2400">
                <a:latin typeface="Arial" panose="020B0604020202020204" pitchFamily="34" charset="0"/>
                <a:cs typeface="Arial" panose="020B0604020202020204" pitchFamily="34" charset="0"/>
              </a:defRPr>
            </a:lvl1pPr>
            <a:lvl2pPr>
              <a:lnSpc>
                <a:spcPct val="110000"/>
              </a:lnSpc>
              <a:spcAft>
                <a:spcPts val="800"/>
              </a:spcAft>
              <a:defRPr sz="2000">
                <a:latin typeface="Arial" panose="020B0604020202020204" pitchFamily="34" charset="0"/>
                <a:cs typeface="Arial" panose="020B0604020202020204" pitchFamily="34" charset="0"/>
              </a:defRPr>
            </a:lvl2pPr>
            <a:lvl3pPr>
              <a:lnSpc>
                <a:spcPct val="110000"/>
              </a:lnSpc>
              <a:spcAft>
                <a:spcPts val="800"/>
              </a:spcAft>
              <a:defRPr sz="1700">
                <a:latin typeface="Arial" panose="020B0604020202020204" pitchFamily="34" charset="0"/>
                <a:cs typeface="Arial" panose="020B0604020202020204" pitchFamily="34" charset="0"/>
              </a:defRPr>
            </a:lvl3pPr>
            <a:lvl4pPr>
              <a:lnSpc>
                <a:spcPct val="110000"/>
              </a:lnSpc>
              <a:spcAft>
                <a:spcPts val="800"/>
              </a:spcAft>
              <a:defRPr sz="1300">
                <a:latin typeface="Arial" panose="020B0604020202020204" pitchFamily="34" charset="0"/>
                <a:cs typeface="Arial" panose="020B0604020202020204" pitchFamily="34" charset="0"/>
              </a:defRPr>
            </a:lvl4pPr>
            <a:lvl5pPr>
              <a:lnSpc>
                <a:spcPct val="110000"/>
              </a:lnSpc>
              <a:spcAft>
                <a:spcPts val="800"/>
              </a:spcAft>
              <a:defRPr sz="1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1BBF471A-5592-41B2-9C89-ED54DDC1E8B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CE45A42-21BE-4DDC-802F-F6CEABD1BF8D}"/>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204988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57C6-2573-4CFC-A975-322DFFE816AE}"/>
              </a:ext>
            </a:extLst>
          </p:cNvPr>
          <p:cNvSpPr>
            <a:spLocks noGrp="1"/>
          </p:cNvSpPr>
          <p:nvPr>
            <p:ph type="title"/>
          </p:nvPr>
        </p:nvSpPr>
        <p:spPr>
          <a:xfrm>
            <a:off x="831850" y="1709738"/>
            <a:ext cx="10515600" cy="2852737"/>
          </a:xfrm>
        </p:spPr>
        <p:txBody>
          <a:bodyPr anchor="b">
            <a:normAutofit/>
          </a:bodyPr>
          <a:lstStyle>
            <a:lvl1pPr>
              <a:defRPr sz="4400">
                <a:solidFill>
                  <a:srgbClr val="004C97"/>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179E5AB-B630-40B0-8578-81850A26A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827B8B1-B7E6-43EF-AC65-C88FAC8D1DE2}"/>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5" name="Footer Placeholder 4">
            <a:extLst>
              <a:ext uri="{FF2B5EF4-FFF2-40B4-BE49-F238E27FC236}">
                <a16:creationId xmlns:a16="http://schemas.microsoft.com/office/drawing/2014/main" id="{FBB53361-D47E-4D60-A148-FDAE5D49222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D55EE90-51D4-449D-AB86-35E019BDC46D}"/>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151424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DD0E-DCEE-41A7-A4C8-42E7EC3008EA}"/>
              </a:ext>
            </a:extLst>
          </p:cNvPr>
          <p:cNvSpPr>
            <a:spLocks noGrp="1"/>
          </p:cNvSpPr>
          <p:nvPr>
            <p:ph type="title"/>
          </p:nvPr>
        </p:nvSpPr>
        <p:spPr/>
        <p:txBody>
          <a:bodyPr>
            <a:normAutofit/>
          </a:bodyPr>
          <a:lstStyle>
            <a:lvl1pPr>
              <a:defRPr sz="3600">
                <a:solidFill>
                  <a:srgbClr val="004C96"/>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84D2F6EC-FB9F-422B-A5F7-B9888D39D444}"/>
              </a:ext>
            </a:extLst>
          </p:cNvPr>
          <p:cNvSpPr>
            <a:spLocks noGrp="1"/>
          </p:cNvSpPr>
          <p:nvPr>
            <p:ph sz="half" idx="1"/>
          </p:nvPr>
        </p:nvSpPr>
        <p:spPr>
          <a:xfrm>
            <a:off x="838200" y="1825625"/>
            <a:ext cx="5181600" cy="386725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4FCDF717-A6FE-4394-B134-DA604F6DECFB}"/>
              </a:ext>
            </a:extLst>
          </p:cNvPr>
          <p:cNvSpPr>
            <a:spLocks noGrp="1"/>
          </p:cNvSpPr>
          <p:nvPr>
            <p:ph sz="half" idx="2"/>
          </p:nvPr>
        </p:nvSpPr>
        <p:spPr>
          <a:xfrm>
            <a:off x="6172200" y="1825625"/>
            <a:ext cx="5181600" cy="386725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AD55CA42-20B9-4D6C-8064-5A220E48D1DE}"/>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45609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B8B1-D733-4356-8006-C705536EB8B3}"/>
              </a:ext>
            </a:extLst>
          </p:cNvPr>
          <p:cNvSpPr>
            <a:spLocks noGrp="1"/>
          </p:cNvSpPr>
          <p:nvPr>
            <p:ph type="title"/>
          </p:nvPr>
        </p:nvSpPr>
        <p:spPr>
          <a:xfrm>
            <a:off x="839788" y="365125"/>
            <a:ext cx="10515600" cy="1325563"/>
          </a:xfrm>
        </p:spPr>
        <p:txBody>
          <a:bodyPr>
            <a:normAutofit/>
          </a:bodyPr>
          <a:lstStyle>
            <a:lvl1pPr>
              <a:defRPr sz="3600">
                <a:solidFill>
                  <a:srgbClr val="004C96"/>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04197C2-680B-48A9-8A2D-72BB1BF10134}"/>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3A39A7B-EE3C-4283-AC54-472559BD5881}"/>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0952D667-6BB9-419F-A004-5F220CCADDB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8E035A6-973B-4593-A896-7F7B07D08BE7}"/>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a:extLst>
              <a:ext uri="{FF2B5EF4-FFF2-40B4-BE49-F238E27FC236}">
                <a16:creationId xmlns:a16="http://schemas.microsoft.com/office/drawing/2014/main" id="{8A3A5E84-55F3-4EF6-A788-9CFF495AF19B}"/>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8" name="Footer Placeholder 7">
            <a:extLst>
              <a:ext uri="{FF2B5EF4-FFF2-40B4-BE49-F238E27FC236}">
                <a16:creationId xmlns:a16="http://schemas.microsoft.com/office/drawing/2014/main" id="{3EC5E152-524B-42E0-A521-C1C2E4DB372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EDE00210-29C9-4408-A611-485CFA2FF26F}"/>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371420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99D2-A718-4D69-A2AF-87677C865E17}"/>
              </a:ext>
            </a:extLst>
          </p:cNvPr>
          <p:cNvSpPr>
            <a:spLocks noGrp="1"/>
          </p:cNvSpPr>
          <p:nvPr>
            <p:ph type="title"/>
          </p:nvPr>
        </p:nvSpPr>
        <p:spPr/>
        <p:txBody>
          <a:bodyPr>
            <a:normAutofit/>
          </a:bodyPr>
          <a:lstStyle>
            <a:lvl1pPr>
              <a:defRPr sz="3600">
                <a:solidFill>
                  <a:srgbClr val="004C96"/>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72FBFEA7-7CAC-4F1F-A977-10C93121646C}"/>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4" name="Footer Placeholder 3">
            <a:extLst>
              <a:ext uri="{FF2B5EF4-FFF2-40B4-BE49-F238E27FC236}">
                <a16:creationId xmlns:a16="http://schemas.microsoft.com/office/drawing/2014/main" id="{58AF617B-675B-4568-8A27-F2FE985F222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6F7FC1C5-2860-45B1-90BD-4B2BEC1941CB}"/>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227344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AC184-07D5-417D-AB5E-0E9D23933162}"/>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3" name="Footer Placeholder 2">
            <a:extLst>
              <a:ext uri="{FF2B5EF4-FFF2-40B4-BE49-F238E27FC236}">
                <a16:creationId xmlns:a16="http://schemas.microsoft.com/office/drawing/2014/main" id="{BCA9D45F-8C61-4E8F-B077-30CEFCEE97B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955C5058-2978-462B-8C70-BC38CA9D1E4B}"/>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96698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712E34-1463-E380-C5EA-0A60D4B2C829}"/>
              </a:ext>
            </a:extLst>
          </p:cNvPr>
          <p:cNvSpPr/>
          <p:nvPr userDrawn="1"/>
        </p:nvSpPr>
        <p:spPr>
          <a:xfrm>
            <a:off x="-155448" y="-58040"/>
            <a:ext cx="4752848" cy="5966715"/>
          </a:xfrm>
          <a:prstGeom prst="rect">
            <a:avLst/>
          </a:prstGeom>
          <a:solidFill>
            <a:srgbClr val="00B2A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87FEA-9D44-4BAB-932C-13965012D61A}"/>
              </a:ext>
            </a:extLst>
          </p:cNvPr>
          <p:cNvSpPr>
            <a:spLocks noGrp="1"/>
          </p:cNvSpPr>
          <p:nvPr>
            <p:ph type="title"/>
          </p:nvPr>
        </p:nvSpPr>
        <p:spPr>
          <a:xfrm>
            <a:off x="839789" y="704088"/>
            <a:ext cx="3287712" cy="1924812"/>
          </a:xfrm>
        </p:spPr>
        <p:txBody>
          <a:bodyPr anchor="t" anchorCtr="0">
            <a:noAutofit/>
          </a:bodyPr>
          <a:lstStyle>
            <a:lvl1pPr>
              <a:defRPr sz="3200">
                <a:solidFill>
                  <a:srgbClr val="004C96"/>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D935B5F-AB23-487E-8C42-60AB5738820E}"/>
              </a:ext>
            </a:extLst>
          </p:cNvPr>
          <p:cNvSpPr>
            <a:spLocks noGrp="1"/>
          </p:cNvSpPr>
          <p:nvPr>
            <p:ph idx="1"/>
          </p:nvPr>
        </p:nvSpPr>
        <p:spPr>
          <a:xfrm>
            <a:off x="5122737" y="704089"/>
            <a:ext cx="6232651" cy="4773167"/>
          </a:xfrm>
        </p:spPr>
        <p:txBody>
          <a:bodyPr/>
          <a:lstStyle>
            <a:lvl1pPr>
              <a:defRPr sz="2400"/>
            </a:lvl1pPr>
            <a:lvl2pPr>
              <a:defRPr sz="2000"/>
            </a:lvl2pPr>
            <a:lvl3pPr>
              <a:defRPr sz="1700"/>
            </a:lvl3pPr>
            <a:lvl4pPr>
              <a:defRPr sz="1300"/>
            </a:lvl4pPr>
            <a:lvl5pPr>
              <a:defRPr sz="11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3E649305-2A28-4F6E-904D-6D6E89B3BF23}"/>
              </a:ext>
            </a:extLst>
          </p:cNvPr>
          <p:cNvSpPr>
            <a:spLocks noGrp="1"/>
          </p:cNvSpPr>
          <p:nvPr>
            <p:ph type="body" sz="half" idx="2"/>
          </p:nvPr>
        </p:nvSpPr>
        <p:spPr>
          <a:xfrm>
            <a:off x="839788" y="2999232"/>
            <a:ext cx="3287713" cy="28697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889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0D49-65D8-46E9-92BA-EB37D0D6F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3C536B2-5DF0-43A1-918A-080B74DC3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97E96F9-EE0C-49D2-A3CA-2BF9A32CD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B1AC4-0006-4EEE-A65E-6A110F139719}"/>
              </a:ext>
            </a:extLst>
          </p:cNvPr>
          <p:cNvSpPr>
            <a:spLocks noGrp="1"/>
          </p:cNvSpPr>
          <p:nvPr>
            <p:ph type="dt" sz="half" idx="10"/>
          </p:nvPr>
        </p:nvSpPr>
        <p:spPr>
          <a:xfrm>
            <a:off x="838200" y="6356350"/>
            <a:ext cx="2743200" cy="365125"/>
          </a:xfrm>
          <a:prstGeom prst="rect">
            <a:avLst/>
          </a:prstGeom>
        </p:spPr>
        <p:txBody>
          <a:bodyPr/>
          <a:lstStyle/>
          <a:p>
            <a:fld id="{082B98CC-AEF1-4FF4-AC1D-7BF00D09B5C1}" type="datetimeFigureOut">
              <a:rPr lang="en-AU" smtClean="0"/>
              <a:t>4/07/2022</a:t>
            </a:fld>
            <a:endParaRPr lang="en-AU"/>
          </a:p>
        </p:txBody>
      </p:sp>
      <p:sp>
        <p:nvSpPr>
          <p:cNvPr id="6" name="Footer Placeholder 5">
            <a:extLst>
              <a:ext uri="{FF2B5EF4-FFF2-40B4-BE49-F238E27FC236}">
                <a16:creationId xmlns:a16="http://schemas.microsoft.com/office/drawing/2014/main" id="{C66AD55E-B5DF-4D98-8E47-F7DAA622768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F801A9A-16CD-4EAB-95D6-CDC9E70BD7AD}"/>
              </a:ext>
            </a:extLst>
          </p:cNvPr>
          <p:cNvSpPr>
            <a:spLocks noGrp="1"/>
          </p:cNvSpPr>
          <p:nvPr>
            <p:ph type="sldNum" sz="quarter" idx="12"/>
          </p:nvPr>
        </p:nvSpPr>
        <p:spPr/>
        <p:txBody>
          <a:bodyPr/>
          <a:lstStyle/>
          <a:p>
            <a:fld id="{F67C7FE3-D245-45A9-A538-25112D75EE52}" type="slidenum">
              <a:rPr lang="en-AU" smtClean="0"/>
              <a:t>‹#›</a:t>
            </a:fld>
            <a:endParaRPr lang="en-AU"/>
          </a:p>
        </p:txBody>
      </p:sp>
    </p:spTree>
    <p:extLst>
      <p:ext uri="{BB962C8B-B14F-4D97-AF65-F5344CB8AC3E}">
        <p14:creationId xmlns:p14="http://schemas.microsoft.com/office/powerpoint/2010/main" val="185339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4094786-82B3-4B17-9A5C-3126C25D1F03}"/>
              </a:ext>
            </a:extLst>
          </p:cNvPr>
          <p:cNvGrpSpPr/>
          <p:nvPr userDrawn="1"/>
        </p:nvGrpSpPr>
        <p:grpSpPr>
          <a:xfrm>
            <a:off x="-4000" y="5904965"/>
            <a:ext cx="12196000" cy="958816"/>
            <a:chOff x="-4000" y="5904965"/>
            <a:chExt cx="12196000" cy="958816"/>
          </a:xfrm>
        </p:grpSpPr>
        <p:grpSp>
          <p:nvGrpSpPr>
            <p:cNvPr id="26" name="Group 25">
              <a:extLst>
                <a:ext uri="{FF2B5EF4-FFF2-40B4-BE49-F238E27FC236}">
                  <a16:creationId xmlns:a16="http://schemas.microsoft.com/office/drawing/2014/main" id="{86EC7EA3-7E94-4D8E-A3DC-F5123C5B0024}"/>
                </a:ext>
              </a:extLst>
            </p:cNvPr>
            <p:cNvGrpSpPr/>
            <p:nvPr userDrawn="1"/>
          </p:nvGrpSpPr>
          <p:grpSpPr>
            <a:xfrm>
              <a:off x="-4000" y="5908913"/>
              <a:ext cx="12195393" cy="954868"/>
              <a:chOff x="-4000" y="5908913"/>
              <a:chExt cx="12195393" cy="954868"/>
            </a:xfrm>
          </p:grpSpPr>
          <p:pic>
            <p:nvPicPr>
              <p:cNvPr id="10" name="Picture 9">
                <a:extLst>
                  <a:ext uri="{FF2B5EF4-FFF2-40B4-BE49-F238E27FC236}">
                    <a16:creationId xmlns:a16="http://schemas.microsoft.com/office/drawing/2014/main" id="{1E2C1CDE-AB03-4A6A-8254-EB1833673EA3}"/>
                  </a:ext>
                </a:extLst>
              </p:cNvPr>
              <p:cNvPicPr preferRelativeResize="0">
                <a:picLocks noChangeAspect="1"/>
              </p:cNvPicPr>
              <p:nvPr userDrawn="1"/>
            </p:nvPicPr>
            <p:blipFill rotWithShape="1">
              <a:blip r:embed="rId13"/>
              <a:srcRect l="68284"/>
              <a:stretch/>
            </p:blipFill>
            <p:spPr>
              <a:xfrm>
                <a:off x="10482437" y="5912601"/>
                <a:ext cx="1708956" cy="941520"/>
              </a:xfrm>
              <a:prstGeom prst="rect">
                <a:avLst/>
              </a:prstGeom>
            </p:spPr>
          </p:pic>
          <p:pic>
            <p:nvPicPr>
              <p:cNvPr id="9" name="Picture 8">
                <a:extLst>
                  <a:ext uri="{FF2B5EF4-FFF2-40B4-BE49-F238E27FC236}">
                    <a16:creationId xmlns:a16="http://schemas.microsoft.com/office/drawing/2014/main" id="{770238FD-BDE2-4F5A-81D0-56C16664A00D}"/>
                  </a:ext>
                </a:extLst>
              </p:cNvPr>
              <p:cNvPicPr preferRelativeResize="0">
                <a:picLocks noChangeAspect="1"/>
              </p:cNvPicPr>
              <p:nvPr userDrawn="1"/>
            </p:nvPicPr>
            <p:blipFill>
              <a:blip r:embed="rId13"/>
              <a:stretch>
                <a:fillRect/>
              </a:stretch>
            </p:blipFill>
            <p:spPr>
              <a:xfrm>
                <a:off x="-4000" y="5908913"/>
                <a:ext cx="5389336" cy="954868"/>
              </a:xfrm>
              <a:prstGeom prst="rect">
                <a:avLst/>
              </a:prstGeom>
            </p:spPr>
          </p:pic>
          <p:sp>
            <p:nvSpPr>
              <p:cNvPr id="11" name="Rectangle 10">
                <a:extLst>
                  <a:ext uri="{FF2B5EF4-FFF2-40B4-BE49-F238E27FC236}">
                    <a16:creationId xmlns:a16="http://schemas.microsoft.com/office/drawing/2014/main" id="{B445C369-1D50-429E-95B7-BEBD985003B7}"/>
                  </a:ext>
                </a:extLst>
              </p:cNvPr>
              <p:cNvSpPr/>
              <p:nvPr userDrawn="1"/>
            </p:nvSpPr>
            <p:spPr>
              <a:xfrm>
                <a:off x="4227435" y="5914074"/>
                <a:ext cx="6321416" cy="940046"/>
              </a:xfrm>
              <a:prstGeom prst="rect">
                <a:avLst/>
              </a:prstGeom>
              <a:solidFill>
                <a:srgbClr val="F47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Group 11">
              <a:extLst>
                <a:ext uri="{FF2B5EF4-FFF2-40B4-BE49-F238E27FC236}">
                  <a16:creationId xmlns:a16="http://schemas.microsoft.com/office/drawing/2014/main" id="{4C2CE438-AE9C-49A8-A810-8A756ACC8881}"/>
                </a:ext>
              </a:extLst>
            </p:cNvPr>
            <p:cNvGrpSpPr/>
            <p:nvPr userDrawn="1"/>
          </p:nvGrpSpPr>
          <p:grpSpPr>
            <a:xfrm>
              <a:off x="1290261" y="5904965"/>
              <a:ext cx="10901739" cy="957843"/>
              <a:chOff x="1673418" y="4101344"/>
              <a:chExt cx="10888346" cy="937353"/>
            </a:xfrm>
          </p:grpSpPr>
          <p:grpSp>
            <p:nvGrpSpPr>
              <p:cNvPr id="13" name="Group 12">
                <a:extLst>
                  <a:ext uri="{FF2B5EF4-FFF2-40B4-BE49-F238E27FC236}">
                    <a16:creationId xmlns:a16="http://schemas.microsoft.com/office/drawing/2014/main" id="{3A61B8BE-5D14-4767-8BE1-CADBA5AD60DB}"/>
                  </a:ext>
                </a:extLst>
              </p:cNvPr>
              <p:cNvGrpSpPr/>
              <p:nvPr/>
            </p:nvGrpSpPr>
            <p:grpSpPr>
              <a:xfrm>
                <a:off x="11497155" y="4108807"/>
                <a:ext cx="1064609" cy="928705"/>
                <a:chOff x="11139221" y="5911846"/>
                <a:chExt cx="1064609" cy="945698"/>
              </a:xfrm>
            </p:grpSpPr>
            <p:sp>
              <p:nvSpPr>
                <p:cNvPr id="21" name="Right Triangle 20">
                  <a:extLst>
                    <a:ext uri="{FF2B5EF4-FFF2-40B4-BE49-F238E27FC236}">
                      <a16:creationId xmlns:a16="http://schemas.microsoft.com/office/drawing/2014/main" id="{F7605D97-ABC7-4905-9363-D53761C21114}"/>
                    </a:ext>
                  </a:extLst>
                </p:cNvPr>
                <p:cNvSpPr/>
                <p:nvPr/>
              </p:nvSpPr>
              <p:spPr>
                <a:xfrm rot="16200000">
                  <a:off x="10894378" y="6159930"/>
                  <a:ext cx="942457" cy="452771"/>
                </a:xfrm>
                <a:prstGeom prst="rtTriangle">
                  <a:avLst/>
                </a:prstGeom>
                <a:solidFill>
                  <a:srgbClr val="01B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2B89ACC3-65D9-4554-BC3D-9CA882B2596C}"/>
                    </a:ext>
                  </a:extLst>
                </p:cNvPr>
                <p:cNvSpPr/>
                <p:nvPr/>
              </p:nvSpPr>
              <p:spPr>
                <a:xfrm>
                  <a:off x="11589997" y="5911846"/>
                  <a:ext cx="613833" cy="942108"/>
                </a:xfrm>
                <a:prstGeom prst="rect">
                  <a:avLst/>
                </a:prstGeom>
                <a:solidFill>
                  <a:srgbClr val="01B2AA"/>
                </a:solidFill>
                <a:ln>
                  <a:solidFill>
                    <a:srgbClr val="01B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4" name="Group 13">
                <a:extLst>
                  <a:ext uri="{FF2B5EF4-FFF2-40B4-BE49-F238E27FC236}">
                    <a16:creationId xmlns:a16="http://schemas.microsoft.com/office/drawing/2014/main" id="{6F0AC2BF-C9BE-4A06-AAC0-3B7A1E02FBBA}"/>
                  </a:ext>
                </a:extLst>
              </p:cNvPr>
              <p:cNvGrpSpPr/>
              <p:nvPr/>
            </p:nvGrpSpPr>
            <p:grpSpPr>
              <a:xfrm>
                <a:off x="1673418" y="4101344"/>
                <a:ext cx="10476812" cy="937353"/>
                <a:chOff x="2448119" y="4329983"/>
                <a:chExt cx="10476812" cy="937353"/>
              </a:xfrm>
            </p:grpSpPr>
            <p:sp>
              <p:nvSpPr>
                <p:cNvPr id="15" name="Right Triangle 14">
                  <a:extLst>
                    <a:ext uri="{FF2B5EF4-FFF2-40B4-BE49-F238E27FC236}">
                      <a16:creationId xmlns:a16="http://schemas.microsoft.com/office/drawing/2014/main" id="{679C6E40-FDC2-4421-865B-EE27F4AF9933}"/>
                    </a:ext>
                  </a:extLst>
                </p:cNvPr>
                <p:cNvSpPr/>
                <p:nvPr/>
              </p:nvSpPr>
              <p:spPr>
                <a:xfrm rot="12653567">
                  <a:off x="2448119" y="4441082"/>
                  <a:ext cx="601024" cy="71585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ight Triangle 15">
                  <a:extLst>
                    <a:ext uri="{FF2B5EF4-FFF2-40B4-BE49-F238E27FC236}">
                      <a16:creationId xmlns:a16="http://schemas.microsoft.com/office/drawing/2014/main" id="{9699CFE9-6DA9-4B15-9740-C8072CB59A04}"/>
                    </a:ext>
                  </a:extLst>
                </p:cNvPr>
                <p:cNvSpPr/>
                <p:nvPr/>
              </p:nvSpPr>
              <p:spPr>
                <a:xfrm rot="5400000" flipV="1">
                  <a:off x="2668429" y="4313575"/>
                  <a:ext cx="144937" cy="17775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7" name="Group 16">
                  <a:extLst>
                    <a:ext uri="{FF2B5EF4-FFF2-40B4-BE49-F238E27FC236}">
                      <a16:creationId xmlns:a16="http://schemas.microsoft.com/office/drawing/2014/main" id="{626A68A9-1568-4865-BA15-B2E7D07852EB}"/>
                    </a:ext>
                  </a:extLst>
                </p:cNvPr>
                <p:cNvGrpSpPr/>
                <p:nvPr/>
              </p:nvGrpSpPr>
              <p:grpSpPr>
                <a:xfrm>
                  <a:off x="2825885" y="4331817"/>
                  <a:ext cx="10099046" cy="935519"/>
                  <a:chOff x="1685839" y="5894270"/>
                  <a:chExt cx="10099046" cy="951282"/>
                </a:xfrm>
              </p:grpSpPr>
              <p:sp>
                <p:nvSpPr>
                  <p:cNvPr id="18" name="Rectangle 17">
                    <a:extLst>
                      <a:ext uri="{FF2B5EF4-FFF2-40B4-BE49-F238E27FC236}">
                        <a16:creationId xmlns:a16="http://schemas.microsoft.com/office/drawing/2014/main" id="{CEB28D7A-12BA-4E11-8CD5-2332CB614859}"/>
                      </a:ext>
                    </a:extLst>
                  </p:cNvPr>
                  <p:cNvSpPr/>
                  <p:nvPr/>
                </p:nvSpPr>
                <p:spPr>
                  <a:xfrm>
                    <a:off x="1685839" y="5895366"/>
                    <a:ext cx="9451439" cy="950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ight Triangle 18">
                    <a:extLst>
                      <a:ext uri="{FF2B5EF4-FFF2-40B4-BE49-F238E27FC236}">
                        <a16:creationId xmlns:a16="http://schemas.microsoft.com/office/drawing/2014/main" id="{A5309747-EE81-4789-AF46-FF15058A8D67}"/>
                      </a:ext>
                    </a:extLst>
                  </p:cNvPr>
                  <p:cNvSpPr/>
                  <p:nvPr/>
                </p:nvSpPr>
                <p:spPr>
                  <a:xfrm rot="3769317">
                    <a:off x="11050741" y="5945637"/>
                    <a:ext cx="628653" cy="83963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ight Triangle 19">
                    <a:extLst>
                      <a:ext uri="{FF2B5EF4-FFF2-40B4-BE49-F238E27FC236}">
                        <a16:creationId xmlns:a16="http://schemas.microsoft.com/office/drawing/2014/main" id="{D47B070B-7C0F-417F-A956-55D1F5357A7C}"/>
                      </a:ext>
                    </a:extLst>
                  </p:cNvPr>
                  <p:cNvSpPr/>
                  <p:nvPr/>
                </p:nvSpPr>
                <p:spPr>
                  <a:xfrm rot="5400000">
                    <a:off x="10836806" y="5835154"/>
                    <a:ext cx="694126" cy="81235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grpSp>
        <p:pic>
          <p:nvPicPr>
            <p:cNvPr id="23" name="Picture 22">
              <a:extLst>
                <a:ext uri="{FF2B5EF4-FFF2-40B4-BE49-F238E27FC236}">
                  <a16:creationId xmlns:a16="http://schemas.microsoft.com/office/drawing/2014/main" id="{5191555D-59C3-4113-9BD7-761ED7ABF0F2}"/>
                </a:ext>
              </a:extLst>
            </p:cNvPr>
            <p:cNvPicPr>
              <a:picLocks noChangeAspect="1"/>
            </p:cNvPicPr>
            <p:nvPr userDrawn="1"/>
          </p:nvPicPr>
          <p:blipFill>
            <a:blip r:embed="rId14"/>
            <a:stretch>
              <a:fillRect/>
            </a:stretch>
          </p:blipFill>
          <p:spPr>
            <a:xfrm>
              <a:off x="10919939" y="6140722"/>
              <a:ext cx="1135515" cy="588138"/>
            </a:xfrm>
            <a:prstGeom prst="rect">
              <a:avLst/>
            </a:prstGeom>
          </p:spPr>
        </p:pic>
      </p:grpSp>
      <p:sp>
        <p:nvSpPr>
          <p:cNvPr id="2" name="Title Placeholder 1">
            <a:extLst>
              <a:ext uri="{FF2B5EF4-FFF2-40B4-BE49-F238E27FC236}">
                <a16:creationId xmlns:a16="http://schemas.microsoft.com/office/drawing/2014/main" id="{7C0E543F-747D-4209-B779-75C704F5E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CBBD533-7F44-4A3F-B758-F428198C0B8C}"/>
              </a:ext>
            </a:extLst>
          </p:cNvPr>
          <p:cNvSpPr>
            <a:spLocks noGrp="1"/>
          </p:cNvSpPr>
          <p:nvPr>
            <p:ph type="body" idx="1"/>
          </p:nvPr>
        </p:nvSpPr>
        <p:spPr>
          <a:xfrm>
            <a:off x="838200" y="1825625"/>
            <a:ext cx="10515600" cy="38024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32AC13E0-D090-435F-8A2B-48902CA98A57}"/>
              </a:ext>
            </a:extLst>
          </p:cNvPr>
          <p:cNvSpPr>
            <a:spLocks noGrp="1"/>
          </p:cNvSpPr>
          <p:nvPr>
            <p:ph type="sldNum" sz="quarter" idx="4"/>
          </p:nvPr>
        </p:nvSpPr>
        <p:spPr>
          <a:xfrm>
            <a:off x="8226289"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7FE3-D245-45A9-A538-25112D75EE52}" type="slidenum">
              <a:rPr lang="en-AU" smtClean="0"/>
              <a:t>‹#›</a:t>
            </a:fld>
            <a:endParaRPr lang="en-AU"/>
          </a:p>
        </p:txBody>
      </p:sp>
      <p:sp>
        <p:nvSpPr>
          <p:cNvPr id="7" name="TextBox 6">
            <a:extLst>
              <a:ext uri="{FF2B5EF4-FFF2-40B4-BE49-F238E27FC236}">
                <a16:creationId xmlns:a16="http://schemas.microsoft.com/office/drawing/2014/main" id="{E4F6645D-C55D-4BB4-BE74-B66BE70C0C9F}"/>
              </a:ext>
            </a:extLst>
          </p:cNvPr>
          <p:cNvSpPr txBox="1"/>
          <p:nvPr userDrawn="1"/>
        </p:nvSpPr>
        <p:spPr>
          <a:xfrm>
            <a:off x="1690737" y="5937109"/>
            <a:ext cx="4316122" cy="892552"/>
          </a:xfrm>
          <a:prstGeom prst="rect">
            <a:avLst/>
          </a:prstGeom>
          <a:noFill/>
        </p:spPr>
        <p:txBody>
          <a:bodyPr wrap="square" rtlCol="0">
            <a:spAutoFit/>
          </a:bodyPr>
          <a:lstStyle/>
          <a:p>
            <a:r>
              <a:rPr lang="en-AU" sz="1600" b="1" dirty="0">
                <a:solidFill>
                  <a:schemeClr val="bg1"/>
                </a:solidFill>
              </a:rPr>
              <a:t>Many talents.</a:t>
            </a:r>
          </a:p>
          <a:p>
            <a:r>
              <a:rPr lang="en-AU" sz="1600" b="1" dirty="0">
                <a:solidFill>
                  <a:schemeClr val="bg1"/>
                </a:solidFill>
              </a:rPr>
              <a:t>One VCE.</a:t>
            </a:r>
          </a:p>
          <a:p>
            <a:r>
              <a:rPr lang="en-AU" sz="1000" b="0" dirty="0">
                <a:solidFill>
                  <a:schemeClr val="bg1"/>
                </a:solidFill>
              </a:rPr>
              <a:t>Whatever your talent, </a:t>
            </a:r>
          </a:p>
          <a:p>
            <a:r>
              <a:rPr lang="en-AU" sz="1000" b="0" dirty="0">
                <a:solidFill>
                  <a:schemeClr val="bg1"/>
                </a:solidFill>
              </a:rPr>
              <a:t>pursue it under the new VCE.</a:t>
            </a:r>
          </a:p>
        </p:txBody>
      </p:sp>
    </p:spTree>
    <p:extLst>
      <p:ext uri="{BB962C8B-B14F-4D97-AF65-F5344CB8AC3E}">
        <p14:creationId xmlns:p14="http://schemas.microsoft.com/office/powerpoint/2010/main" val="42800677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11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724325767/d4d7d1c94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2AFA196-153F-4C36-AA99-8A2397CC2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81DB68E-79B0-4FC9-8E43-A34B76F0A15F}"/>
              </a:ext>
            </a:extLst>
          </p:cNvPr>
          <p:cNvSpPr txBox="1"/>
          <p:nvPr/>
        </p:nvSpPr>
        <p:spPr>
          <a:xfrm>
            <a:off x="768626" y="1232452"/>
            <a:ext cx="5327374" cy="1569660"/>
          </a:xfrm>
          <a:prstGeom prst="rect">
            <a:avLst/>
          </a:prstGeom>
          <a:noFill/>
        </p:spPr>
        <p:txBody>
          <a:bodyPr wrap="square" rtlCol="0">
            <a:spAutoFit/>
          </a:bodyPr>
          <a:lstStyle/>
          <a:p>
            <a:r>
              <a:rPr lang="en-AU" sz="4800" b="1" dirty="0">
                <a:solidFill>
                  <a:schemeClr val="bg1"/>
                </a:solidFill>
                <a:latin typeface="Arial Nova" panose="020B0504020202020204" pitchFamily="34" charset="0"/>
              </a:rPr>
              <a:t>Many talents. One VCE</a:t>
            </a:r>
          </a:p>
        </p:txBody>
      </p:sp>
      <p:sp>
        <p:nvSpPr>
          <p:cNvPr id="11" name="TextBox 10">
            <a:extLst>
              <a:ext uri="{FF2B5EF4-FFF2-40B4-BE49-F238E27FC236}">
                <a16:creationId xmlns:a16="http://schemas.microsoft.com/office/drawing/2014/main" id="{5C116723-98F9-4238-87A9-EF187137E3DF}"/>
              </a:ext>
            </a:extLst>
          </p:cNvPr>
          <p:cNvSpPr txBox="1"/>
          <p:nvPr/>
        </p:nvSpPr>
        <p:spPr>
          <a:xfrm>
            <a:off x="921026" y="1384852"/>
            <a:ext cx="5327374" cy="1569660"/>
          </a:xfrm>
          <a:prstGeom prst="rect">
            <a:avLst/>
          </a:prstGeom>
          <a:noFill/>
        </p:spPr>
        <p:txBody>
          <a:bodyPr wrap="square" rtlCol="0">
            <a:spAutoFit/>
          </a:bodyPr>
          <a:lstStyle/>
          <a:p>
            <a:r>
              <a:rPr lang="en-AU" sz="4800" b="1" dirty="0">
                <a:solidFill>
                  <a:schemeClr val="bg1"/>
                </a:solidFill>
                <a:latin typeface="Arial Nova" panose="020B0504020202020204" pitchFamily="34" charset="0"/>
              </a:rPr>
              <a:t>Many talents. One VCE</a:t>
            </a:r>
          </a:p>
        </p:txBody>
      </p:sp>
      <p:grpSp>
        <p:nvGrpSpPr>
          <p:cNvPr id="15" name="Group 14">
            <a:extLst>
              <a:ext uri="{FF2B5EF4-FFF2-40B4-BE49-F238E27FC236}">
                <a16:creationId xmlns:a16="http://schemas.microsoft.com/office/drawing/2014/main" id="{8E8ACC25-59F8-486E-B0CD-C344143C775F}"/>
              </a:ext>
            </a:extLst>
          </p:cNvPr>
          <p:cNvGrpSpPr/>
          <p:nvPr/>
        </p:nvGrpSpPr>
        <p:grpSpPr>
          <a:xfrm>
            <a:off x="0" y="0"/>
            <a:ext cx="7457813" cy="6858000"/>
            <a:chOff x="0" y="0"/>
            <a:chExt cx="7457813" cy="6858000"/>
          </a:xfrm>
        </p:grpSpPr>
        <p:grpSp>
          <p:nvGrpSpPr>
            <p:cNvPr id="8" name="Group 7">
              <a:extLst>
                <a:ext uri="{FF2B5EF4-FFF2-40B4-BE49-F238E27FC236}">
                  <a16:creationId xmlns:a16="http://schemas.microsoft.com/office/drawing/2014/main" id="{864FDCC6-2744-4E76-853A-9D58733506C9}"/>
                </a:ext>
              </a:extLst>
            </p:cNvPr>
            <p:cNvGrpSpPr/>
            <p:nvPr/>
          </p:nvGrpSpPr>
          <p:grpSpPr>
            <a:xfrm>
              <a:off x="0" y="0"/>
              <a:ext cx="7457813" cy="6858000"/>
              <a:chOff x="0" y="0"/>
              <a:chExt cx="7457813" cy="6858000"/>
            </a:xfrm>
            <a:solidFill>
              <a:srgbClr val="004C97"/>
            </a:solidFill>
          </p:grpSpPr>
          <p:sp>
            <p:nvSpPr>
              <p:cNvPr id="6" name="Rectangle 5">
                <a:extLst>
                  <a:ext uri="{FF2B5EF4-FFF2-40B4-BE49-F238E27FC236}">
                    <a16:creationId xmlns:a16="http://schemas.microsoft.com/office/drawing/2014/main" id="{6A466877-A28F-41A7-9CAF-3581B7EF1A13}"/>
                  </a:ext>
                </a:extLst>
              </p:cNvPr>
              <p:cNvSpPr/>
              <p:nvPr/>
            </p:nvSpPr>
            <p:spPr>
              <a:xfrm>
                <a:off x="0" y="0"/>
                <a:ext cx="623302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Triangle 6">
                <a:extLst>
                  <a:ext uri="{FF2B5EF4-FFF2-40B4-BE49-F238E27FC236}">
                    <a16:creationId xmlns:a16="http://schemas.microsoft.com/office/drawing/2014/main" id="{50145CA3-1591-47DD-950C-63141C70AF39}"/>
                  </a:ext>
                </a:extLst>
              </p:cNvPr>
              <p:cNvSpPr/>
              <p:nvPr/>
            </p:nvSpPr>
            <p:spPr>
              <a:xfrm>
                <a:off x="6233020" y="0"/>
                <a:ext cx="1224793"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4" name="Picture 13">
              <a:extLst>
                <a:ext uri="{FF2B5EF4-FFF2-40B4-BE49-F238E27FC236}">
                  <a16:creationId xmlns:a16="http://schemas.microsoft.com/office/drawing/2014/main" id="{A76C165F-D33A-45CF-A869-A20A57EE8CF2}"/>
                </a:ext>
              </a:extLst>
            </p:cNvPr>
            <p:cNvPicPr>
              <a:picLocks noChangeAspect="1"/>
            </p:cNvPicPr>
            <p:nvPr/>
          </p:nvPicPr>
          <p:blipFill>
            <a:blip r:embed="rId3"/>
            <a:stretch>
              <a:fillRect/>
            </a:stretch>
          </p:blipFill>
          <p:spPr>
            <a:xfrm>
              <a:off x="387249" y="5888955"/>
              <a:ext cx="1902946" cy="571278"/>
            </a:xfrm>
            <a:prstGeom prst="rect">
              <a:avLst/>
            </a:prstGeom>
          </p:spPr>
        </p:pic>
      </p:grpSp>
      <p:sp>
        <p:nvSpPr>
          <p:cNvPr id="16" name="TextBox 15">
            <a:extLst>
              <a:ext uri="{FF2B5EF4-FFF2-40B4-BE49-F238E27FC236}">
                <a16:creationId xmlns:a16="http://schemas.microsoft.com/office/drawing/2014/main" id="{C4BDA78C-F312-43B0-BA12-A21BBCCCE129}"/>
              </a:ext>
            </a:extLst>
          </p:cNvPr>
          <p:cNvSpPr txBox="1"/>
          <p:nvPr/>
        </p:nvSpPr>
        <p:spPr>
          <a:xfrm>
            <a:off x="1073426" y="1537252"/>
            <a:ext cx="5327374" cy="1569660"/>
          </a:xfrm>
          <a:prstGeom prst="rect">
            <a:avLst/>
          </a:prstGeom>
          <a:noFill/>
        </p:spPr>
        <p:txBody>
          <a:bodyPr wrap="square" rtlCol="0">
            <a:spAutoFit/>
          </a:bodyPr>
          <a:lstStyle/>
          <a:p>
            <a:r>
              <a:rPr lang="en-AU" sz="4800" b="1" dirty="0">
                <a:solidFill>
                  <a:schemeClr val="bg1"/>
                </a:solidFill>
                <a:latin typeface="Arial Nova" panose="020B0504020202020204" pitchFamily="34" charset="0"/>
              </a:rPr>
              <a:t>Many talents. One VCE</a:t>
            </a:r>
          </a:p>
        </p:txBody>
      </p:sp>
      <p:sp>
        <p:nvSpPr>
          <p:cNvPr id="12" name="TextBox 11">
            <a:extLst>
              <a:ext uri="{FF2B5EF4-FFF2-40B4-BE49-F238E27FC236}">
                <a16:creationId xmlns:a16="http://schemas.microsoft.com/office/drawing/2014/main" id="{FA422B13-BD4D-8012-F20D-0AC60898B4EB}"/>
              </a:ext>
            </a:extLst>
          </p:cNvPr>
          <p:cNvSpPr txBox="1"/>
          <p:nvPr/>
        </p:nvSpPr>
        <p:spPr>
          <a:xfrm>
            <a:off x="1143699" y="3429000"/>
            <a:ext cx="5173211" cy="830997"/>
          </a:xfrm>
          <a:prstGeom prst="rect">
            <a:avLst/>
          </a:prstGeom>
          <a:noFill/>
        </p:spPr>
        <p:txBody>
          <a:bodyPr wrap="square" rtlCol="0">
            <a:spAutoFit/>
          </a:bodyPr>
          <a:lstStyle/>
          <a:p>
            <a:r>
              <a:rPr lang="en-AU" sz="2400" b="1" i="0" u="none" strike="noStrike" dirty="0">
                <a:solidFill>
                  <a:srgbClr val="FFFFFF"/>
                </a:solidFill>
                <a:effectLst/>
                <a:latin typeface="Arial" panose="020B0604020202020204" pitchFamily="34" charset="0"/>
              </a:rPr>
              <a:t>Study options for Years 11 and 12 </a:t>
            </a:r>
            <a:r>
              <a:rPr lang="en-AU" sz="2400" b="0" i="0" dirty="0">
                <a:solidFill>
                  <a:srgbClr val="000000"/>
                </a:solidFill>
                <a:effectLst/>
                <a:latin typeface="Arial" panose="020B0604020202020204" pitchFamily="34" charset="0"/>
              </a:rPr>
              <a:t>​</a:t>
            </a:r>
            <a:br>
              <a:rPr lang="en-AU" sz="2400" b="0" i="0" dirty="0">
                <a:solidFill>
                  <a:srgbClr val="000000"/>
                </a:solidFill>
                <a:effectLst/>
                <a:latin typeface="Arial" panose="020B0604020202020204" pitchFamily="34" charset="0"/>
              </a:rPr>
            </a:br>
            <a:r>
              <a:rPr lang="en-AU" sz="2400" b="1" i="0" u="none" strike="noStrike" dirty="0">
                <a:solidFill>
                  <a:srgbClr val="FFFFFF"/>
                </a:solidFill>
                <a:effectLst/>
                <a:latin typeface="Arial" panose="020B0604020202020204" pitchFamily="34" charset="0"/>
              </a:rPr>
              <a:t>2023 / 2024</a:t>
            </a:r>
            <a:r>
              <a:rPr lang="en-AU" sz="2400" b="0" i="0" dirty="0">
                <a:solidFill>
                  <a:srgbClr val="000000"/>
                </a:solidFill>
                <a:effectLst/>
                <a:latin typeface="Arial" panose="020B0604020202020204" pitchFamily="34" charset="0"/>
              </a:rPr>
              <a:t>​</a:t>
            </a:r>
            <a:endParaRPr lang="en-AU" sz="2400" dirty="0"/>
          </a:p>
        </p:txBody>
      </p:sp>
    </p:spTree>
    <p:extLst>
      <p:ext uri="{BB962C8B-B14F-4D97-AF65-F5344CB8AC3E}">
        <p14:creationId xmlns:p14="http://schemas.microsoft.com/office/powerpoint/2010/main" val="157785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BE22-2E2A-09A0-5B4C-1B0A839087E8}"/>
              </a:ext>
            </a:extLst>
          </p:cNvPr>
          <p:cNvSpPr>
            <a:spLocks noGrp="1"/>
          </p:cNvSpPr>
          <p:nvPr>
            <p:ph type="title"/>
          </p:nvPr>
        </p:nvSpPr>
        <p:spPr/>
        <p:txBody>
          <a:bodyPr/>
          <a:lstStyle/>
          <a:p>
            <a:r>
              <a:rPr lang="en-US" sz="3600" b="1" dirty="0"/>
              <a:t>Victorian Certificate of Education</a:t>
            </a:r>
          </a:p>
        </p:txBody>
      </p:sp>
      <p:sp>
        <p:nvSpPr>
          <p:cNvPr id="3" name="Content Placeholder 2">
            <a:extLst>
              <a:ext uri="{FF2B5EF4-FFF2-40B4-BE49-F238E27FC236}">
                <a16:creationId xmlns:a16="http://schemas.microsoft.com/office/drawing/2014/main" id="{7F9C5881-5DE4-BADB-6AD1-89D93238A308}"/>
              </a:ext>
            </a:extLst>
          </p:cNvPr>
          <p:cNvSpPr>
            <a:spLocks noGrp="1"/>
          </p:cNvSpPr>
          <p:nvPr>
            <p:ph idx="1"/>
          </p:nvPr>
        </p:nvSpPr>
        <p:spPr/>
        <p:txBody>
          <a:bodyPr/>
          <a:lstStyle/>
          <a:p>
            <a:pPr>
              <a:spcBef>
                <a:spcPts val="0"/>
              </a:spcBef>
            </a:pPr>
            <a:r>
              <a:rPr lang="en-US" dirty="0"/>
              <a:t>Two-year senior secondary certificate​</a:t>
            </a:r>
          </a:p>
          <a:p>
            <a:pPr>
              <a:spcBef>
                <a:spcPts val="0"/>
              </a:spcBef>
            </a:pPr>
            <a:r>
              <a:rPr lang="en-US" dirty="0"/>
              <a:t>20 to 24 units – one unit is one semester</a:t>
            </a:r>
          </a:p>
          <a:p>
            <a:pPr>
              <a:spcBef>
                <a:spcPts val="0"/>
              </a:spcBef>
            </a:pPr>
            <a:r>
              <a:rPr lang="en-US" dirty="0"/>
              <a:t>More than 90 subjects (called studies) to choose from​, plus Vocational Education and Training subjects (VET)​</a:t>
            </a:r>
          </a:p>
          <a:p>
            <a:pPr>
              <a:spcBef>
                <a:spcPts val="0"/>
              </a:spcBef>
            </a:pPr>
            <a:r>
              <a:rPr lang="en-US" dirty="0"/>
              <a:t>A study has Units 1 and 2 (Year 11) and Units 3 and 4 (Year 12)​</a:t>
            </a:r>
          </a:p>
          <a:p>
            <a:pPr>
              <a:spcBef>
                <a:spcPts val="0"/>
              </a:spcBef>
            </a:pPr>
            <a:r>
              <a:rPr lang="en-US" dirty="0"/>
              <a:t>An English study is compulsory</a:t>
            </a:r>
          </a:p>
          <a:p>
            <a:pPr>
              <a:spcBef>
                <a:spcPts val="0"/>
              </a:spcBef>
            </a:pPr>
            <a:r>
              <a:rPr lang="en-US" dirty="0"/>
              <a:t>School assessments and final exams lead to study scores </a:t>
            </a:r>
          </a:p>
          <a:p>
            <a:pPr>
              <a:spcBef>
                <a:spcPts val="0"/>
              </a:spcBef>
            </a:pPr>
            <a:r>
              <a:rPr lang="en-US" dirty="0"/>
              <a:t>Study scores lead to an ATAR</a:t>
            </a:r>
          </a:p>
        </p:txBody>
      </p:sp>
    </p:spTree>
    <p:extLst>
      <p:ext uri="{BB962C8B-B14F-4D97-AF65-F5344CB8AC3E}">
        <p14:creationId xmlns:p14="http://schemas.microsoft.com/office/powerpoint/2010/main" val="394024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6053-7F0F-97FA-7ADE-1892E2E3E472}"/>
              </a:ext>
            </a:extLst>
          </p:cNvPr>
          <p:cNvSpPr>
            <a:spLocks noGrp="1"/>
          </p:cNvSpPr>
          <p:nvPr>
            <p:ph type="title"/>
          </p:nvPr>
        </p:nvSpPr>
        <p:spPr/>
        <p:txBody>
          <a:bodyPr>
            <a:normAutofit fontScale="90000"/>
          </a:bodyPr>
          <a:lstStyle/>
          <a:p>
            <a:r>
              <a:rPr lang="en-US" sz="4000" b="1" dirty="0"/>
              <a:t>VCE</a:t>
            </a:r>
            <a:br>
              <a:rPr lang="en-US" sz="4000" b="1" dirty="0"/>
            </a:br>
            <a:r>
              <a:rPr lang="en-US" sz="4000" b="1" dirty="0"/>
              <a:t>Vocational </a:t>
            </a:r>
            <a:br>
              <a:rPr lang="en-US" sz="4000" b="1" dirty="0"/>
            </a:br>
            <a:r>
              <a:rPr lang="en-US" sz="4000" b="1" dirty="0"/>
              <a:t>Major – a program within the VCE</a:t>
            </a:r>
            <a:br>
              <a:rPr lang="en-US" dirty="0"/>
            </a:br>
            <a:endParaRPr lang="en-US" dirty="0"/>
          </a:p>
        </p:txBody>
      </p:sp>
      <p:sp>
        <p:nvSpPr>
          <p:cNvPr id="3" name="Content Placeholder 2">
            <a:extLst>
              <a:ext uri="{FF2B5EF4-FFF2-40B4-BE49-F238E27FC236}">
                <a16:creationId xmlns:a16="http://schemas.microsoft.com/office/drawing/2014/main" id="{6D589F5A-67BB-83C3-C110-4E67C63161FE}"/>
              </a:ext>
            </a:extLst>
          </p:cNvPr>
          <p:cNvSpPr>
            <a:spLocks noGrp="1"/>
          </p:cNvSpPr>
          <p:nvPr>
            <p:ph idx="1"/>
          </p:nvPr>
        </p:nvSpPr>
        <p:spPr>
          <a:xfrm>
            <a:off x="5122737" y="618364"/>
            <a:ext cx="6535863" cy="4773167"/>
          </a:xfrm>
        </p:spPr>
        <p:txBody>
          <a:bodyPr>
            <a:noAutofit/>
          </a:bodyPr>
          <a:lstStyle/>
          <a:p>
            <a:pPr>
              <a:lnSpc>
                <a:spcPct val="130000"/>
              </a:lnSpc>
              <a:spcBef>
                <a:spcPts val="0"/>
              </a:spcBef>
            </a:pPr>
            <a:r>
              <a:rPr lang="en-US" dirty="0"/>
              <a:t>Two-year senior secondary certificate​</a:t>
            </a:r>
          </a:p>
          <a:p>
            <a:pPr>
              <a:lnSpc>
                <a:spcPct val="130000"/>
              </a:lnSpc>
              <a:spcBef>
                <a:spcPts val="0"/>
              </a:spcBef>
            </a:pPr>
            <a:r>
              <a:rPr lang="en-US" dirty="0"/>
              <a:t>16 to 20 units </a:t>
            </a:r>
          </a:p>
          <a:p>
            <a:pPr>
              <a:lnSpc>
                <a:spcPct val="130000"/>
              </a:lnSpc>
              <a:spcBef>
                <a:spcPts val="0"/>
              </a:spcBef>
            </a:pPr>
            <a:r>
              <a:rPr lang="en-US" dirty="0"/>
              <a:t>Four compulsory subjects VCE VM: </a:t>
            </a:r>
            <a:r>
              <a:rPr lang="en-US" sz="2400" dirty="0"/>
              <a:t>Literacy, Numeracy, Personal Development Skills, Work Related Skills​</a:t>
            </a:r>
          </a:p>
          <a:p>
            <a:pPr>
              <a:lnSpc>
                <a:spcPct val="130000"/>
              </a:lnSpc>
              <a:spcBef>
                <a:spcPts val="0"/>
              </a:spcBef>
            </a:pPr>
            <a:r>
              <a:rPr lang="en-US" dirty="0"/>
              <a:t>Compulsory VET subject</a:t>
            </a:r>
          </a:p>
          <a:p>
            <a:pPr>
              <a:lnSpc>
                <a:spcPct val="130000"/>
              </a:lnSpc>
              <a:spcBef>
                <a:spcPts val="0"/>
              </a:spcBef>
            </a:pPr>
            <a:r>
              <a:rPr lang="en-US" dirty="0"/>
              <a:t>Gain credit from time in workplace</a:t>
            </a:r>
            <a:endParaRPr lang="en-US" sz="2000" dirty="0"/>
          </a:p>
          <a:p>
            <a:pPr>
              <a:lnSpc>
                <a:spcPct val="130000"/>
              </a:lnSpc>
              <a:spcBef>
                <a:spcPts val="0"/>
              </a:spcBef>
            </a:pPr>
            <a:r>
              <a:rPr lang="en-US" dirty="0"/>
              <a:t>Assessment based on learning activities</a:t>
            </a:r>
          </a:p>
          <a:p>
            <a:pPr>
              <a:lnSpc>
                <a:spcPct val="130000"/>
              </a:lnSpc>
              <a:spcBef>
                <a:spcPts val="0"/>
              </a:spcBef>
            </a:pPr>
            <a:r>
              <a:rPr lang="en-US" dirty="0"/>
              <a:t>No study scores and no ATAR</a:t>
            </a:r>
          </a:p>
        </p:txBody>
      </p:sp>
    </p:spTree>
    <p:extLst>
      <p:ext uri="{BB962C8B-B14F-4D97-AF65-F5344CB8AC3E}">
        <p14:creationId xmlns:p14="http://schemas.microsoft.com/office/powerpoint/2010/main" val="91446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6BC0-A303-B5BD-6608-BC90B7D567E5}"/>
              </a:ext>
            </a:extLst>
          </p:cNvPr>
          <p:cNvSpPr>
            <a:spLocks noGrp="1"/>
          </p:cNvSpPr>
          <p:nvPr>
            <p:ph type="title"/>
          </p:nvPr>
        </p:nvSpPr>
        <p:spPr>
          <a:xfrm>
            <a:off x="838200" y="365125"/>
            <a:ext cx="10515600" cy="901355"/>
          </a:xfrm>
        </p:spPr>
        <p:txBody>
          <a:bodyPr>
            <a:normAutofit/>
          </a:bodyPr>
          <a:lstStyle/>
          <a:p>
            <a:r>
              <a:rPr lang="en-US" sz="2400" b="1" dirty="0"/>
              <a:t>Each pathway builds on the learning strengths</a:t>
            </a:r>
            <a:br>
              <a:rPr lang="en-US" sz="2400" b="1" dirty="0"/>
            </a:br>
            <a:r>
              <a:rPr lang="en-US" sz="2400" b="1" dirty="0"/>
              <a:t>and aspirations of the student</a:t>
            </a:r>
          </a:p>
        </p:txBody>
      </p:sp>
      <p:graphicFrame>
        <p:nvGraphicFramePr>
          <p:cNvPr id="5" name="Table 5">
            <a:extLst>
              <a:ext uri="{FF2B5EF4-FFF2-40B4-BE49-F238E27FC236}">
                <a16:creationId xmlns:a16="http://schemas.microsoft.com/office/drawing/2014/main" id="{73DD5884-9450-30EE-7032-CEFC071BE999}"/>
              </a:ext>
            </a:extLst>
          </p:cNvPr>
          <p:cNvGraphicFramePr>
            <a:graphicFrameLocks noGrp="1"/>
          </p:cNvGraphicFramePr>
          <p:nvPr>
            <p:extLst>
              <p:ext uri="{D42A27DB-BD31-4B8C-83A1-F6EECF244321}">
                <p14:modId xmlns:p14="http://schemas.microsoft.com/office/powerpoint/2010/main" val="3405998308"/>
              </p:ext>
            </p:extLst>
          </p:nvPr>
        </p:nvGraphicFramePr>
        <p:xfrm>
          <a:off x="736600" y="1951566"/>
          <a:ext cx="5232400" cy="3934256"/>
        </p:xfrm>
        <a:graphic>
          <a:graphicData uri="http://schemas.openxmlformats.org/drawingml/2006/table">
            <a:tbl>
              <a:tblPr firstRow="1" bandRow="1">
                <a:tableStyleId>{5C22544A-7EE6-4342-B048-85BDC9FD1C3A}</a:tableStyleId>
              </a:tblPr>
              <a:tblGrid>
                <a:gridCol w="5232400">
                  <a:extLst>
                    <a:ext uri="{9D8B030D-6E8A-4147-A177-3AD203B41FA5}">
                      <a16:colId xmlns:a16="http://schemas.microsoft.com/office/drawing/2014/main" val="1207861346"/>
                    </a:ext>
                  </a:extLst>
                </a:gridCol>
              </a:tblGrid>
              <a:tr h="134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i="0" dirty="0">
                          <a:solidFill>
                            <a:schemeClr val="bg1"/>
                          </a:solidFill>
                          <a:effectLst/>
                          <a:latin typeface="Times New Roman" panose="02020603050405020304" pitchFamily="18" charset="0"/>
                        </a:rPr>
                        <a:t> </a:t>
                      </a:r>
                      <a:r>
                        <a:rPr lang="en-AU" sz="2000" b="1" dirty="0">
                          <a:solidFill>
                            <a:schemeClr val="bg1"/>
                          </a:solidFill>
                          <a:latin typeface="Arial" panose="020B0604020202020204" pitchFamily="34" charset="0"/>
                          <a:cs typeface="Arial" panose="020B0604020202020204" pitchFamily="34" charset="0"/>
                        </a:rPr>
                        <a:t>VCE student</a:t>
                      </a:r>
                      <a:endParaRPr lang="en-AU" sz="2400" b="1" dirty="0">
                        <a:solidFill>
                          <a:schemeClr val="bg1"/>
                        </a:solidFill>
                        <a:latin typeface="Arial" panose="020B0604020202020204" pitchFamily="34" charset="0"/>
                        <a:cs typeface="Arial" panose="020B0604020202020204" pitchFamily="34" charset="0"/>
                      </a:endParaRPr>
                    </a:p>
                  </a:txBody>
                  <a:tcPr marL="180000" marR="180000" marT="144000" marB="144000" anchor="b"/>
                </a:tc>
                <a:extLst>
                  <a:ext uri="{0D108BD9-81ED-4DB2-BD59-A6C34878D82A}">
                    <a16:rowId xmlns:a16="http://schemas.microsoft.com/office/drawing/2014/main" val="1235644105"/>
                  </a:ext>
                </a:extLst>
              </a:tr>
              <a:tr h="2585551">
                <a:tc>
                  <a:txBody>
                    <a:bodyPr/>
                    <a:lstStyle/>
                    <a:p>
                      <a:pPr algn="l" rtl="0" fontAlgn="base">
                        <a:spcAft>
                          <a:spcPts val="600"/>
                        </a:spcAft>
                      </a:pPr>
                      <a:r>
                        <a:rPr lang="en-US" sz="2000" b="0" i="0" u="none" strike="noStrike" dirty="0">
                          <a:solidFill>
                            <a:srgbClr val="303132"/>
                          </a:solidFill>
                          <a:effectLst/>
                          <a:latin typeface="Arial"/>
                          <a:cs typeface="Arial"/>
                        </a:rPr>
                        <a:t>Classroom focus where you:</a:t>
                      </a:r>
                    </a:p>
                    <a:p>
                      <a:pPr marL="342900" indent="-342900" algn="l" rtl="0" fontAlgn="base">
                        <a:spcAft>
                          <a:spcPts val="600"/>
                        </a:spcAft>
                        <a:buFont typeface="Arial" panose="020B0604020202020204" pitchFamily="34" charset="0"/>
                        <a:buChar char="•"/>
                      </a:pPr>
                      <a:r>
                        <a:rPr lang="en-US" sz="2000" b="0" i="0" u="none" strike="noStrike" dirty="0">
                          <a:solidFill>
                            <a:srgbClr val="303132"/>
                          </a:solidFill>
                          <a:effectLst/>
                          <a:latin typeface="Arial"/>
                          <a:cs typeface="Arial"/>
                        </a:rPr>
                        <a:t>build deep knowledge of a subject area</a:t>
                      </a:r>
                      <a:endParaRPr lang="en-US" sz="2000" b="0" i="0" dirty="0">
                        <a:solidFill>
                          <a:srgbClr val="000000"/>
                        </a:solidFill>
                        <a:effectLst/>
                        <a:latin typeface="Arial"/>
                        <a:cs typeface="Arial"/>
                      </a:endParaRPr>
                    </a:p>
                    <a:p>
                      <a:pPr marL="342900" indent="-342900" algn="l" rtl="0" fontAlgn="base">
                        <a:spcAft>
                          <a:spcPts val="600"/>
                        </a:spcAft>
                        <a:buFont typeface="Arial" panose="020B0604020202020204" pitchFamily="34" charset="0"/>
                        <a:buChar char="•"/>
                      </a:pPr>
                      <a:r>
                        <a:rPr lang="en-US" sz="2000" b="0" i="0" u="none" strike="noStrike" dirty="0">
                          <a:solidFill>
                            <a:srgbClr val="303132"/>
                          </a:solidFill>
                          <a:effectLst/>
                          <a:latin typeface="Arial"/>
                          <a:cs typeface="Arial"/>
                        </a:rPr>
                        <a:t>apply theoretical skills and knowledge through experiments, practical activities</a:t>
                      </a:r>
                      <a:r>
                        <a:rPr lang="en-US" sz="2000" b="0" i="0" dirty="0">
                          <a:solidFill>
                            <a:srgbClr val="000000"/>
                          </a:solidFill>
                          <a:effectLst/>
                          <a:latin typeface="Arial"/>
                          <a:cs typeface="Arial"/>
                        </a:rPr>
                        <a:t>​</a:t>
                      </a:r>
                      <a:r>
                        <a:rPr lang="en-US" sz="2000" dirty="0">
                          <a:solidFill>
                            <a:srgbClr val="000000"/>
                          </a:solidFill>
                          <a:latin typeface="Arial"/>
                          <a:cs typeface="Arial"/>
                        </a:rPr>
                        <a:t>.</a:t>
                      </a:r>
                      <a:endParaRPr lang="en-US" sz="2000" b="0" i="0" dirty="0">
                        <a:solidFill>
                          <a:srgbClr val="000000"/>
                        </a:solidFill>
                        <a:effectLst/>
                        <a:latin typeface="Arial" panose="020B0604020202020204" pitchFamily="34" charset="0"/>
                        <a:cs typeface="Arial"/>
                      </a:endParaRPr>
                    </a:p>
                    <a:p>
                      <a:pPr algn="l" rtl="0" fontAlgn="base">
                        <a:spcAft>
                          <a:spcPts val="600"/>
                        </a:spcAft>
                      </a:pPr>
                      <a:r>
                        <a:rPr lang="en-US" sz="2000" b="0" i="0" u="none" strike="noStrike" dirty="0">
                          <a:solidFill>
                            <a:srgbClr val="303132"/>
                          </a:solidFill>
                          <a:effectLst/>
                          <a:latin typeface="Arial"/>
                          <a:cs typeface="Arial"/>
                        </a:rPr>
                        <a:t>Add a vocational focus through </a:t>
                      </a:r>
                      <a:br>
                        <a:rPr lang="en-US" sz="2000" b="0" i="0" u="none" strike="noStrike" dirty="0">
                          <a:solidFill>
                            <a:srgbClr val="303132"/>
                          </a:solidFill>
                          <a:effectLst/>
                          <a:latin typeface="Arial"/>
                          <a:cs typeface="Arial"/>
                        </a:rPr>
                      </a:br>
                      <a:r>
                        <a:rPr lang="en-US" sz="2000" b="0" i="0" u="none" strike="noStrike" dirty="0">
                          <a:solidFill>
                            <a:srgbClr val="303132"/>
                          </a:solidFill>
                          <a:effectLst/>
                          <a:latin typeface="Arial"/>
                          <a:cs typeface="Arial"/>
                        </a:rPr>
                        <a:t>a VET subject</a:t>
                      </a:r>
                      <a:r>
                        <a:rPr lang="en-US" sz="2000" b="0" i="0" dirty="0">
                          <a:solidFill>
                            <a:srgbClr val="000000"/>
                          </a:solidFill>
                          <a:effectLst/>
                          <a:latin typeface="Arial"/>
                          <a:cs typeface="Arial"/>
                        </a:rPr>
                        <a:t>​</a:t>
                      </a:r>
                      <a:r>
                        <a:rPr lang="en-US" sz="2000" dirty="0">
                          <a:solidFill>
                            <a:srgbClr val="000000"/>
                          </a:solidFill>
                          <a:latin typeface="Arial"/>
                          <a:cs typeface="Arial"/>
                        </a:rPr>
                        <a:t>.</a:t>
                      </a:r>
                    </a:p>
                  </a:txBody>
                  <a:tcPr marL="180000" marR="180000" marT="144000" marB="144000">
                    <a:solidFill>
                      <a:srgbClr val="4472C4">
                        <a:alpha val="26290"/>
                      </a:srgbClr>
                    </a:solidFill>
                  </a:tcPr>
                </a:tc>
                <a:extLst>
                  <a:ext uri="{0D108BD9-81ED-4DB2-BD59-A6C34878D82A}">
                    <a16:rowId xmlns:a16="http://schemas.microsoft.com/office/drawing/2014/main" val="843922184"/>
                  </a:ext>
                </a:extLst>
              </a:tr>
            </a:tbl>
          </a:graphicData>
        </a:graphic>
      </p:graphicFrame>
      <p:graphicFrame>
        <p:nvGraphicFramePr>
          <p:cNvPr id="6" name="Table 5">
            <a:extLst>
              <a:ext uri="{FF2B5EF4-FFF2-40B4-BE49-F238E27FC236}">
                <a16:creationId xmlns:a16="http://schemas.microsoft.com/office/drawing/2014/main" id="{221423C5-02E3-62CE-197C-3D474AA64AE9}"/>
              </a:ext>
            </a:extLst>
          </p:cNvPr>
          <p:cNvGraphicFramePr>
            <a:graphicFrameLocks noGrp="1"/>
          </p:cNvGraphicFramePr>
          <p:nvPr>
            <p:extLst>
              <p:ext uri="{D42A27DB-BD31-4B8C-83A1-F6EECF244321}">
                <p14:modId xmlns:p14="http://schemas.microsoft.com/office/powerpoint/2010/main" val="2005082039"/>
              </p:ext>
            </p:extLst>
          </p:nvPr>
        </p:nvGraphicFramePr>
        <p:xfrm>
          <a:off x="6121400" y="1951566"/>
          <a:ext cx="5232400" cy="3934256"/>
        </p:xfrm>
        <a:graphic>
          <a:graphicData uri="http://schemas.openxmlformats.org/drawingml/2006/table">
            <a:tbl>
              <a:tblPr firstRow="1" bandRow="1">
                <a:tableStyleId>{5C22544A-7EE6-4342-B048-85BDC9FD1C3A}</a:tableStyleId>
              </a:tblPr>
              <a:tblGrid>
                <a:gridCol w="5232400">
                  <a:extLst>
                    <a:ext uri="{9D8B030D-6E8A-4147-A177-3AD203B41FA5}">
                      <a16:colId xmlns:a16="http://schemas.microsoft.com/office/drawing/2014/main" val="1207861346"/>
                    </a:ext>
                  </a:extLst>
                </a:gridCol>
              </a:tblGrid>
              <a:tr h="128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i="0" dirty="0">
                          <a:solidFill>
                            <a:schemeClr val="bg1"/>
                          </a:solidFill>
                          <a:effectLst/>
                          <a:latin typeface="Arial" panose="020B0604020202020204" pitchFamily="34" charset="0"/>
                          <a:cs typeface="Arial" panose="020B0604020202020204" pitchFamily="34" charset="0"/>
                        </a:rPr>
                        <a:t>VCE Vocational</a:t>
                      </a:r>
                      <a:br>
                        <a:rPr lang="en-AU" sz="2000" b="1" i="0" dirty="0">
                          <a:solidFill>
                            <a:schemeClr val="bg1"/>
                          </a:solidFill>
                          <a:effectLst/>
                          <a:latin typeface="Arial" panose="020B0604020202020204" pitchFamily="34" charset="0"/>
                          <a:cs typeface="Arial" panose="020B0604020202020204" pitchFamily="34" charset="0"/>
                        </a:rPr>
                      </a:br>
                      <a:r>
                        <a:rPr lang="en-AU" sz="2000" b="1" i="0" dirty="0">
                          <a:solidFill>
                            <a:schemeClr val="bg1"/>
                          </a:solidFill>
                          <a:effectLst/>
                          <a:latin typeface="Arial" panose="020B0604020202020204" pitchFamily="34" charset="0"/>
                          <a:cs typeface="Arial" panose="020B0604020202020204" pitchFamily="34" charset="0"/>
                        </a:rPr>
                        <a:t>Major student</a:t>
                      </a:r>
                    </a:p>
                  </a:txBody>
                  <a:tcPr marL="180000" marR="180000" marT="144000" marB="144000" anchor="b">
                    <a:solidFill>
                      <a:srgbClr val="00B2AA"/>
                    </a:solidFill>
                  </a:tcPr>
                </a:tc>
                <a:extLst>
                  <a:ext uri="{0D108BD9-81ED-4DB2-BD59-A6C34878D82A}">
                    <a16:rowId xmlns:a16="http://schemas.microsoft.com/office/drawing/2014/main" val="1235644105"/>
                  </a:ext>
                </a:extLst>
              </a:tr>
              <a:tr h="2589578">
                <a:tc>
                  <a:txBody>
                    <a:bodyPr/>
                    <a:lstStyle/>
                    <a:p>
                      <a:pPr algn="l" rtl="0" fontAlgn="base">
                        <a:spcAft>
                          <a:spcPts val="600"/>
                        </a:spcAft>
                      </a:pPr>
                      <a:r>
                        <a:rPr lang="en-US" sz="2000" b="0" i="0" u="none" strike="noStrike" dirty="0">
                          <a:solidFill>
                            <a:srgbClr val="303132"/>
                          </a:solidFill>
                          <a:effectLst/>
                          <a:latin typeface="Arial"/>
                          <a:cs typeface="Arial"/>
                        </a:rPr>
                        <a:t>Applied learning focus where you:</a:t>
                      </a:r>
                    </a:p>
                    <a:p>
                      <a:pPr marL="285750" indent="-285750" algn="l" rtl="0" fontAlgn="base">
                        <a:spcAft>
                          <a:spcPts val="600"/>
                        </a:spcAft>
                        <a:buFont typeface="Arial" panose="020B0604020202020204" pitchFamily="34" charset="0"/>
                        <a:buChar char="•"/>
                      </a:pPr>
                      <a:r>
                        <a:rPr lang="en-US" sz="2000" b="0" i="0" u="none" strike="noStrike" dirty="0">
                          <a:solidFill>
                            <a:srgbClr val="303132"/>
                          </a:solidFill>
                          <a:effectLst/>
                          <a:latin typeface="Arial"/>
                          <a:cs typeface="Arial"/>
                        </a:rPr>
                        <a:t>concentrate on your future​ through real world learning contexts</a:t>
                      </a:r>
                    </a:p>
                    <a:p>
                      <a:pPr marL="285750" indent="-285750" algn="l" rtl="0" fontAlgn="base">
                        <a:spcAft>
                          <a:spcPts val="600"/>
                        </a:spcAft>
                        <a:buFont typeface="Arial" panose="020B0604020202020204" pitchFamily="34" charset="0"/>
                        <a:buChar char="•"/>
                      </a:pPr>
                      <a:r>
                        <a:rPr lang="en-US" sz="2000" b="0" i="0" u="none" strike="noStrike" dirty="0">
                          <a:solidFill>
                            <a:srgbClr val="303132"/>
                          </a:solidFill>
                          <a:effectLst/>
                          <a:latin typeface="Arial"/>
                          <a:cs typeface="Arial"/>
                        </a:rPr>
                        <a:t>learn in a classroom, the workplace, and community</a:t>
                      </a:r>
                    </a:p>
                    <a:p>
                      <a:pPr algn="l" rtl="0" fontAlgn="base">
                        <a:spcAft>
                          <a:spcPts val="600"/>
                        </a:spcAft>
                      </a:pPr>
                      <a:r>
                        <a:rPr lang="en-US" sz="2000" b="0" i="0" u="none" strike="noStrike" dirty="0">
                          <a:solidFill>
                            <a:srgbClr val="303132"/>
                          </a:solidFill>
                          <a:effectLst/>
                          <a:latin typeface="Arial"/>
                          <a:cs typeface="Arial"/>
                        </a:rPr>
                        <a:t>You’ll develop project management skills and an understanding of others.​</a:t>
                      </a:r>
                    </a:p>
                  </a:txBody>
                  <a:tcPr marL="180000" marR="180000" marT="144000" marB="144000">
                    <a:solidFill>
                      <a:srgbClr val="00B2AA">
                        <a:alpha val="23000"/>
                      </a:srgbClr>
                    </a:solidFill>
                  </a:tcPr>
                </a:tc>
                <a:extLst>
                  <a:ext uri="{0D108BD9-81ED-4DB2-BD59-A6C34878D82A}">
                    <a16:rowId xmlns:a16="http://schemas.microsoft.com/office/drawing/2014/main" val="843922184"/>
                  </a:ext>
                </a:extLst>
              </a:tr>
            </a:tbl>
          </a:graphicData>
        </a:graphic>
      </p:graphicFrame>
      <p:sp>
        <p:nvSpPr>
          <p:cNvPr id="7" name="Oval 6">
            <a:extLst>
              <a:ext uri="{FF2B5EF4-FFF2-40B4-BE49-F238E27FC236}">
                <a16:creationId xmlns:a16="http://schemas.microsoft.com/office/drawing/2014/main" id="{C1C97CB3-F9F6-34A1-E657-1BB3EBD14897}"/>
              </a:ext>
            </a:extLst>
          </p:cNvPr>
          <p:cNvSpPr/>
          <p:nvPr/>
        </p:nvSpPr>
        <p:spPr>
          <a:xfrm>
            <a:off x="4152900" y="1498600"/>
            <a:ext cx="1482725" cy="1482725"/>
          </a:xfrm>
          <a:prstGeom prst="ellipse">
            <a:avLst/>
          </a:prstGeom>
          <a:solidFill>
            <a:schemeClr val="bg1"/>
          </a:solid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8EF2ACF-2F1D-4D94-B3B7-53DD3745EBCA}"/>
              </a:ext>
            </a:extLst>
          </p:cNvPr>
          <p:cNvSpPr/>
          <p:nvPr/>
        </p:nvSpPr>
        <p:spPr>
          <a:xfrm>
            <a:off x="9575800" y="1498600"/>
            <a:ext cx="1482725" cy="1482725"/>
          </a:xfrm>
          <a:prstGeom prst="ellipse">
            <a:avLst/>
          </a:prstGeom>
          <a:solidFill>
            <a:schemeClr val="bg1"/>
          </a:solidFill>
          <a:ln w="57150">
            <a:solidFill>
              <a:srgbClr val="00B2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FCD8986F-357D-897C-80F3-DF75158F3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784" y="1703359"/>
            <a:ext cx="829469" cy="1135063"/>
          </a:xfrm>
          <a:prstGeom prst="rect">
            <a:avLst/>
          </a:prstGeom>
        </p:spPr>
      </p:pic>
      <p:pic>
        <p:nvPicPr>
          <p:cNvPr id="11" name="Picture 10">
            <a:extLst>
              <a:ext uri="{FF2B5EF4-FFF2-40B4-BE49-F238E27FC236}">
                <a16:creationId xmlns:a16="http://schemas.microsoft.com/office/drawing/2014/main" id="{4159A328-B46E-019A-869E-3AE41AC5AB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86354" y="1690659"/>
            <a:ext cx="861616" cy="1066762"/>
          </a:xfrm>
          <a:prstGeom prst="rect">
            <a:avLst/>
          </a:prstGeom>
        </p:spPr>
      </p:pic>
    </p:spTree>
    <p:extLst>
      <p:ext uri="{BB962C8B-B14F-4D97-AF65-F5344CB8AC3E}">
        <p14:creationId xmlns:p14="http://schemas.microsoft.com/office/powerpoint/2010/main" val="401619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6053-7F0F-97FA-7ADE-1892E2E3E472}"/>
              </a:ext>
            </a:extLst>
          </p:cNvPr>
          <p:cNvSpPr>
            <a:spLocks noGrp="1"/>
          </p:cNvSpPr>
          <p:nvPr>
            <p:ph type="title"/>
          </p:nvPr>
        </p:nvSpPr>
        <p:spPr/>
        <p:txBody>
          <a:bodyPr>
            <a:normAutofit fontScale="90000"/>
          </a:bodyPr>
          <a:lstStyle/>
          <a:p>
            <a:r>
              <a:rPr lang="en-AU" sz="4000" b="1" dirty="0"/>
              <a:t>Victorian Pathways Certificate (VPC)</a:t>
            </a:r>
            <a:br>
              <a:rPr lang="en-US" dirty="0"/>
            </a:br>
            <a:endParaRPr lang="en-US" dirty="0"/>
          </a:p>
        </p:txBody>
      </p:sp>
      <p:sp>
        <p:nvSpPr>
          <p:cNvPr id="3" name="Content Placeholder 2">
            <a:extLst>
              <a:ext uri="{FF2B5EF4-FFF2-40B4-BE49-F238E27FC236}">
                <a16:creationId xmlns:a16="http://schemas.microsoft.com/office/drawing/2014/main" id="{6D589F5A-67BB-83C3-C110-4E67C63161FE}"/>
              </a:ext>
            </a:extLst>
          </p:cNvPr>
          <p:cNvSpPr>
            <a:spLocks noGrp="1"/>
          </p:cNvSpPr>
          <p:nvPr>
            <p:ph idx="1"/>
          </p:nvPr>
        </p:nvSpPr>
        <p:spPr/>
        <p:txBody>
          <a:bodyPr>
            <a:noAutofit/>
          </a:bodyPr>
          <a:lstStyle/>
          <a:p>
            <a:pPr fontAlgn="base">
              <a:lnSpc>
                <a:spcPct val="120000"/>
              </a:lnSpc>
              <a:spcBef>
                <a:spcPts val="0"/>
              </a:spcBef>
            </a:pPr>
            <a:r>
              <a:rPr lang="en-US" dirty="0">
                <a:solidFill>
                  <a:srgbClr val="212121"/>
                </a:solidFill>
              </a:rPr>
              <a:t>For </a:t>
            </a:r>
            <a:r>
              <a:rPr lang="en-US" b="0" i="0" dirty="0">
                <a:solidFill>
                  <a:srgbClr val="212121"/>
                </a:solidFill>
                <a:effectLst/>
              </a:rPr>
              <a:t>students not able or ready to complete the VCE or VCE Vocational Major</a:t>
            </a:r>
          </a:p>
          <a:p>
            <a:pPr fontAlgn="base">
              <a:lnSpc>
                <a:spcPct val="120000"/>
              </a:lnSpc>
              <a:spcBef>
                <a:spcPts val="0"/>
              </a:spcBef>
            </a:pPr>
            <a:r>
              <a:rPr lang="en-US" dirty="0">
                <a:solidFill>
                  <a:srgbClr val="303132"/>
                </a:solidFill>
              </a:rPr>
              <a:t>Program is tailored to meet the needs of the student</a:t>
            </a:r>
          </a:p>
          <a:p>
            <a:pPr fontAlgn="base">
              <a:lnSpc>
                <a:spcPct val="120000"/>
              </a:lnSpc>
              <a:spcBef>
                <a:spcPts val="0"/>
              </a:spcBef>
            </a:pPr>
            <a:r>
              <a:rPr lang="en-AU" dirty="0">
                <a:solidFill>
                  <a:srgbClr val="303132"/>
                </a:solidFill>
              </a:rPr>
              <a:t>Study over 12 months, or more if needed</a:t>
            </a:r>
            <a:endParaRPr lang="en-US" dirty="0">
              <a:solidFill>
                <a:srgbClr val="000000"/>
              </a:solidFill>
            </a:endParaRPr>
          </a:p>
          <a:p>
            <a:pPr fontAlgn="base">
              <a:lnSpc>
                <a:spcPct val="120000"/>
              </a:lnSpc>
              <a:spcBef>
                <a:spcPts val="0"/>
              </a:spcBef>
            </a:pPr>
            <a:r>
              <a:rPr lang="en-US" dirty="0">
                <a:solidFill>
                  <a:srgbClr val="303132"/>
                </a:solidFill>
              </a:rPr>
              <a:t>12 Units across </a:t>
            </a:r>
            <a:r>
              <a:rPr lang="en-AU" dirty="0">
                <a:solidFill>
                  <a:srgbClr val="303132"/>
                </a:solidFill>
              </a:rPr>
              <a:t>VPC Literacy, VPC Numeracy, VPC Work Related Skills and VPC Personal Development Skills.</a:t>
            </a:r>
            <a:endParaRPr lang="en-US" dirty="0">
              <a:solidFill>
                <a:srgbClr val="303132"/>
              </a:solidFill>
            </a:endParaRPr>
          </a:p>
          <a:p>
            <a:pPr fontAlgn="base">
              <a:lnSpc>
                <a:spcPct val="120000"/>
              </a:lnSpc>
              <a:spcBef>
                <a:spcPts val="0"/>
              </a:spcBef>
            </a:pPr>
            <a:r>
              <a:rPr lang="en-AU" dirty="0">
                <a:solidFill>
                  <a:srgbClr val="303132"/>
                </a:solidFill>
              </a:rPr>
              <a:t>Leads into the VCE or VCE VM, entry-level VET or straight into employment</a:t>
            </a:r>
            <a:endParaRPr lang="en-US" dirty="0">
              <a:solidFill>
                <a:srgbClr val="303132"/>
              </a:solidFill>
            </a:endParaRPr>
          </a:p>
        </p:txBody>
      </p:sp>
    </p:spTree>
    <p:extLst>
      <p:ext uri="{BB962C8B-B14F-4D97-AF65-F5344CB8AC3E}">
        <p14:creationId xmlns:p14="http://schemas.microsoft.com/office/powerpoint/2010/main" val="230540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E9F7-34F8-6EB7-CA6B-5E31A2887AB6}"/>
              </a:ext>
            </a:extLst>
          </p:cNvPr>
          <p:cNvSpPr>
            <a:spLocks noGrp="1"/>
          </p:cNvSpPr>
          <p:nvPr>
            <p:ph type="title"/>
          </p:nvPr>
        </p:nvSpPr>
        <p:spPr/>
        <p:txBody>
          <a:bodyPr/>
          <a:lstStyle/>
          <a:p>
            <a:r>
              <a:rPr lang="en-US" b="1" dirty="0"/>
              <a:t>Pathways after Year 12</a:t>
            </a:r>
          </a:p>
        </p:txBody>
      </p:sp>
      <p:graphicFrame>
        <p:nvGraphicFramePr>
          <p:cNvPr id="4" name="Table 4">
            <a:extLst>
              <a:ext uri="{FF2B5EF4-FFF2-40B4-BE49-F238E27FC236}">
                <a16:creationId xmlns:a16="http://schemas.microsoft.com/office/drawing/2014/main" id="{6B499785-424A-573D-1A14-0E993CE81617}"/>
              </a:ext>
            </a:extLst>
          </p:cNvPr>
          <p:cNvGraphicFramePr>
            <a:graphicFrameLocks noGrp="1"/>
          </p:cNvGraphicFramePr>
          <p:nvPr>
            <p:ph idx="1"/>
            <p:extLst>
              <p:ext uri="{D42A27DB-BD31-4B8C-83A1-F6EECF244321}">
                <p14:modId xmlns:p14="http://schemas.microsoft.com/office/powerpoint/2010/main" val="761575761"/>
              </p:ext>
            </p:extLst>
          </p:nvPr>
        </p:nvGraphicFramePr>
        <p:xfrm>
          <a:off x="838200" y="1690688"/>
          <a:ext cx="10515597" cy="3962400"/>
        </p:xfrm>
        <a:graphic>
          <a:graphicData uri="http://schemas.openxmlformats.org/drawingml/2006/table">
            <a:tbl>
              <a:tblPr firstRow="1" bandRow="1">
                <a:tableStyleId>{5C22544A-7EE6-4342-B048-85BDC9FD1C3A}</a:tableStyleId>
              </a:tblPr>
              <a:tblGrid>
                <a:gridCol w="2240560">
                  <a:extLst>
                    <a:ext uri="{9D8B030D-6E8A-4147-A177-3AD203B41FA5}">
                      <a16:colId xmlns:a16="http://schemas.microsoft.com/office/drawing/2014/main" val="720262701"/>
                    </a:ext>
                  </a:extLst>
                </a:gridCol>
                <a:gridCol w="5251508">
                  <a:extLst>
                    <a:ext uri="{9D8B030D-6E8A-4147-A177-3AD203B41FA5}">
                      <a16:colId xmlns:a16="http://schemas.microsoft.com/office/drawing/2014/main" val="48754604"/>
                    </a:ext>
                  </a:extLst>
                </a:gridCol>
                <a:gridCol w="3023529">
                  <a:extLst>
                    <a:ext uri="{9D8B030D-6E8A-4147-A177-3AD203B41FA5}">
                      <a16:colId xmlns:a16="http://schemas.microsoft.com/office/drawing/2014/main" val="2261973851"/>
                    </a:ext>
                  </a:extLst>
                </a:gridCol>
              </a:tblGrid>
              <a:tr h="370840">
                <a:tc>
                  <a:txBody>
                    <a:bodyPr/>
                    <a:lstStyle/>
                    <a:p>
                      <a:r>
                        <a:rPr lang="en-AU" dirty="0">
                          <a:latin typeface="Arial" panose="020B0604020202020204" pitchFamily="34" charset="0"/>
                          <a:cs typeface="Arial" panose="020B0604020202020204" pitchFamily="34" charset="0"/>
                        </a:rPr>
                        <a:t>Senior secondary education</a:t>
                      </a:r>
                    </a:p>
                  </a:txBody>
                  <a:tcPr>
                    <a:solidFill>
                      <a:srgbClr val="00B2AA"/>
                    </a:solidFill>
                  </a:tcPr>
                </a:tc>
                <a:tc>
                  <a:txBody>
                    <a:bodyPr/>
                    <a:lstStyle/>
                    <a:p>
                      <a:r>
                        <a:rPr lang="en-AU" dirty="0">
                          <a:latin typeface="Arial" panose="020B0604020202020204" pitchFamily="34" charset="0"/>
                          <a:cs typeface="Arial" panose="020B0604020202020204" pitchFamily="34" charset="0"/>
                        </a:rPr>
                        <a:t>Further study options</a:t>
                      </a:r>
                    </a:p>
                  </a:txBody>
                  <a:tcPr>
                    <a:solidFill>
                      <a:srgbClr val="00B2AA"/>
                    </a:solidFill>
                  </a:tcPr>
                </a:tc>
                <a:tc>
                  <a:txBody>
                    <a:bodyPr/>
                    <a:lstStyle/>
                    <a:p>
                      <a:r>
                        <a:rPr lang="en-AU" dirty="0">
                          <a:latin typeface="Arial" panose="020B0604020202020204" pitchFamily="34" charset="0"/>
                          <a:cs typeface="Arial" panose="020B0604020202020204" pitchFamily="34" charset="0"/>
                        </a:rPr>
                        <a:t>Employment options</a:t>
                      </a:r>
                    </a:p>
                  </a:txBody>
                  <a:tcPr>
                    <a:solidFill>
                      <a:srgbClr val="00B2AA"/>
                    </a:solidFill>
                  </a:tcPr>
                </a:tc>
                <a:extLst>
                  <a:ext uri="{0D108BD9-81ED-4DB2-BD59-A6C34878D82A}">
                    <a16:rowId xmlns:a16="http://schemas.microsoft.com/office/drawing/2014/main" val="3665606215"/>
                  </a:ext>
                </a:extLst>
              </a:tr>
              <a:tr h="370840">
                <a:tc>
                  <a:txBody>
                    <a:bodyPr/>
                    <a:lstStyle/>
                    <a:p>
                      <a:r>
                        <a:rPr lang="en-AU" b="1" dirty="0">
                          <a:latin typeface="Arial" panose="020B0604020202020204" pitchFamily="34" charset="0"/>
                          <a:cs typeface="Arial" panose="020B0604020202020204" pitchFamily="34" charset="0"/>
                        </a:rPr>
                        <a:t>VCE</a:t>
                      </a:r>
                    </a:p>
                  </a:txBody>
                  <a:tcPr>
                    <a:solidFill>
                      <a:srgbClr val="00B2AA">
                        <a:alpha val="9948"/>
                      </a:srgbClr>
                    </a:solidFill>
                  </a:tcPr>
                </a:tc>
                <a:tc>
                  <a:txBody>
                    <a:bodyPr/>
                    <a:lstStyle/>
                    <a:p>
                      <a:pPr algn="l" rtl="0" fontAlgn="base"/>
                      <a:r>
                        <a:rPr lang="en-AU" b="1" dirty="0">
                          <a:solidFill>
                            <a:srgbClr val="000000"/>
                          </a:solidFill>
                          <a:effectLst/>
                          <a:latin typeface="Arial" panose="020B0604020202020204" pitchFamily="34" charset="0"/>
                          <a:cs typeface="Arial" panose="020B0604020202020204" pitchFamily="34" charset="0"/>
                        </a:rPr>
                        <a:t>Tertiary study options requiring an ATAR</a:t>
                      </a:r>
                      <a:r>
                        <a:rPr lang="en-AU" b="0" dirty="0">
                          <a:solidFill>
                            <a:srgbClr val="000000"/>
                          </a:solidFill>
                          <a:effectLst/>
                          <a:latin typeface="Arial" panose="020B0604020202020204" pitchFamily="34" charset="0"/>
                          <a:cs typeface="Arial" panose="020B0604020202020204" pitchFamily="34" charset="0"/>
                        </a:rPr>
                        <a:t> (e.g. for university and TAFE​)</a:t>
                      </a:r>
                    </a:p>
                    <a:p>
                      <a:pPr algn="l" rtl="0" fontAlgn="base"/>
                      <a:endParaRPr lang="en-AU" sz="1400" b="0" i="0" dirty="0">
                        <a:solidFill>
                          <a:srgbClr val="000000"/>
                        </a:solidFill>
                        <a:effectLst/>
                        <a:latin typeface="Arial" panose="020B0604020202020204" pitchFamily="34" charset="0"/>
                        <a:cs typeface="Arial" panose="020B0604020202020204" pitchFamily="34" charset="0"/>
                      </a:endParaRPr>
                    </a:p>
                  </a:txBody>
                  <a:tcPr>
                    <a:solidFill>
                      <a:srgbClr val="00B2AA">
                        <a:alpha val="9948"/>
                      </a:srgbClr>
                    </a:solidFill>
                  </a:tcPr>
                </a:tc>
                <a:tc>
                  <a:txBody>
                    <a:bodyPr/>
                    <a:lstStyle/>
                    <a:p>
                      <a:pPr algn="l" rtl="0" fontAlgn="base"/>
                      <a:r>
                        <a:rPr lang="en-US" b="0" dirty="0">
                          <a:solidFill>
                            <a:srgbClr val="000000"/>
                          </a:solidFill>
                          <a:effectLst/>
                          <a:latin typeface="Arial" panose="020B0604020202020204" pitchFamily="34" charset="0"/>
                          <a:cs typeface="Arial" panose="020B0604020202020204" pitchFamily="34" charset="0"/>
                        </a:rPr>
                        <a:t>Apprenticeship or employment​</a:t>
                      </a:r>
                      <a:endParaRPr lang="en-US" b="0" i="0" dirty="0">
                        <a:solidFill>
                          <a:srgbClr val="000000"/>
                        </a:solidFill>
                        <a:effectLst/>
                        <a:latin typeface="Arial" panose="020B0604020202020204" pitchFamily="34" charset="0"/>
                        <a:cs typeface="Arial" panose="020B0604020202020204" pitchFamily="34" charset="0"/>
                      </a:endParaRPr>
                    </a:p>
                  </a:txBody>
                  <a:tcPr>
                    <a:solidFill>
                      <a:srgbClr val="00B2AA">
                        <a:alpha val="9948"/>
                      </a:srgbClr>
                    </a:solidFill>
                  </a:tcPr>
                </a:tc>
                <a:extLst>
                  <a:ext uri="{0D108BD9-81ED-4DB2-BD59-A6C34878D82A}">
                    <a16:rowId xmlns:a16="http://schemas.microsoft.com/office/drawing/2014/main" val="3555484768"/>
                  </a:ext>
                </a:extLst>
              </a:tr>
              <a:tr h="370840">
                <a:tc>
                  <a:txBody>
                    <a:bodyPr/>
                    <a:lstStyle/>
                    <a:p>
                      <a:r>
                        <a:rPr lang="en-AU" b="1" dirty="0">
                          <a:latin typeface="Arial" panose="020B0604020202020204" pitchFamily="34" charset="0"/>
                          <a:cs typeface="Arial" panose="020B0604020202020204" pitchFamily="34" charset="0"/>
                        </a:rPr>
                        <a:t>VCE VM</a:t>
                      </a:r>
                    </a:p>
                  </a:txBody>
                  <a:tcPr>
                    <a:solidFill>
                      <a:srgbClr val="00B2AA">
                        <a:alpha val="30000"/>
                      </a:srgbClr>
                    </a:solidFill>
                  </a:tcPr>
                </a:tc>
                <a:tc>
                  <a:txBody>
                    <a:bodyPr/>
                    <a:lstStyle/>
                    <a:p>
                      <a:pPr algn="l" rtl="0" fontAlgn="base"/>
                      <a:r>
                        <a:rPr lang="en-AU" b="1" dirty="0">
                          <a:solidFill>
                            <a:srgbClr val="000000"/>
                          </a:solidFill>
                          <a:effectLst/>
                          <a:latin typeface="Arial" panose="020B0604020202020204" pitchFamily="34" charset="0"/>
                          <a:cs typeface="Arial" panose="020B0604020202020204" pitchFamily="34" charset="0"/>
                        </a:rPr>
                        <a:t>Tertiary study options that don't require an ATAR</a:t>
                      </a:r>
                      <a:r>
                        <a:rPr lang="en-AU" b="0" dirty="0">
                          <a:solidFill>
                            <a:srgbClr val="000000"/>
                          </a:solidFill>
                          <a:effectLst/>
                          <a:latin typeface="Arial" panose="020B0604020202020204" pitchFamily="34" charset="0"/>
                          <a:cs typeface="Arial" panose="020B0604020202020204" pitchFamily="34" charset="0"/>
                        </a:rPr>
                        <a:t> (e.g.</a:t>
                      </a:r>
                      <a:r>
                        <a:rPr lang="en-AU" b="0" u="none" strike="noStrike" dirty="0">
                          <a:solidFill>
                            <a:srgbClr val="000000"/>
                          </a:solidFill>
                          <a:effectLst/>
                          <a:latin typeface="Arial" panose="020B0604020202020204" pitchFamily="34" charset="0"/>
                          <a:cs typeface="Arial" panose="020B0604020202020204" pitchFamily="34" charset="0"/>
                        </a:rPr>
                        <a:t> for apprenticeships, traineeships, further education and training, alternate university entry and workforce entry)</a:t>
                      </a:r>
                      <a:r>
                        <a:rPr lang="en-AU" b="0" dirty="0">
                          <a:solidFill>
                            <a:srgbClr val="000000"/>
                          </a:solidFill>
                          <a:effectLst/>
                          <a:latin typeface="Arial" panose="020B0604020202020204" pitchFamily="34" charset="0"/>
                          <a:cs typeface="Arial" panose="020B0604020202020204" pitchFamily="34" charset="0"/>
                        </a:rPr>
                        <a:t>​</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a:txBody>
                  <a:tcPr>
                    <a:solidFill>
                      <a:srgbClr val="00B2AA">
                        <a:alpha val="30000"/>
                      </a:srgbClr>
                    </a:solidFill>
                  </a:tcPr>
                </a:tc>
                <a:tc>
                  <a:txBody>
                    <a:bodyPr/>
                    <a:lstStyle/>
                    <a:p>
                      <a:pPr algn="l" rtl="0" fontAlgn="base"/>
                      <a:r>
                        <a:rPr lang="en-US" b="0" dirty="0">
                          <a:solidFill>
                            <a:srgbClr val="000000"/>
                          </a:solidFill>
                          <a:effectLst/>
                          <a:latin typeface="Arial" panose="020B0604020202020204" pitchFamily="34" charset="0"/>
                          <a:cs typeface="Arial" panose="020B0604020202020204" pitchFamily="34" charset="0"/>
                        </a:rPr>
                        <a:t>Apprenticeship or employment​</a:t>
                      </a:r>
                      <a:endParaRPr lang="en-US" b="0" i="0" dirty="0">
                        <a:solidFill>
                          <a:srgbClr val="000000"/>
                        </a:solidFill>
                        <a:effectLst/>
                        <a:latin typeface="Arial" panose="020B0604020202020204" pitchFamily="34" charset="0"/>
                        <a:cs typeface="Arial" panose="020B0604020202020204" pitchFamily="34" charset="0"/>
                      </a:endParaRPr>
                    </a:p>
                  </a:txBody>
                  <a:tcPr>
                    <a:solidFill>
                      <a:srgbClr val="00B2AA">
                        <a:alpha val="30000"/>
                      </a:srgbClr>
                    </a:solidFill>
                  </a:tcPr>
                </a:tc>
                <a:extLst>
                  <a:ext uri="{0D108BD9-81ED-4DB2-BD59-A6C34878D82A}">
                    <a16:rowId xmlns:a16="http://schemas.microsoft.com/office/drawing/2014/main" val="4222160536"/>
                  </a:ext>
                </a:extLst>
              </a:tr>
              <a:tr h="370840">
                <a:tc>
                  <a:txBody>
                    <a:bodyPr/>
                    <a:lstStyle/>
                    <a:p>
                      <a:r>
                        <a:rPr lang="en-AU" b="1" dirty="0">
                          <a:latin typeface="Arial" panose="020B0604020202020204" pitchFamily="34" charset="0"/>
                          <a:cs typeface="Arial" panose="020B0604020202020204" pitchFamily="34" charset="0"/>
                        </a:rPr>
                        <a:t>VPC</a:t>
                      </a:r>
                    </a:p>
                  </a:txBody>
                  <a:tcPr>
                    <a:solidFill>
                      <a:srgbClr val="00B2AA">
                        <a:alpha val="9948"/>
                      </a:srgbClr>
                    </a:solidFill>
                  </a:tcPr>
                </a:tc>
                <a:tc>
                  <a:txBody>
                    <a:bodyPr/>
                    <a:lstStyle/>
                    <a:p>
                      <a:pPr algn="l" rtl="0" fontAlgn="base"/>
                      <a:r>
                        <a:rPr lang="en-AU" b="1" dirty="0">
                          <a:solidFill>
                            <a:srgbClr val="000000"/>
                          </a:solidFill>
                          <a:effectLst/>
                          <a:latin typeface="Arial" panose="020B0604020202020204" pitchFamily="34" charset="0"/>
                          <a:cs typeface="Arial" panose="020B0604020202020204" pitchFamily="34" charset="0"/>
                        </a:rPr>
                        <a:t>VCE VM or Certificate II level VET</a:t>
                      </a:r>
                      <a:r>
                        <a:rPr lang="en-AU" b="0" dirty="0">
                          <a:solidFill>
                            <a:srgbClr val="000000"/>
                          </a:solidFill>
                          <a:effectLst/>
                          <a:latin typeface="Arial" panose="020B0604020202020204" pitchFamily="34" charset="0"/>
                          <a:cs typeface="Arial" panose="020B0604020202020204" pitchFamily="34" charset="0"/>
                        </a:rPr>
                        <a:t>​</a:t>
                      </a:r>
                    </a:p>
                    <a:p>
                      <a:pPr algn="l" rtl="0" fontAlgn="base"/>
                      <a:r>
                        <a:rPr lang="en-AU" b="0" dirty="0">
                          <a:solidFill>
                            <a:srgbClr val="000000"/>
                          </a:solidFill>
                          <a:effectLst/>
                          <a:latin typeface="Arial" panose="020B0604020202020204" pitchFamily="34" charset="0"/>
                          <a:cs typeface="Arial" panose="020B0604020202020204" pitchFamily="34" charset="0"/>
                        </a:rPr>
                        <a:t>(e.g. </a:t>
                      </a:r>
                      <a:r>
                        <a:rPr lang="en-AU" b="0" u="none" strike="noStrike" dirty="0">
                          <a:solidFill>
                            <a:srgbClr val="000000"/>
                          </a:solidFill>
                          <a:effectLst/>
                          <a:latin typeface="Arial" panose="020B0604020202020204" pitchFamily="34" charset="0"/>
                          <a:cs typeface="Arial" panose="020B0604020202020204" pitchFamily="34" charset="0"/>
                        </a:rPr>
                        <a:t>entry-level Vocational Education and Training, or straight into a job</a:t>
                      </a:r>
                      <a:r>
                        <a:rPr lang="en-AU" b="0" dirty="0">
                          <a:solidFill>
                            <a:srgbClr val="000000"/>
                          </a:solidFill>
                          <a:effectLst/>
                          <a:latin typeface="Arial" panose="020B0604020202020204" pitchFamily="34" charset="0"/>
                          <a:cs typeface="Arial" panose="020B0604020202020204" pitchFamily="34" charset="0"/>
                        </a:rPr>
                        <a:t>)​</a:t>
                      </a:r>
                    </a:p>
                    <a:p>
                      <a:pPr algn="l" rtl="0" fontAlgn="base"/>
                      <a:endParaRPr lang="en-AU" sz="1200" b="0" i="0" dirty="0">
                        <a:solidFill>
                          <a:srgbClr val="000000"/>
                        </a:solidFill>
                        <a:effectLst/>
                        <a:latin typeface="Arial" panose="020B0604020202020204" pitchFamily="34" charset="0"/>
                        <a:cs typeface="Arial" panose="020B0604020202020204" pitchFamily="34" charset="0"/>
                      </a:endParaRPr>
                    </a:p>
                  </a:txBody>
                  <a:tcPr>
                    <a:solidFill>
                      <a:srgbClr val="00B2AA">
                        <a:alpha val="9948"/>
                      </a:srgbClr>
                    </a:solidFill>
                  </a:tcPr>
                </a:tc>
                <a:tc>
                  <a:txBody>
                    <a:bodyPr/>
                    <a:lstStyle/>
                    <a:p>
                      <a:pPr algn="l" rtl="0" fontAlgn="base"/>
                      <a:r>
                        <a:rPr lang="en-AU" b="0" dirty="0">
                          <a:solidFill>
                            <a:srgbClr val="000000"/>
                          </a:solidFill>
                          <a:effectLst/>
                          <a:latin typeface="Arial" panose="020B0604020202020204" pitchFamily="34" charset="0"/>
                          <a:cs typeface="Arial" panose="020B0604020202020204" pitchFamily="34" charset="0"/>
                        </a:rPr>
                        <a:t>Community participation, apprenticeship or employment​</a:t>
                      </a:r>
                      <a:endParaRPr lang="en-AU" b="0" i="0" dirty="0">
                        <a:solidFill>
                          <a:srgbClr val="000000"/>
                        </a:solidFill>
                        <a:effectLst/>
                        <a:latin typeface="Arial" panose="020B0604020202020204" pitchFamily="34" charset="0"/>
                        <a:cs typeface="Arial" panose="020B0604020202020204" pitchFamily="34" charset="0"/>
                      </a:endParaRPr>
                    </a:p>
                  </a:txBody>
                  <a:tcPr>
                    <a:solidFill>
                      <a:srgbClr val="00B2AA">
                        <a:alpha val="9948"/>
                      </a:srgbClr>
                    </a:solidFill>
                  </a:tcPr>
                </a:tc>
                <a:extLst>
                  <a:ext uri="{0D108BD9-81ED-4DB2-BD59-A6C34878D82A}">
                    <a16:rowId xmlns:a16="http://schemas.microsoft.com/office/drawing/2014/main" val="4056557704"/>
                  </a:ext>
                </a:extLst>
              </a:tr>
            </a:tbl>
          </a:graphicData>
        </a:graphic>
      </p:graphicFrame>
    </p:spTree>
    <p:extLst>
      <p:ext uri="{BB962C8B-B14F-4D97-AF65-F5344CB8AC3E}">
        <p14:creationId xmlns:p14="http://schemas.microsoft.com/office/powerpoint/2010/main" val="47952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6053-7F0F-97FA-7ADE-1892E2E3E472}"/>
              </a:ext>
            </a:extLst>
          </p:cNvPr>
          <p:cNvSpPr>
            <a:spLocks noGrp="1"/>
          </p:cNvSpPr>
          <p:nvPr>
            <p:ph type="title"/>
          </p:nvPr>
        </p:nvSpPr>
        <p:spPr/>
        <p:txBody>
          <a:bodyPr>
            <a:normAutofit fontScale="90000"/>
          </a:bodyPr>
          <a:lstStyle/>
          <a:p>
            <a:r>
              <a:rPr lang="en-AU" sz="4000" b="1" dirty="0"/>
              <a:t>Vocational Education and Training (VET)</a:t>
            </a:r>
            <a:endParaRPr lang="en-US" sz="4000" b="1" dirty="0"/>
          </a:p>
        </p:txBody>
      </p:sp>
      <p:sp>
        <p:nvSpPr>
          <p:cNvPr id="3" name="Content Placeholder 2">
            <a:extLst>
              <a:ext uri="{FF2B5EF4-FFF2-40B4-BE49-F238E27FC236}">
                <a16:creationId xmlns:a16="http://schemas.microsoft.com/office/drawing/2014/main" id="{6D589F5A-67BB-83C3-C110-4E67C63161FE}"/>
              </a:ext>
            </a:extLst>
          </p:cNvPr>
          <p:cNvSpPr>
            <a:spLocks noGrp="1"/>
          </p:cNvSpPr>
          <p:nvPr>
            <p:ph idx="1"/>
          </p:nvPr>
        </p:nvSpPr>
        <p:spPr/>
        <p:txBody>
          <a:bodyPr>
            <a:noAutofit/>
          </a:bodyPr>
          <a:lstStyle/>
          <a:p>
            <a:pPr fontAlgn="base">
              <a:lnSpc>
                <a:spcPct val="120000"/>
              </a:lnSpc>
              <a:spcBef>
                <a:spcPts val="0"/>
              </a:spcBef>
            </a:pPr>
            <a:r>
              <a:rPr lang="en-AU" dirty="0">
                <a:solidFill>
                  <a:srgbClr val="303132"/>
                </a:solidFill>
              </a:rPr>
              <a:t>Nationally recognised training</a:t>
            </a:r>
          </a:p>
          <a:p>
            <a:pPr fontAlgn="base">
              <a:lnSpc>
                <a:spcPct val="120000"/>
              </a:lnSpc>
              <a:spcBef>
                <a:spcPts val="0"/>
              </a:spcBef>
            </a:pPr>
            <a:r>
              <a:rPr lang="en-AU" dirty="0">
                <a:solidFill>
                  <a:srgbClr val="303132"/>
                </a:solidFill>
              </a:rPr>
              <a:t>Develop industry specific knowledge and practical skills </a:t>
            </a:r>
          </a:p>
          <a:p>
            <a:pPr fontAlgn="base">
              <a:lnSpc>
                <a:spcPct val="120000"/>
              </a:lnSpc>
              <a:spcBef>
                <a:spcPts val="0"/>
              </a:spcBef>
            </a:pPr>
            <a:r>
              <a:rPr lang="en-AU" dirty="0">
                <a:solidFill>
                  <a:srgbClr val="303132"/>
                </a:solidFill>
              </a:rPr>
              <a:t>More than 40 certificate qualifications across 27 VCE VET programs</a:t>
            </a:r>
          </a:p>
          <a:p>
            <a:pPr fontAlgn="base">
              <a:lnSpc>
                <a:spcPct val="120000"/>
              </a:lnSpc>
              <a:spcBef>
                <a:spcPts val="0"/>
              </a:spcBef>
            </a:pPr>
            <a:r>
              <a:rPr lang="en-AU" dirty="0">
                <a:solidFill>
                  <a:srgbClr val="303132"/>
                </a:solidFill>
              </a:rPr>
              <a:t>Different schools offer different VET courses</a:t>
            </a:r>
          </a:p>
          <a:p>
            <a:pPr fontAlgn="base">
              <a:lnSpc>
                <a:spcPct val="120000"/>
              </a:lnSpc>
              <a:spcBef>
                <a:spcPts val="0"/>
              </a:spcBef>
            </a:pPr>
            <a:r>
              <a:rPr lang="en-AU" dirty="0">
                <a:solidFill>
                  <a:srgbClr val="303132"/>
                </a:solidFill>
              </a:rPr>
              <a:t>Often undertaken at local TAFE or in-school options</a:t>
            </a:r>
          </a:p>
          <a:p>
            <a:pPr fontAlgn="base">
              <a:lnSpc>
                <a:spcPct val="120000"/>
              </a:lnSpc>
              <a:spcBef>
                <a:spcPts val="0"/>
              </a:spcBef>
            </a:pPr>
            <a:endParaRPr lang="en-AU" sz="1800" dirty="0">
              <a:solidFill>
                <a:srgbClr val="303132"/>
              </a:solidFill>
            </a:endParaRPr>
          </a:p>
        </p:txBody>
      </p:sp>
    </p:spTree>
    <p:extLst>
      <p:ext uri="{BB962C8B-B14F-4D97-AF65-F5344CB8AC3E}">
        <p14:creationId xmlns:p14="http://schemas.microsoft.com/office/powerpoint/2010/main" val="53314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6053-7F0F-97FA-7ADE-1892E2E3E472}"/>
              </a:ext>
            </a:extLst>
          </p:cNvPr>
          <p:cNvSpPr>
            <a:spLocks noGrp="1"/>
          </p:cNvSpPr>
          <p:nvPr>
            <p:ph type="title"/>
          </p:nvPr>
        </p:nvSpPr>
        <p:spPr/>
        <p:txBody>
          <a:bodyPr>
            <a:normAutofit/>
          </a:bodyPr>
          <a:lstStyle/>
          <a:p>
            <a:r>
              <a:rPr lang="en-US" sz="3600" b="1" dirty="0"/>
              <a:t>Getting into university or TAFE</a:t>
            </a:r>
          </a:p>
        </p:txBody>
      </p:sp>
      <p:graphicFrame>
        <p:nvGraphicFramePr>
          <p:cNvPr id="4" name="Table 5">
            <a:extLst>
              <a:ext uri="{FF2B5EF4-FFF2-40B4-BE49-F238E27FC236}">
                <a16:creationId xmlns:a16="http://schemas.microsoft.com/office/drawing/2014/main" id="{C9E338AF-73E4-B8F4-7D70-1E99F4D57F23}"/>
              </a:ext>
            </a:extLst>
          </p:cNvPr>
          <p:cNvGraphicFramePr>
            <a:graphicFrameLocks noGrp="1"/>
          </p:cNvGraphicFramePr>
          <p:nvPr>
            <p:extLst>
              <p:ext uri="{D42A27DB-BD31-4B8C-83A1-F6EECF244321}">
                <p14:modId xmlns:p14="http://schemas.microsoft.com/office/powerpoint/2010/main" val="2090816546"/>
              </p:ext>
            </p:extLst>
          </p:nvPr>
        </p:nvGraphicFramePr>
        <p:xfrm>
          <a:off x="5481699" y="1189569"/>
          <a:ext cx="5870512" cy="893234"/>
        </p:xfrm>
        <a:graphic>
          <a:graphicData uri="http://schemas.openxmlformats.org/drawingml/2006/table">
            <a:tbl>
              <a:tblPr firstRow="1" bandRow="1">
                <a:tableStyleId>{5C22544A-7EE6-4342-B048-85BDC9FD1C3A}</a:tableStyleId>
              </a:tblPr>
              <a:tblGrid>
                <a:gridCol w="5870512">
                  <a:extLst>
                    <a:ext uri="{9D8B030D-6E8A-4147-A177-3AD203B41FA5}">
                      <a16:colId xmlns:a16="http://schemas.microsoft.com/office/drawing/2014/main" val="1207861346"/>
                    </a:ext>
                  </a:extLst>
                </a:gridCol>
              </a:tblGrid>
              <a:tr h="893234">
                <a:tc>
                  <a:txBody>
                    <a:bodyPr/>
                    <a:lstStyle/>
                    <a:p>
                      <a:pPr algn="ctr" rtl="0" fontAlgn="base">
                        <a:spcAft>
                          <a:spcPts val="600"/>
                        </a:spcAft>
                      </a:pPr>
                      <a:r>
                        <a:rPr lang="en-AU" b="1" i="0" u="none" strike="noStrike" dirty="0">
                          <a:solidFill>
                            <a:srgbClr val="303132"/>
                          </a:solidFill>
                          <a:effectLst/>
                          <a:latin typeface="Arial"/>
                          <a:cs typeface="Arial"/>
                        </a:rPr>
                        <a:t>Direct entry</a:t>
                      </a:r>
                      <a:r>
                        <a:rPr lang="en-AU" b="1" dirty="0">
                          <a:solidFill>
                            <a:srgbClr val="303132"/>
                          </a:solidFill>
                          <a:latin typeface="Arial"/>
                          <a:cs typeface="Arial"/>
                        </a:rPr>
                        <a:t> </a:t>
                      </a:r>
                      <a:r>
                        <a:rPr lang="en-US" b="1" i="0" dirty="0">
                          <a:solidFill>
                            <a:srgbClr val="000000"/>
                          </a:solidFill>
                          <a:effectLst/>
                          <a:latin typeface="Arial"/>
                          <a:cs typeface="Arial"/>
                        </a:rPr>
                        <a:t>​with an</a:t>
                      </a:r>
                      <a:br>
                        <a:rPr lang="en-US" b="1" i="0" dirty="0">
                          <a:solidFill>
                            <a:srgbClr val="000000"/>
                          </a:solidFill>
                          <a:effectLst/>
                          <a:latin typeface="Arial"/>
                          <a:cs typeface="Arial"/>
                        </a:rPr>
                      </a:br>
                      <a:r>
                        <a:rPr lang="en-AU" sz="1800" b="1" i="0" u="none" strike="noStrike" dirty="0">
                          <a:solidFill>
                            <a:srgbClr val="303132"/>
                          </a:solidFill>
                          <a:effectLst/>
                          <a:latin typeface="Arial" panose="020B0604020202020204" pitchFamily="34" charset="0"/>
                        </a:rPr>
                        <a:t>Australian Tertiary Admission Rank (ATAR)</a:t>
                      </a:r>
                      <a:endParaRPr lang="en-US" sz="1800" b="1" i="0" dirty="0">
                        <a:solidFill>
                          <a:srgbClr val="000000"/>
                        </a:solidFill>
                        <a:effectLst/>
                        <a:latin typeface="Arial" panose="020B0604020202020204" pitchFamily="34" charset="0"/>
                        <a:cs typeface="Arial"/>
                      </a:endParaRPr>
                    </a:p>
                  </a:txBody>
                  <a:tcPr marL="180000" marR="180000" marT="144000" marB="144000">
                    <a:solidFill>
                      <a:srgbClr val="4472C4">
                        <a:alpha val="26290"/>
                      </a:srgbClr>
                    </a:solidFill>
                  </a:tcPr>
                </a:tc>
                <a:extLst>
                  <a:ext uri="{0D108BD9-81ED-4DB2-BD59-A6C34878D82A}">
                    <a16:rowId xmlns:a16="http://schemas.microsoft.com/office/drawing/2014/main" val="843922184"/>
                  </a:ext>
                </a:extLst>
              </a:tr>
            </a:tbl>
          </a:graphicData>
        </a:graphic>
      </p:graphicFrame>
      <p:graphicFrame>
        <p:nvGraphicFramePr>
          <p:cNvPr id="6" name="Table 5">
            <a:extLst>
              <a:ext uri="{FF2B5EF4-FFF2-40B4-BE49-F238E27FC236}">
                <a16:creationId xmlns:a16="http://schemas.microsoft.com/office/drawing/2014/main" id="{9E5D0184-B4A3-2E18-F125-AD6AFC3B8C8A}"/>
              </a:ext>
            </a:extLst>
          </p:cNvPr>
          <p:cNvGraphicFramePr>
            <a:graphicFrameLocks noGrp="1"/>
          </p:cNvGraphicFramePr>
          <p:nvPr>
            <p:extLst>
              <p:ext uri="{D42A27DB-BD31-4B8C-83A1-F6EECF244321}">
                <p14:modId xmlns:p14="http://schemas.microsoft.com/office/powerpoint/2010/main" val="2908858370"/>
              </p:ext>
            </p:extLst>
          </p:nvPr>
        </p:nvGraphicFramePr>
        <p:xfrm>
          <a:off x="5481699" y="2423895"/>
          <a:ext cx="5870512" cy="1477431"/>
        </p:xfrm>
        <a:graphic>
          <a:graphicData uri="http://schemas.openxmlformats.org/drawingml/2006/table">
            <a:tbl>
              <a:tblPr firstRow="1" bandRow="1">
                <a:tableStyleId>{5C22544A-7EE6-4342-B048-85BDC9FD1C3A}</a:tableStyleId>
              </a:tblPr>
              <a:tblGrid>
                <a:gridCol w="5870512">
                  <a:extLst>
                    <a:ext uri="{9D8B030D-6E8A-4147-A177-3AD203B41FA5}">
                      <a16:colId xmlns:a16="http://schemas.microsoft.com/office/drawing/2014/main" val="1207861346"/>
                    </a:ext>
                  </a:extLst>
                </a:gridCol>
              </a:tblGrid>
              <a:tr h="1477431">
                <a:tc>
                  <a:txBody>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lang="en-AU" sz="1800" dirty="0">
                          <a:solidFill>
                            <a:srgbClr val="303132"/>
                          </a:solidFill>
                          <a:latin typeface="Arial" panose="020B0604020202020204" pitchFamily="34" charset="0"/>
                          <a:cs typeface="Arial" panose="020B0604020202020204" pitchFamily="34" charset="0"/>
                        </a:rPr>
                        <a:t>An alternate entry</a:t>
                      </a:r>
                      <a:r>
                        <a:rPr lang="en-US" sz="1800" dirty="0">
                          <a:solidFill>
                            <a:srgbClr val="000000"/>
                          </a:solidFill>
                          <a:latin typeface="Arial" panose="020B0604020202020204" pitchFamily="34" charset="0"/>
                          <a:cs typeface="Arial" panose="020B0604020202020204" pitchFamily="34" charset="0"/>
                        </a:rPr>
                        <a:t>​ for courses with non-ATAR entry requirements using:</a:t>
                      </a:r>
                    </a:p>
                    <a:p>
                      <a:pPr marL="0" marR="0" lvl="0" indent="0" algn="ctr" defTabSz="914400" rtl="0" eaLnBrk="1" fontAlgn="base" latinLnBrk="0" hangingPunct="1">
                        <a:lnSpc>
                          <a:spcPct val="100000"/>
                        </a:lnSpc>
                        <a:spcBef>
                          <a:spcPts val="0"/>
                        </a:spcBef>
                        <a:spcAft>
                          <a:spcPts val="600"/>
                        </a:spcAft>
                        <a:buClrTx/>
                        <a:buSzTx/>
                        <a:buFontTx/>
                        <a:buNone/>
                        <a:tabLst/>
                        <a:defRPr/>
                      </a:pPr>
                      <a:r>
                        <a:rPr lang="en-AU" b="0" i="0" u="none" strike="noStrike" dirty="0">
                          <a:solidFill>
                            <a:srgbClr val="303132"/>
                          </a:solidFill>
                          <a:effectLst/>
                          <a:latin typeface="Arial"/>
                          <a:cs typeface="Arial"/>
                        </a:rPr>
                        <a:t>folios, work experience or relevant pre-requisites for the alternative pathways to further study​</a:t>
                      </a:r>
                    </a:p>
                  </a:txBody>
                  <a:tcPr marL="180000" marR="180000" marT="144000" marB="144000">
                    <a:solidFill>
                      <a:srgbClr val="4472C4">
                        <a:alpha val="26290"/>
                      </a:srgbClr>
                    </a:solidFill>
                  </a:tcPr>
                </a:tc>
                <a:extLst>
                  <a:ext uri="{0D108BD9-81ED-4DB2-BD59-A6C34878D82A}">
                    <a16:rowId xmlns:a16="http://schemas.microsoft.com/office/drawing/2014/main" val="843922184"/>
                  </a:ext>
                </a:extLst>
              </a:tr>
            </a:tbl>
          </a:graphicData>
        </a:graphic>
      </p:graphicFrame>
      <p:graphicFrame>
        <p:nvGraphicFramePr>
          <p:cNvPr id="8" name="Table 7">
            <a:extLst>
              <a:ext uri="{FF2B5EF4-FFF2-40B4-BE49-F238E27FC236}">
                <a16:creationId xmlns:a16="http://schemas.microsoft.com/office/drawing/2014/main" id="{00A22891-1299-3E86-638D-467974E41D92}"/>
              </a:ext>
            </a:extLst>
          </p:cNvPr>
          <p:cNvGraphicFramePr>
            <a:graphicFrameLocks noGrp="1"/>
          </p:cNvGraphicFramePr>
          <p:nvPr>
            <p:extLst>
              <p:ext uri="{D42A27DB-BD31-4B8C-83A1-F6EECF244321}">
                <p14:modId xmlns:p14="http://schemas.microsoft.com/office/powerpoint/2010/main" val="2919144642"/>
              </p:ext>
            </p:extLst>
          </p:nvPr>
        </p:nvGraphicFramePr>
        <p:xfrm>
          <a:off x="5481699" y="4292599"/>
          <a:ext cx="5870512" cy="1274232"/>
        </p:xfrm>
        <a:graphic>
          <a:graphicData uri="http://schemas.openxmlformats.org/drawingml/2006/table">
            <a:tbl>
              <a:tblPr firstRow="1" bandRow="1">
                <a:tableStyleId>{5C22544A-7EE6-4342-B048-85BDC9FD1C3A}</a:tableStyleId>
              </a:tblPr>
              <a:tblGrid>
                <a:gridCol w="5870512">
                  <a:extLst>
                    <a:ext uri="{9D8B030D-6E8A-4147-A177-3AD203B41FA5}">
                      <a16:colId xmlns:a16="http://schemas.microsoft.com/office/drawing/2014/main" val="1207861346"/>
                    </a:ext>
                  </a:extLst>
                </a:gridCol>
              </a:tblGrid>
              <a:tr h="1274232">
                <a:tc>
                  <a:txBody>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lang="en-AU" sz="1800" dirty="0">
                          <a:solidFill>
                            <a:srgbClr val="303132"/>
                          </a:solidFill>
                          <a:latin typeface="Arial" panose="020B0604020202020204" pitchFamily="34" charset="0"/>
                          <a:cs typeface="Arial" panose="020B0604020202020204" pitchFamily="34" charset="0"/>
                        </a:rPr>
                        <a:t>TAFE entry​</a:t>
                      </a:r>
                    </a:p>
                    <a:p>
                      <a:pPr marL="0" marR="0" lvl="0" indent="0" algn="ctr" defTabSz="914400" rtl="0" eaLnBrk="1" fontAlgn="base" latinLnBrk="0" hangingPunct="1">
                        <a:lnSpc>
                          <a:spcPct val="100000"/>
                        </a:lnSpc>
                        <a:spcBef>
                          <a:spcPts val="0"/>
                        </a:spcBef>
                        <a:spcAft>
                          <a:spcPts val="600"/>
                        </a:spcAft>
                        <a:buClrTx/>
                        <a:buSzTx/>
                        <a:buFontTx/>
                        <a:buNone/>
                        <a:tabLst/>
                        <a:defRPr/>
                      </a:pPr>
                      <a:r>
                        <a:rPr lang="en-AU" sz="1800" b="0" dirty="0">
                          <a:solidFill>
                            <a:srgbClr val="303132"/>
                          </a:solidFill>
                          <a:latin typeface="Arial" panose="020B0604020202020204" pitchFamily="34" charset="0"/>
                          <a:cs typeface="Arial" panose="020B0604020202020204" pitchFamily="34" charset="0"/>
                        </a:rPr>
                        <a:t>contact the preferred TAFE for their entry requirements​.</a:t>
                      </a:r>
                    </a:p>
                  </a:txBody>
                  <a:tcPr marL="180000" marR="180000" marT="144000" marB="144000">
                    <a:solidFill>
                      <a:srgbClr val="4472C4">
                        <a:alpha val="26290"/>
                      </a:srgbClr>
                    </a:solidFill>
                  </a:tcPr>
                </a:tc>
                <a:extLst>
                  <a:ext uri="{0D108BD9-81ED-4DB2-BD59-A6C34878D82A}">
                    <a16:rowId xmlns:a16="http://schemas.microsoft.com/office/drawing/2014/main" val="843922184"/>
                  </a:ext>
                </a:extLst>
              </a:tr>
            </a:tbl>
          </a:graphicData>
        </a:graphic>
      </p:graphicFrame>
    </p:spTree>
    <p:extLst>
      <p:ext uri="{BB962C8B-B14F-4D97-AF65-F5344CB8AC3E}">
        <p14:creationId xmlns:p14="http://schemas.microsoft.com/office/powerpoint/2010/main" val="43190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1CC1-F425-3AC7-78C8-E4FC13693EDD}"/>
              </a:ext>
            </a:extLst>
          </p:cNvPr>
          <p:cNvSpPr>
            <a:spLocks noGrp="1"/>
          </p:cNvSpPr>
          <p:nvPr>
            <p:ph type="title"/>
          </p:nvPr>
        </p:nvSpPr>
        <p:spPr/>
        <p:txBody>
          <a:bodyPr>
            <a:normAutofit/>
          </a:bodyPr>
          <a:lstStyle/>
          <a:p>
            <a:pPr algn="ctr"/>
            <a:r>
              <a:rPr lang="en-AU" b="1" dirty="0"/>
              <a:t>Choosing the right pathway</a:t>
            </a:r>
            <a:endParaRPr lang="en-US" b="1" dirty="0"/>
          </a:p>
        </p:txBody>
      </p:sp>
      <p:sp>
        <p:nvSpPr>
          <p:cNvPr id="3" name="Content Placeholder 2">
            <a:extLst>
              <a:ext uri="{FF2B5EF4-FFF2-40B4-BE49-F238E27FC236}">
                <a16:creationId xmlns:a16="http://schemas.microsoft.com/office/drawing/2014/main" id="{E5DC8F35-3CB4-93C9-E095-021E9B529668}"/>
              </a:ext>
            </a:extLst>
          </p:cNvPr>
          <p:cNvSpPr>
            <a:spLocks noGrp="1"/>
          </p:cNvSpPr>
          <p:nvPr>
            <p:ph idx="1"/>
          </p:nvPr>
        </p:nvSpPr>
        <p:spPr>
          <a:xfrm>
            <a:off x="406778" y="5925287"/>
            <a:ext cx="10515600" cy="2336512"/>
          </a:xfrm>
        </p:spPr>
        <p:txBody>
          <a:bodyPr/>
          <a:lstStyle/>
          <a:p>
            <a:endParaRPr lang="en-US" dirty="0"/>
          </a:p>
          <a:p>
            <a:endParaRPr lang="en-US" dirty="0"/>
          </a:p>
          <a:p>
            <a:endParaRPr lang="en-US" dirty="0"/>
          </a:p>
        </p:txBody>
      </p:sp>
      <p:sp>
        <p:nvSpPr>
          <p:cNvPr id="4" name="Oval 3">
            <a:extLst>
              <a:ext uri="{FF2B5EF4-FFF2-40B4-BE49-F238E27FC236}">
                <a16:creationId xmlns:a16="http://schemas.microsoft.com/office/drawing/2014/main" id="{D22F9D70-1ED5-8EAF-B4B7-1E3EC3363EFA}"/>
              </a:ext>
            </a:extLst>
          </p:cNvPr>
          <p:cNvSpPr/>
          <p:nvPr/>
        </p:nvSpPr>
        <p:spPr>
          <a:xfrm>
            <a:off x="562328" y="1853293"/>
            <a:ext cx="3465142" cy="3465142"/>
          </a:xfrm>
          <a:prstGeom prst="ellipse">
            <a:avLst/>
          </a:prstGeom>
          <a:solidFill>
            <a:srgbClr val="00B2AA">
              <a:alpha val="24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800"/>
              </a:spcAft>
            </a:pPr>
            <a:r>
              <a:rPr lang="en-US" sz="2000" b="1" dirty="0">
                <a:solidFill>
                  <a:schemeClr val="tx1"/>
                </a:solidFill>
                <a:latin typeface="Arial" panose="020B0604020202020204" pitchFamily="34" charset="0"/>
                <a:cs typeface="Arial" panose="020B0604020202020204" pitchFamily="34" charset="0"/>
              </a:rPr>
              <a:t>What do you want to do after finishing secondary school?</a:t>
            </a:r>
          </a:p>
          <a:p>
            <a:pPr algn="ctr">
              <a:spcAft>
                <a:spcPts val="800"/>
              </a:spcAft>
            </a:pPr>
            <a:r>
              <a:rPr lang="en-US" dirty="0">
                <a:solidFill>
                  <a:schemeClr val="tx1"/>
                </a:solidFill>
                <a:latin typeface="Arial" panose="020B0604020202020204" pitchFamily="34" charset="0"/>
                <a:cs typeface="Arial" panose="020B0604020202020204" pitchFamily="34" charset="0"/>
              </a:rPr>
              <a:t>Further study / work?​</a:t>
            </a:r>
          </a:p>
        </p:txBody>
      </p:sp>
      <p:sp>
        <p:nvSpPr>
          <p:cNvPr id="6" name="Oval 5">
            <a:extLst>
              <a:ext uri="{FF2B5EF4-FFF2-40B4-BE49-F238E27FC236}">
                <a16:creationId xmlns:a16="http://schemas.microsoft.com/office/drawing/2014/main" id="{D533609E-894F-62B9-C530-F48BE04AE42B}"/>
              </a:ext>
            </a:extLst>
          </p:cNvPr>
          <p:cNvSpPr/>
          <p:nvPr/>
        </p:nvSpPr>
        <p:spPr>
          <a:xfrm>
            <a:off x="4106913" y="1853293"/>
            <a:ext cx="3465142" cy="3465142"/>
          </a:xfrm>
          <a:prstGeom prst="ellipse">
            <a:avLst/>
          </a:prstGeom>
          <a:solidFill>
            <a:srgbClr val="00B2AA">
              <a:alpha val="24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800"/>
              </a:spcAft>
            </a:pPr>
            <a:r>
              <a:rPr lang="en-US" sz="2000" b="1" dirty="0">
                <a:solidFill>
                  <a:schemeClr val="tx1"/>
                </a:solidFill>
                <a:latin typeface="Arial" panose="020B0604020202020204" pitchFamily="34" charset="0"/>
                <a:cs typeface="Arial" panose="020B0604020202020204" pitchFamily="34" charset="0"/>
              </a:rPr>
              <a:t>Don’t know yet? That’s ok. </a:t>
            </a:r>
          </a:p>
          <a:p>
            <a:pPr algn="ctr">
              <a:spcAft>
                <a:spcPts val="800"/>
              </a:spcAft>
            </a:pPr>
            <a:r>
              <a:rPr lang="en-US" dirty="0">
                <a:solidFill>
                  <a:schemeClr val="tx1"/>
                </a:solidFill>
                <a:latin typeface="Arial" panose="020B0604020202020204" pitchFamily="34" charset="0"/>
                <a:cs typeface="Arial" panose="020B0604020202020204" pitchFamily="34" charset="0"/>
              </a:rPr>
              <a:t>Think about your interests and strengths.</a:t>
            </a:r>
          </a:p>
        </p:txBody>
      </p:sp>
      <p:sp>
        <p:nvSpPr>
          <p:cNvPr id="7" name="Oval 6">
            <a:extLst>
              <a:ext uri="{FF2B5EF4-FFF2-40B4-BE49-F238E27FC236}">
                <a16:creationId xmlns:a16="http://schemas.microsoft.com/office/drawing/2014/main" id="{BC4C3C56-6AE7-5BC6-EBAD-2D561CBF53CF}"/>
              </a:ext>
            </a:extLst>
          </p:cNvPr>
          <p:cNvSpPr/>
          <p:nvPr/>
        </p:nvSpPr>
        <p:spPr>
          <a:xfrm>
            <a:off x="7651498" y="1853293"/>
            <a:ext cx="3465142" cy="3465142"/>
          </a:xfrm>
          <a:prstGeom prst="ellipse">
            <a:avLst/>
          </a:prstGeom>
          <a:solidFill>
            <a:srgbClr val="00B2AA">
              <a:alpha val="24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800"/>
              </a:spcAft>
            </a:pPr>
            <a:r>
              <a:rPr lang="en-US" sz="2000" b="1" dirty="0">
                <a:solidFill>
                  <a:schemeClr val="tx1"/>
                </a:solidFill>
                <a:latin typeface="Arial" panose="020B0604020202020204" pitchFamily="34" charset="0"/>
                <a:cs typeface="Arial" panose="020B0604020202020204" pitchFamily="34" charset="0"/>
              </a:rPr>
              <a:t>Read the information provided</a:t>
            </a:r>
          </a:p>
          <a:p>
            <a:pPr algn="ctr">
              <a:spcAft>
                <a:spcPts val="800"/>
              </a:spcAft>
            </a:pPr>
            <a:r>
              <a:rPr lang="en-US" dirty="0">
                <a:solidFill>
                  <a:schemeClr val="tx1"/>
                </a:solidFill>
                <a:latin typeface="Arial" panose="020B0604020202020204" pitchFamily="34" charset="0"/>
                <a:cs typeface="Arial" panose="020B0604020202020204" pitchFamily="34" charset="0"/>
              </a:rPr>
              <a:t>talk to careers staff / teachers / parents​.</a:t>
            </a:r>
          </a:p>
        </p:txBody>
      </p:sp>
    </p:spTree>
    <p:extLst>
      <p:ext uri="{BB962C8B-B14F-4D97-AF65-F5344CB8AC3E}">
        <p14:creationId xmlns:p14="http://schemas.microsoft.com/office/powerpoint/2010/main" val="411811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04B5-565A-E9BB-848E-65928EE00565}"/>
              </a:ext>
            </a:extLst>
          </p:cNvPr>
          <p:cNvSpPr>
            <a:spLocks noGrp="1"/>
          </p:cNvSpPr>
          <p:nvPr>
            <p:ph type="title"/>
          </p:nvPr>
        </p:nvSpPr>
        <p:spPr/>
        <p:txBody>
          <a:bodyPr/>
          <a:lstStyle/>
          <a:p>
            <a:pPr algn="ctr"/>
            <a:r>
              <a:rPr lang="en-US" b="1" dirty="0"/>
              <a:t>Next steps for students</a:t>
            </a:r>
          </a:p>
        </p:txBody>
      </p:sp>
      <p:graphicFrame>
        <p:nvGraphicFramePr>
          <p:cNvPr id="4" name="Text Placeholder 2">
            <a:extLst>
              <a:ext uri="{FF2B5EF4-FFF2-40B4-BE49-F238E27FC236}">
                <a16:creationId xmlns:a16="http://schemas.microsoft.com/office/drawing/2014/main" id="{FD94B9C9-492F-2D35-0F26-4E4657DFBD68}"/>
              </a:ext>
            </a:extLst>
          </p:cNvPr>
          <p:cNvGraphicFramePr>
            <a:graphicFrameLocks noGrp="1"/>
          </p:cNvGraphicFramePr>
          <p:nvPr>
            <p:ph idx="1"/>
            <p:extLst>
              <p:ext uri="{D42A27DB-BD31-4B8C-83A1-F6EECF244321}">
                <p14:modId xmlns:p14="http://schemas.microsoft.com/office/powerpoint/2010/main" val="701445580"/>
              </p:ext>
            </p:extLst>
          </p:nvPr>
        </p:nvGraphicFramePr>
        <p:xfrm>
          <a:off x="644056" y="1525588"/>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93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3CA7-82D2-5F1E-2C93-C8CFDEC5D806}"/>
              </a:ext>
            </a:extLst>
          </p:cNvPr>
          <p:cNvSpPr>
            <a:spLocks noGrp="1"/>
          </p:cNvSpPr>
          <p:nvPr>
            <p:ph type="title"/>
          </p:nvPr>
        </p:nvSpPr>
        <p:spPr/>
        <p:txBody>
          <a:bodyPr/>
          <a:lstStyle/>
          <a:p>
            <a:r>
              <a:rPr lang="en-AU" b="1" dirty="0">
                <a:latin typeface="Arial"/>
                <a:cs typeface="Arial"/>
              </a:rPr>
              <a:t>Next steps for parents and carers</a:t>
            </a:r>
            <a:endParaRPr lang="en-US" b="1" dirty="0"/>
          </a:p>
        </p:txBody>
      </p:sp>
      <p:sp>
        <p:nvSpPr>
          <p:cNvPr id="3" name="Content Placeholder 2">
            <a:extLst>
              <a:ext uri="{FF2B5EF4-FFF2-40B4-BE49-F238E27FC236}">
                <a16:creationId xmlns:a16="http://schemas.microsoft.com/office/drawing/2014/main" id="{E00B86C0-A143-B0F3-9BB3-EA7C04FB6C9F}"/>
              </a:ext>
            </a:extLst>
          </p:cNvPr>
          <p:cNvSpPr>
            <a:spLocks noGrp="1"/>
          </p:cNvSpPr>
          <p:nvPr>
            <p:ph idx="1"/>
          </p:nvPr>
        </p:nvSpPr>
        <p:spPr>
          <a:xfrm>
            <a:off x="838200" y="1900752"/>
            <a:ext cx="8686800" cy="3852504"/>
          </a:xfrm>
        </p:spPr>
        <p:txBody>
          <a:bodyPr/>
          <a:lstStyle/>
          <a:p>
            <a:r>
              <a:rPr lang="en-US" dirty="0"/>
              <a:t>Have conversations at home to support decision-making​</a:t>
            </a:r>
          </a:p>
          <a:p>
            <a:r>
              <a:rPr lang="en-US" dirty="0"/>
              <a:t>Begin to understand the language and structure of the</a:t>
            </a:r>
            <a:br>
              <a:rPr lang="en-US" dirty="0"/>
            </a:br>
            <a:r>
              <a:rPr lang="en-US" dirty="0"/>
              <a:t>VCE and the VCE VM</a:t>
            </a:r>
          </a:p>
          <a:p>
            <a:r>
              <a:rPr lang="en-US" dirty="0"/>
              <a:t>Ask questions at school​</a:t>
            </a:r>
          </a:p>
          <a:p>
            <a:r>
              <a:rPr lang="en-US" dirty="0"/>
              <a:t>Encourage your child to attend university and TAFE open days in Year 10, Year 11 and Year 12​</a:t>
            </a:r>
          </a:p>
          <a:p>
            <a:endParaRPr lang="en-US" dirty="0"/>
          </a:p>
          <a:p>
            <a:endParaRPr lang="en-US" dirty="0"/>
          </a:p>
        </p:txBody>
      </p:sp>
    </p:spTree>
    <p:extLst>
      <p:ext uri="{BB962C8B-B14F-4D97-AF65-F5344CB8AC3E}">
        <p14:creationId xmlns:p14="http://schemas.microsoft.com/office/powerpoint/2010/main" val="267289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A785-74E5-91E1-C333-71C84627EB0F}"/>
              </a:ext>
            </a:extLst>
          </p:cNvPr>
          <p:cNvSpPr>
            <a:spLocks noGrp="1"/>
          </p:cNvSpPr>
          <p:nvPr>
            <p:ph type="title"/>
          </p:nvPr>
        </p:nvSpPr>
        <p:spPr/>
        <p:txBody>
          <a:bodyPr/>
          <a:lstStyle/>
          <a:p>
            <a:r>
              <a:rPr lang="en-AU" b="1" dirty="0"/>
              <a:t>VCE is changing from 2023</a:t>
            </a:r>
            <a:endParaRPr lang="en-US" b="1" dirty="0"/>
          </a:p>
        </p:txBody>
      </p:sp>
      <p:sp>
        <p:nvSpPr>
          <p:cNvPr id="3" name="Content Placeholder 2">
            <a:extLst>
              <a:ext uri="{FF2B5EF4-FFF2-40B4-BE49-F238E27FC236}">
                <a16:creationId xmlns:a16="http://schemas.microsoft.com/office/drawing/2014/main" id="{A2451FA9-85DE-BB6A-25D8-AC69CEF62203}"/>
              </a:ext>
            </a:extLst>
          </p:cNvPr>
          <p:cNvSpPr>
            <a:spLocks noGrp="1"/>
          </p:cNvSpPr>
          <p:nvPr>
            <p:ph idx="1"/>
          </p:nvPr>
        </p:nvSpPr>
        <p:spPr>
          <a:xfrm>
            <a:off x="838200" y="1900752"/>
            <a:ext cx="7772400" cy="3852504"/>
          </a:xfrm>
        </p:spPr>
        <p:txBody>
          <a:bodyPr/>
          <a:lstStyle/>
          <a:p>
            <a:pPr marL="0" indent="0">
              <a:buNone/>
            </a:pPr>
            <a:r>
              <a:rPr lang="en-AU" dirty="0"/>
              <a:t>Senior secondary education in Victoria is changing</a:t>
            </a:r>
          </a:p>
          <a:p>
            <a:r>
              <a:rPr lang="en-AU" dirty="0"/>
              <a:t>Victorian Certificate of Education as you know it remains the same</a:t>
            </a:r>
          </a:p>
          <a:p>
            <a:r>
              <a:rPr lang="en-AU" dirty="0"/>
              <a:t>VCE Vocational Major (VM) is a new program within the VCE – it replaces Intermediate and Senior VCAL </a:t>
            </a:r>
          </a:p>
          <a:p>
            <a:r>
              <a:rPr lang="en-AU" dirty="0"/>
              <a:t>Victorian Pathways Certificate (VPC) replaces Foundation VCAL</a:t>
            </a:r>
          </a:p>
          <a:p>
            <a:endParaRPr lang="en-US" dirty="0"/>
          </a:p>
        </p:txBody>
      </p:sp>
      <p:pic>
        <p:nvPicPr>
          <p:cNvPr id="5" name="Picture 4" descr="A person holding a book&#10;&#10;Description automatically generated with low confidence">
            <a:extLst>
              <a:ext uri="{FF2B5EF4-FFF2-40B4-BE49-F238E27FC236}">
                <a16:creationId xmlns:a16="http://schemas.microsoft.com/office/drawing/2014/main" id="{04F5A224-F6CB-D552-2F69-97D0747E1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980" y="876456"/>
            <a:ext cx="3015420" cy="4267200"/>
          </a:xfrm>
          <a:prstGeom prst="rect">
            <a:avLst/>
          </a:prstGeom>
        </p:spPr>
      </p:pic>
    </p:spTree>
    <p:extLst>
      <p:ext uri="{BB962C8B-B14F-4D97-AF65-F5344CB8AC3E}">
        <p14:creationId xmlns:p14="http://schemas.microsoft.com/office/powerpoint/2010/main" val="179240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2AFA196-153F-4C36-AA99-8A2397CC2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81DB68E-79B0-4FC9-8E43-A34B76F0A15F}"/>
              </a:ext>
            </a:extLst>
          </p:cNvPr>
          <p:cNvSpPr txBox="1"/>
          <p:nvPr/>
        </p:nvSpPr>
        <p:spPr>
          <a:xfrm>
            <a:off x="768626" y="1232452"/>
            <a:ext cx="5327374" cy="1569660"/>
          </a:xfrm>
          <a:prstGeom prst="rect">
            <a:avLst/>
          </a:prstGeom>
          <a:noFill/>
        </p:spPr>
        <p:txBody>
          <a:bodyPr wrap="square" rtlCol="0">
            <a:spAutoFit/>
          </a:bodyPr>
          <a:lstStyle/>
          <a:p>
            <a:r>
              <a:rPr lang="en-AU" sz="4800" b="1" dirty="0">
                <a:solidFill>
                  <a:schemeClr val="bg1"/>
                </a:solidFill>
                <a:latin typeface="Arial Nova" panose="020B0504020202020204" pitchFamily="34" charset="0"/>
              </a:rPr>
              <a:t>Many talents. One VCE</a:t>
            </a:r>
          </a:p>
        </p:txBody>
      </p:sp>
      <p:sp>
        <p:nvSpPr>
          <p:cNvPr id="11" name="TextBox 10">
            <a:extLst>
              <a:ext uri="{FF2B5EF4-FFF2-40B4-BE49-F238E27FC236}">
                <a16:creationId xmlns:a16="http://schemas.microsoft.com/office/drawing/2014/main" id="{5C116723-98F9-4238-87A9-EF187137E3DF}"/>
              </a:ext>
            </a:extLst>
          </p:cNvPr>
          <p:cNvSpPr txBox="1"/>
          <p:nvPr/>
        </p:nvSpPr>
        <p:spPr>
          <a:xfrm>
            <a:off x="921026" y="1384852"/>
            <a:ext cx="5327374" cy="1569660"/>
          </a:xfrm>
          <a:prstGeom prst="rect">
            <a:avLst/>
          </a:prstGeom>
          <a:noFill/>
        </p:spPr>
        <p:txBody>
          <a:bodyPr wrap="square" rtlCol="0">
            <a:spAutoFit/>
          </a:bodyPr>
          <a:lstStyle/>
          <a:p>
            <a:r>
              <a:rPr lang="en-AU" sz="4800" b="1" dirty="0">
                <a:solidFill>
                  <a:schemeClr val="bg1"/>
                </a:solidFill>
                <a:latin typeface="Arial Nova" panose="020B0504020202020204" pitchFamily="34" charset="0"/>
              </a:rPr>
              <a:t>Many talents. One VCE</a:t>
            </a:r>
          </a:p>
        </p:txBody>
      </p:sp>
      <p:grpSp>
        <p:nvGrpSpPr>
          <p:cNvPr id="15" name="Group 14">
            <a:extLst>
              <a:ext uri="{FF2B5EF4-FFF2-40B4-BE49-F238E27FC236}">
                <a16:creationId xmlns:a16="http://schemas.microsoft.com/office/drawing/2014/main" id="{8E8ACC25-59F8-486E-B0CD-C344143C775F}"/>
              </a:ext>
            </a:extLst>
          </p:cNvPr>
          <p:cNvGrpSpPr/>
          <p:nvPr/>
        </p:nvGrpSpPr>
        <p:grpSpPr>
          <a:xfrm>
            <a:off x="0" y="0"/>
            <a:ext cx="7457813" cy="6858000"/>
            <a:chOff x="0" y="0"/>
            <a:chExt cx="7457813" cy="6858000"/>
          </a:xfrm>
        </p:grpSpPr>
        <p:grpSp>
          <p:nvGrpSpPr>
            <p:cNvPr id="8" name="Group 7">
              <a:extLst>
                <a:ext uri="{FF2B5EF4-FFF2-40B4-BE49-F238E27FC236}">
                  <a16:creationId xmlns:a16="http://schemas.microsoft.com/office/drawing/2014/main" id="{864FDCC6-2744-4E76-853A-9D58733506C9}"/>
                </a:ext>
              </a:extLst>
            </p:cNvPr>
            <p:cNvGrpSpPr/>
            <p:nvPr/>
          </p:nvGrpSpPr>
          <p:grpSpPr>
            <a:xfrm>
              <a:off x="0" y="0"/>
              <a:ext cx="7457813" cy="6858000"/>
              <a:chOff x="0" y="0"/>
              <a:chExt cx="7457813" cy="6858000"/>
            </a:xfrm>
            <a:solidFill>
              <a:srgbClr val="004C97"/>
            </a:solidFill>
          </p:grpSpPr>
          <p:sp>
            <p:nvSpPr>
              <p:cNvPr id="6" name="Rectangle 5">
                <a:extLst>
                  <a:ext uri="{FF2B5EF4-FFF2-40B4-BE49-F238E27FC236}">
                    <a16:creationId xmlns:a16="http://schemas.microsoft.com/office/drawing/2014/main" id="{6A466877-A28F-41A7-9CAF-3581B7EF1A13}"/>
                  </a:ext>
                </a:extLst>
              </p:cNvPr>
              <p:cNvSpPr/>
              <p:nvPr/>
            </p:nvSpPr>
            <p:spPr>
              <a:xfrm>
                <a:off x="0" y="0"/>
                <a:ext cx="623302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Triangle 6">
                <a:extLst>
                  <a:ext uri="{FF2B5EF4-FFF2-40B4-BE49-F238E27FC236}">
                    <a16:creationId xmlns:a16="http://schemas.microsoft.com/office/drawing/2014/main" id="{50145CA3-1591-47DD-950C-63141C70AF39}"/>
                  </a:ext>
                </a:extLst>
              </p:cNvPr>
              <p:cNvSpPr/>
              <p:nvPr/>
            </p:nvSpPr>
            <p:spPr>
              <a:xfrm>
                <a:off x="6233020" y="0"/>
                <a:ext cx="1224793"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4" name="Picture 13">
              <a:extLst>
                <a:ext uri="{FF2B5EF4-FFF2-40B4-BE49-F238E27FC236}">
                  <a16:creationId xmlns:a16="http://schemas.microsoft.com/office/drawing/2014/main" id="{A76C165F-D33A-45CF-A869-A20A57EE8CF2}"/>
                </a:ext>
              </a:extLst>
            </p:cNvPr>
            <p:cNvPicPr>
              <a:picLocks noChangeAspect="1"/>
            </p:cNvPicPr>
            <p:nvPr/>
          </p:nvPicPr>
          <p:blipFill>
            <a:blip r:embed="rId3"/>
            <a:stretch>
              <a:fillRect/>
            </a:stretch>
          </p:blipFill>
          <p:spPr>
            <a:xfrm>
              <a:off x="387249" y="5888955"/>
              <a:ext cx="1902946" cy="571278"/>
            </a:xfrm>
            <a:prstGeom prst="rect">
              <a:avLst/>
            </a:prstGeom>
          </p:spPr>
        </p:pic>
      </p:grpSp>
      <p:sp>
        <p:nvSpPr>
          <p:cNvPr id="16" name="TextBox 15">
            <a:extLst>
              <a:ext uri="{FF2B5EF4-FFF2-40B4-BE49-F238E27FC236}">
                <a16:creationId xmlns:a16="http://schemas.microsoft.com/office/drawing/2014/main" id="{C4BDA78C-F312-43B0-BA12-A21BBCCCE129}"/>
              </a:ext>
            </a:extLst>
          </p:cNvPr>
          <p:cNvSpPr txBox="1"/>
          <p:nvPr/>
        </p:nvSpPr>
        <p:spPr>
          <a:xfrm>
            <a:off x="768626" y="2569791"/>
            <a:ext cx="5327374" cy="769441"/>
          </a:xfrm>
          <a:prstGeom prst="rect">
            <a:avLst/>
          </a:prstGeom>
          <a:noFill/>
        </p:spPr>
        <p:txBody>
          <a:bodyPr wrap="square" rtlCol="0">
            <a:spAutoFit/>
          </a:bodyPr>
          <a:lstStyle/>
          <a:p>
            <a:r>
              <a:rPr lang="en-AU" sz="4400" b="1" dirty="0">
                <a:solidFill>
                  <a:schemeClr val="bg1"/>
                </a:solidFill>
                <a:latin typeface="Arial Nova" panose="020B0504020202020204" pitchFamily="34" charset="0"/>
              </a:rPr>
              <a:t>vic.gov.au/</a:t>
            </a:r>
            <a:r>
              <a:rPr lang="en-AU" sz="4400" b="1" dirty="0" err="1">
                <a:solidFill>
                  <a:schemeClr val="bg1"/>
                </a:solidFill>
                <a:latin typeface="Arial Nova" panose="020B0504020202020204" pitchFamily="34" charset="0"/>
              </a:rPr>
              <a:t>oneVCE</a:t>
            </a:r>
            <a:endParaRPr lang="en-AU" sz="4400" b="1"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39622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4173-DDD0-0ED7-0EB8-188D9DDC2D31}"/>
              </a:ext>
            </a:extLst>
          </p:cNvPr>
          <p:cNvSpPr>
            <a:spLocks noGrp="1"/>
          </p:cNvSpPr>
          <p:nvPr>
            <p:ph type="title"/>
          </p:nvPr>
        </p:nvSpPr>
        <p:spPr/>
        <p:txBody>
          <a:bodyPr/>
          <a:lstStyle/>
          <a:p>
            <a:r>
              <a:rPr lang="en-AU" b="1" dirty="0">
                <a:solidFill>
                  <a:srgbClr val="004C96"/>
                </a:solidFill>
              </a:rPr>
              <a:t>VCE is changing from 2023</a:t>
            </a:r>
            <a:endParaRPr lang="en-US" b="1" dirty="0">
              <a:solidFill>
                <a:srgbClr val="004C96"/>
              </a:solidFill>
            </a:endParaRPr>
          </a:p>
        </p:txBody>
      </p:sp>
      <p:sp>
        <p:nvSpPr>
          <p:cNvPr id="3" name="Content Placeholder 2">
            <a:extLst>
              <a:ext uri="{FF2B5EF4-FFF2-40B4-BE49-F238E27FC236}">
                <a16:creationId xmlns:a16="http://schemas.microsoft.com/office/drawing/2014/main" id="{9C09BF11-071F-2787-F6A4-69355F80520B}"/>
              </a:ext>
            </a:extLst>
          </p:cNvPr>
          <p:cNvSpPr>
            <a:spLocks noGrp="1"/>
          </p:cNvSpPr>
          <p:nvPr>
            <p:ph idx="1"/>
          </p:nvPr>
        </p:nvSpPr>
        <p:spPr>
          <a:xfrm>
            <a:off x="838200" y="1900752"/>
            <a:ext cx="7124700" cy="3852504"/>
          </a:xfrm>
        </p:spPr>
        <p:txBody>
          <a:bodyPr/>
          <a:lstStyle/>
          <a:p>
            <a:pPr marL="0" indent="0">
              <a:lnSpc>
                <a:spcPct val="110000"/>
              </a:lnSpc>
              <a:buNone/>
            </a:pPr>
            <a:r>
              <a:rPr lang="en-AU" dirty="0"/>
              <a:t>The changes deliver a higher-quality curriculum and better workplace experiences – leading to further study, training at TAFE, or work.</a:t>
            </a:r>
          </a:p>
          <a:p>
            <a:endParaRPr lang="en-US" dirty="0"/>
          </a:p>
        </p:txBody>
      </p:sp>
      <p:pic>
        <p:nvPicPr>
          <p:cNvPr id="4" name="Picture 3">
            <a:extLst>
              <a:ext uri="{FF2B5EF4-FFF2-40B4-BE49-F238E27FC236}">
                <a16:creationId xmlns:a16="http://schemas.microsoft.com/office/drawing/2014/main" id="{E1F152AD-24B9-9B98-B16E-BA87319039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04740" y="876456"/>
            <a:ext cx="3009899" cy="4267199"/>
          </a:xfrm>
          <a:prstGeom prst="rect">
            <a:avLst/>
          </a:prstGeom>
        </p:spPr>
      </p:pic>
    </p:spTree>
    <p:extLst>
      <p:ext uri="{BB962C8B-B14F-4D97-AF65-F5344CB8AC3E}">
        <p14:creationId xmlns:p14="http://schemas.microsoft.com/office/powerpoint/2010/main" val="56520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C6D6-CAAF-6FD9-C756-6BB2F41ADC2C}"/>
              </a:ext>
            </a:extLst>
          </p:cNvPr>
          <p:cNvSpPr>
            <a:spLocks noGrp="1"/>
          </p:cNvSpPr>
          <p:nvPr>
            <p:ph type="title"/>
          </p:nvPr>
        </p:nvSpPr>
        <p:spPr/>
        <p:txBody>
          <a:bodyPr/>
          <a:lstStyle/>
          <a:p>
            <a:r>
              <a:rPr lang="en-AU" b="1" dirty="0"/>
              <a:t>Why change?</a:t>
            </a:r>
            <a:endParaRPr lang="en-US" b="1" dirty="0"/>
          </a:p>
        </p:txBody>
      </p:sp>
      <p:sp>
        <p:nvSpPr>
          <p:cNvPr id="3" name="Content Placeholder 2">
            <a:extLst>
              <a:ext uri="{FF2B5EF4-FFF2-40B4-BE49-F238E27FC236}">
                <a16:creationId xmlns:a16="http://schemas.microsoft.com/office/drawing/2014/main" id="{0781E115-D1C3-5ED3-FF0D-705377569258}"/>
              </a:ext>
            </a:extLst>
          </p:cNvPr>
          <p:cNvSpPr>
            <a:spLocks noGrp="1"/>
          </p:cNvSpPr>
          <p:nvPr>
            <p:ph idx="1"/>
          </p:nvPr>
        </p:nvSpPr>
        <p:spPr>
          <a:xfrm>
            <a:off x="838200" y="1900752"/>
            <a:ext cx="8089900" cy="3852504"/>
          </a:xfrm>
        </p:spPr>
        <p:txBody>
          <a:bodyPr/>
          <a:lstStyle/>
          <a:p>
            <a:pPr marL="0" indent="0">
              <a:buNone/>
            </a:pPr>
            <a:r>
              <a:rPr lang="en-US" dirty="0"/>
              <a:t>Review of vocational and applied learning pathways in 2019 found:​</a:t>
            </a:r>
          </a:p>
          <a:p>
            <a:pPr lvl="1">
              <a:spcBef>
                <a:spcPts val="0"/>
              </a:spcBef>
              <a:spcAft>
                <a:spcPts val="400"/>
              </a:spcAft>
            </a:pPr>
            <a:r>
              <a:rPr lang="en-US" sz="2400" dirty="0"/>
              <a:t>vocational and applied learning leads to strong future outcomes ​</a:t>
            </a:r>
          </a:p>
          <a:p>
            <a:pPr lvl="1">
              <a:spcBef>
                <a:spcPts val="0"/>
              </a:spcBef>
              <a:spcAft>
                <a:spcPts val="400"/>
              </a:spcAft>
            </a:pPr>
            <a:r>
              <a:rPr lang="en-US" sz="2400" dirty="0"/>
              <a:t>outstanding delivery in many schools, however,</a:t>
            </a:r>
          </a:p>
          <a:p>
            <a:pPr lvl="1">
              <a:spcBef>
                <a:spcPts val="0"/>
              </a:spcBef>
              <a:spcAft>
                <a:spcPts val="400"/>
              </a:spcAft>
            </a:pPr>
            <a:r>
              <a:rPr lang="en-US" sz="2400" dirty="0"/>
              <a:t>inconsistently delivered across all schools​</a:t>
            </a:r>
          </a:p>
          <a:p>
            <a:pPr lvl="1">
              <a:spcBef>
                <a:spcPts val="0"/>
              </a:spcBef>
            </a:pPr>
            <a:r>
              <a:rPr lang="en-US" sz="2400" dirty="0"/>
              <a:t>not consistently held in high regard</a:t>
            </a:r>
          </a:p>
          <a:p>
            <a:pPr lvl="1">
              <a:spcBef>
                <a:spcPts val="0"/>
              </a:spcBef>
            </a:pPr>
            <a:endParaRPr lang="en-US" sz="2400" dirty="0"/>
          </a:p>
          <a:p>
            <a:endParaRPr lang="en-US" dirty="0"/>
          </a:p>
          <a:p>
            <a:endParaRPr lang="en-US" dirty="0"/>
          </a:p>
        </p:txBody>
      </p:sp>
      <p:pic>
        <p:nvPicPr>
          <p:cNvPr id="4" name="Picture 3">
            <a:extLst>
              <a:ext uri="{FF2B5EF4-FFF2-40B4-BE49-F238E27FC236}">
                <a16:creationId xmlns:a16="http://schemas.microsoft.com/office/drawing/2014/main" id="{C88199A1-7355-32FE-8538-4005E6AEED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1980" y="876456"/>
            <a:ext cx="3015419" cy="4267199"/>
          </a:xfrm>
          <a:prstGeom prst="rect">
            <a:avLst/>
          </a:prstGeom>
        </p:spPr>
      </p:pic>
    </p:spTree>
    <p:extLst>
      <p:ext uri="{BB962C8B-B14F-4D97-AF65-F5344CB8AC3E}">
        <p14:creationId xmlns:p14="http://schemas.microsoft.com/office/powerpoint/2010/main" val="47027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C6D6-CAAF-6FD9-C756-6BB2F41ADC2C}"/>
              </a:ext>
            </a:extLst>
          </p:cNvPr>
          <p:cNvSpPr>
            <a:spLocks noGrp="1"/>
          </p:cNvSpPr>
          <p:nvPr>
            <p:ph type="title"/>
          </p:nvPr>
        </p:nvSpPr>
        <p:spPr/>
        <p:txBody>
          <a:bodyPr/>
          <a:lstStyle/>
          <a:p>
            <a:r>
              <a:rPr lang="en-AU" b="1" dirty="0"/>
              <a:t>Response to Review</a:t>
            </a:r>
            <a:endParaRPr lang="en-US" b="1" dirty="0"/>
          </a:p>
        </p:txBody>
      </p:sp>
      <p:sp>
        <p:nvSpPr>
          <p:cNvPr id="3" name="Content Placeholder 2">
            <a:extLst>
              <a:ext uri="{FF2B5EF4-FFF2-40B4-BE49-F238E27FC236}">
                <a16:creationId xmlns:a16="http://schemas.microsoft.com/office/drawing/2014/main" id="{0781E115-D1C3-5ED3-FF0D-705377569258}"/>
              </a:ext>
            </a:extLst>
          </p:cNvPr>
          <p:cNvSpPr>
            <a:spLocks noGrp="1"/>
          </p:cNvSpPr>
          <p:nvPr>
            <p:ph idx="1"/>
          </p:nvPr>
        </p:nvSpPr>
        <p:spPr>
          <a:xfrm>
            <a:off x="838200" y="1900752"/>
            <a:ext cx="8089900" cy="3852504"/>
          </a:xfrm>
        </p:spPr>
        <p:txBody>
          <a:bodyPr/>
          <a:lstStyle/>
          <a:p>
            <a:pPr marL="0" indent="0" algn="l">
              <a:buNone/>
            </a:pPr>
            <a:r>
              <a:rPr lang="en-US" b="0" i="0" dirty="0">
                <a:solidFill>
                  <a:srgbClr val="011A3C"/>
                </a:solidFill>
                <a:effectLst/>
              </a:rPr>
              <a:t>The Victorian Government committed to:</a:t>
            </a:r>
          </a:p>
          <a:p>
            <a:r>
              <a:rPr lang="en-US" b="0" i="0" dirty="0">
                <a:solidFill>
                  <a:srgbClr val="011A3C"/>
                </a:solidFill>
                <a:effectLst/>
              </a:rPr>
              <a:t>lifting the quality and perception of vocational education</a:t>
            </a:r>
          </a:p>
          <a:p>
            <a:pPr algn="l">
              <a:buFont typeface="Arial" panose="020B0604020202020204" pitchFamily="34" charset="0"/>
              <a:buChar char="•"/>
            </a:pPr>
            <a:r>
              <a:rPr lang="en-US" b="0" i="0" dirty="0">
                <a:solidFill>
                  <a:srgbClr val="011A3C"/>
                </a:solidFill>
                <a:effectLst/>
              </a:rPr>
              <a:t>helping more students access high-quality applied learning programs</a:t>
            </a:r>
          </a:p>
          <a:p>
            <a:pPr algn="l">
              <a:buFont typeface="Arial" panose="020B0604020202020204" pitchFamily="34" charset="0"/>
              <a:buChar char="•"/>
            </a:pPr>
            <a:r>
              <a:rPr lang="en-US" b="0" i="0" dirty="0">
                <a:solidFill>
                  <a:srgbClr val="011A3C"/>
                </a:solidFill>
                <a:effectLst/>
              </a:rPr>
              <a:t>providing vocational pathways that give students the skills they need to move successfully into further training and jobs post-school</a:t>
            </a:r>
          </a:p>
          <a:p>
            <a:endParaRPr lang="en-US" dirty="0"/>
          </a:p>
          <a:p>
            <a:endParaRPr lang="en-US" dirty="0"/>
          </a:p>
        </p:txBody>
      </p:sp>
      <p:pic>
        <p:nvPicPr>
          <p:cNvPr id="4" name="Picture 3">
            <a:extLst>
              <a:ext uri="{FF2B5EF4-FFF2-40B4-BE49-F238E27FC236}">
                <a16:creationId xmlns:a16="http://schemas.microsoft.com/office/drawing/2014/main" id="{C88199A1-7355-32FE-8538-4005E6AEED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1980" y="876456"/>
            <a:ext cx="3015420" cy="4267199"/>
          </a:xfrm>
          <a:prstGeom prst="rect">
            <a:avLst/>
          </a:prstGeom>
        </p:spPr>
      </p:pic>
    </p:spTree>
    <p:extLst>
      <p:ext uri="{BB962C8B-B14F-4D97-AF65-F5344CB8AC3E}">
        <p14:creationId xmlns:p14="http://schemas.microsoft.com/office/powerpoint/2010/main" val="259655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C6D6-CAAF-6FD9-C756-6BB2F41ADC2C}"/>
              </a:ext>
            </a:extLst>
          </p:cNvPr>
          <p:cNvSpPr>
            <a:spLocks noGrp="1"/>
          </p:cNvSpPr>
          <p:nvPr>
            <p:ph type="title"/>
          </p:nvPr>
        </p:nvSpPr>
        <p:spPr/>
        <p:txBody>
          <a:bodyPr/>
          <a:lstStyle/>
          <a:p>
            <a:r>
              <a:rPr lang="en-AU" b="1" dirty="0"/>
              <a:t>Why finish school?</a:t>
            </a:r>
          </a:p>
        </p:txBody>
      </p:sp>
      <p:sp>
        <p:nvSpPr>
          <p:cNvPr id="3" name="Content Placeholder 2">
            <a:extLst>
              <a:ext uri="{FF2B5EF4-FFF2-40B4-BE49-F238E27FC236}">
                <a16:creationId xmlns:a16="http://schemas.microsoft.com/office/drawing/2014/main" id="{0781E115-D1C3-5ED3-FF0D-705377569258}"/>
              </a:ext>
            </a:extLst>
          </p:cNvPr>
          <p:cNvSpPr>
            <a:spLocks noGrp="1"/>
          </p:cNvSpPr>
          <p:nvPr>
            <p:ph idx="1"/>
          </p:nvPr>
        </p:nvSpPr>
        <p:spPr>
          <a:xfrm>
            <a:off x="838200" y="1900752"/>
            <a:ext cx="8115300" cy="3852504"/>
          </a:xfrm>
        </p:spPr>
        <p:txBody>
          <a:bodyPr/>
          <a:lstStyle/>
          <a:p>
            <a:pPr marL="171450" indent="-171450">
              <a:buFont typeface="Arial" panose="020B0604020202020204" pitchFamily="34" charset="0"/>
              <a:buChar char="•"/>
            </a:pPr>
            <a:r>
              <a:rPr lang="en-US" dirty="0"/>
              <a:t>Completing Year 12 studies sets up you up for lifelong learning </a:t>
            </a:r>
          </a:p>
          <a:p>
            <a:pPr marL="171450" indent="-171450">
              <a:buFont typeface="Arial" panose="020B0604020202020204" pitchFamily="34" charset="0"/>
              <a:buChar char="•"/>
            </a:pPr>
            <a:r>
              <a:rPr lang="en-US" dirty="0"/>
              <a:t>It means you will be ready to keep learning as you navigate your career and the opportunities of career changes throughout your life </a:t>
            </a:r>
            <a:endParaRPr lang="en-US" sz="2000" dirty="0"/>
          </a:p>
          <a:p>
            <a:pPr marL="171450" indent="-171450">
              <a:buFont typeface="Arial" panose="020B0604020202020204" pitchFamily="34" charset="0"/>
              <a:buChar char="•"/>
            </a:pPr>
            <a:r>
              <a:rPr lang="en-US" sz="2400" dirty="0"/>
              <a:t>Higher levels of education lead to higher paying jobs</a:t>
            </a:r>
          </a:p>
          <a:p>
            <a:pPr marL="171450" indent="-171450">
              <a:buFont typeface="Arial" panose="020B0604020202020204" pitchFamily="34" charset="0"/>
              <a:buChar char="•"/>
            </a:pPr>
            <a:r>
              <a:rPr lang="en-US" sz="2400" dirty="0"/>
              <a:t>Higher levels of education lead to better health over a lifetime</a:t>
            </a:r>
          </a:p>
          <a:p>
            <a:endParaRPr lang="en-US" dirty="0"/>
          </a:p>
        </p:txBody>
      </p:sp>
      <p:pic>
        <p:nvPicPr>
          <p:cNvPr id="4" name="Picture 3">
            <a:extLst>
              <a:ext uri="{FF2B5EF4-FFF2-40B4-BE49-F238E27FC236}">
                <a16:creationId xmlns:a16="http://schemas.microsoft.com/office/drawing/2014/main" id="{0B1B5518-5FEB-F970-1DA2-C6BC5441DB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1980" y="876456"/>
            <a:ext cx="3015420" cy="4267199"/>
          </a:xfrm>
          <a:prstGeom prst="rect">
            <a:avLst/>
          </a:prstGeom>
        </p:spPr>
      </p:pic>
    </p:spTree>
    <p:extLst>
      <p:ext uri="{BB962C8B-B14F-4D97-AF65-F5344CB8AC3E}">
        <p14:creationId xmlns:p14="http://schemas.microsoft.com/office/powerpoint/2010/main" val="117321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8EF7-640C-CCE8-D9AF-EBF4F944DF78}"/>
              </a:ext>
            </a:extLst>
          </p:cNvPr>
          <p:cNvSpPr>
            <a:spLocks noGrp="1"/>
          </p:cNvSpPr>
          <p:nvPr>
            <p:ph type="title"/>
          </p:nvPr>
        </p:nvSpPr>
        <p:spPr/>
        <p:txBody>
          <a:bodyPr/>
          <a:lstStyle/>
          <a:p>
            <a:r>
              <a:rPr lang="en-US" b="1" dirty="0"/>
              <a:t>Education for future success</a:t>
            </a:r>
          </a:p>
        </p:txBody>
      </p:sp>
      <p:sp>
        <p:nvSpPr>
          <p:cNvPr id="3" name="Content Placeholder 2">
            <a:extLst>
              <a:ext uri="{FF2B5EF4-FFF2-40B4-BE49-F238E27FC236}">
                <a16:creationId xmlns:a16="http://schemas.microsoft.com/office/drawing/2014/main" id="{E52908C8-AFE3-8DC2-7966-224555CD4C7F}"/>
              </a:ext>
            </a:extLst>
          </p:cNvPr>
          <p:cNvSpPr>
            <a:spLocks noGrp="1"/>
          </p:cNvSpPr>
          <p:nvPr>
            <p:ph idx="1"/>
          </p:nvPr>
        </p:nvSpPr>
        <p:spPr>
          <a:xfrm>
            <a:off x="438151" y="1990725"/>
            <a:ext cx="8051800" cy="3852504"/>
          </a:xfrm>
        </p:spPr>
        <p:txBody>
          <a:bodyPr/>
          <a:lstStyle/>
          <a:p>
            <a:pPr lvl="1"/>
            <a:r>
              <a:rPr lang="en-US" sz="2400" dirty="0"/>
              <a:t>Nearly 80% of students leaving Year 12 go on to further study at TAFE or university immediately from school</a:t>
            </a:r>
          </a:p>
          <a:p>
            <a:pPr lvl="1"/>
            <a:r>
              <a:rPr lang="en-US" sz="2400" dirty="0"/>
              <a:t>More will </a:t>
            </a:r>
            <a:r>
              <a:rPr lang="en-US" sz="2400" dirty="0" err="1"/>
              <a:t>enrol</a:t>
            </a:r>
            <a:r>
              <a:rPr lang="en-US" sz="2400" dirty="0"/>
              <a:t> to study in subsequent years</a:t>
            </a:r>
          </a:p>
          <a:p>
            <a:pPr lvl="1"/>
            <a:r>
              <a:rPr lang="en-US" sz="2400" dirty="0"/>
              <a:t>It’s projected that more than 9 in 10 new jobs will require post-school qualifications – that’s university or TAFE </a:t>
            </a:r>
          </a:p>
          <a:p>
            <a:pPr lvl="1"/>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8DFF803-7481-56EE-62B0-6273D9D943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1980" y="876456"/>
            <a:ext cx="3015420" cy="4267199"/>
          </a:xfrm>
          <a:prstGeom prst="rect">
            <a:avLst/>
          </a:prstGeom>
        </p:spPr>
      </p:pic>
    </p:spTree>
    <p:extLst>
      <p:ext uri="{BB962C8B-B14F-4D97-AF65-F5344CB8AC3E}">
        <p14:creationId xmlns:p14="http://schemas.microsoft.com/office/powerpoint/2010/main" val="93343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92FFE4-1ACE-174A-49D7-E543BB03DA2C}"/>
              </a:ext>
            </a:extLst>
          </p:cNvPr>
          <p:cNvSpPr txBox="1">
            <a:spLocks/>
          </p:cNvSpPr>
          <p:nvPr/>
        </p:nvSpPr>
        <p:spPr>
          <a:xfrm>
            <a:off x="838200" y="365125"/>
            <a:ext cx="10515600" cy="447675"/>
          </a:xfrm>
          <a:prstGeom prst="rect">
            <a:avLst/>
          </a:prstGeom>
        </p:spPr>
        <p:txBody>
          <a:bodyPr vert="horz" lIns="91440" tIns="45720" rIns="91440" bIns="45720" rtlCol="0" anchor="ctr">
            <a:normAutofit fontScale="92500"/>
          </a:bodyPr>
          <a:lstStyle>
            <a:lvl1pPr algn="l" defTabSz="914400" rtl="0" eaLnBrk="1" latinLnBrk="0" hangingPunct="1">
              <a:lnSpc>
                <a:spcPct val="110000"/>
              </a:lnSpc>
              <a:spcBef>
                <a:spcPct val="0"/>
              </a:spcBef>
              <a:buNone/>
              <a:defRPr sz="3600" kern="1200">
                <a:solidFill>
                  <a:srgbClr val="004C96"/>
                </a:solidFill>
                <a:latin typeface="Arial" panose="020B0604020202020204" pitchFamily="34" charset="0"/>
                <a:ea typeface="+mj-ea"/>
                <a:cs typeface="Arial" panose="020B0604020202020204" pitchFamily="34" charset="0"/>
              </a:defRPr>
            </a:lvl1pPr>
          </a:lstStyle>
          <a:p>
            <a:pPr algn="ctr"/>
            <a:r>
              <a:rPr lang="en-US" sz="2400" b="1" dirty="0"/>
              <a:t>Your pathway options in 2023</a:t>
            </a:r>
          </a:p>
        </p:txBody>
      </p:sp>
      <p:sp>
        <p:nvSpPr>
          <p:cNvPr id="3" name="Content Placeholder 2">
            <a:extLst>
              <a:ext uri="{FF2B5EF4-FFF2-40B4-BE49-F238E27FC236}">
                <a16:creationId xmlns:a16="http://schemas.microsoft.com/office/drawing/2014/main" id="{00A77AE0-3767-47D9-5E74-956589431CAE}"/>
              </a:ext>
            </a:extLst>
          </p:cNvPr>
          <p:cNvSpPr>
            <a:spLocks noGrp="1"/>
          </p:cNvSpPr>
          <p:nvPr>
            <p:ph idx="1"/>
          </p:nvPr>
        </p:nvSpPr>
        <p:spPr>
          <a:xfrm>
            <a:off x="838200" y="1196898"/>
            <a:ext cx="10515600" cy="4556358"/>
          </a:xfrm>
        </p:spPr>
        <p:txBody>
          <a:bodyPr vert="horz" lIns="91440" tIns="45720" rIns="91440" bIns="45720" rtlCol="0" anchor="t">
            <a:noAutofit/>
          </a:bodyPr>
          <a:lstStyle/>
          <a:p>
            <a:r>
              <a:rPr lang="en-US" dirty="0">
                <a:latin typeface="Arial"/>
                <a:cs typeface="Arial"/>
                <a:hlinkClick r:id="rId2"/>
              </a:rPr>
              <a:t>Pathway options for 2023</a:t>
            </a:r>
            <a:r>
              <a:rPr lang="en-US" dirty="0">
                <a:latin typeface="Arial"/>
                <a:cs typeface="Arial"/>
              </a:rPr>
              <a:t> video.</a:t>
            </a:r>
            <a:endParaRPr lang="en-US" dirty="0"/>
          </a:p>
        </p:txBody>
      </p:sp>
    </p:spTree>
    <p:extLst>
      <p:ext uri="{BB962C8B-B14F-4D97-AF65-F5344CB8AC3E}">
        <p14:creationId xmlns:p14="http://schemas.microsoft.com/office/powerpoint/2010/main" val="266166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581C-B068-217E-DD8A-520C79A19B36}"/>
              </a:ext>
            </a:extLst>
          </p:cNvPr>
          <p:cNvSpPr>
            <a:spLocks noGrp="1"/>
          </p:cNvSpPr>
          <p:nvPr>
            <p:ph type="title"/>
          </p:nvPr>
        </p:nvSpPr>
        <p:spPr/>
        <p:txBody>
          <a:bodyPr/>
          <a:lstStyle/>
          <a:p>
            <a:r>
              <a:rPr lang="en-US" b="1" dirty="0"/>
              <a:t>Certificate options</a:t>
            </a:r>
          </a:p>
        </p:txBody>
      </p:sp>
      <p:sp>
        <p:nvSpPr>
          <p:cNvPr id="8" name="Rectangle 7">
            <a:extLst>
              <a:ext uri="{FF2B5EF4-FFF2-40B4-BE49-F238E27FC236}">
                <a16:creationId xmlns:a16="http://schemas.microsoft.com/office/drawing/2014/main" id="{67F5F8B9-C326-0348-5A5C-72DADA64E814}"/>
              </a:ext>
            </a:extLst>
          </p:cNvPr>
          <p:cNvSpPr/>
          <p:nvPr/>
        </p:nvSpPr>
        <p:spPr>
          <a:xfrm>
            <a:off x="1399032" y="1773936"/>
            <a:ext cx="5916168" cy="165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algn="ctr"/>
            <a:r>
              <a:rPr lang="en-US" b="1" dirty="0">
                <a:latin typeface="Arial" panose="020B0604020202020204" pitchFamily="34" charset="0"/>
                <a:cs typeface="Arial" panose="020B0604020202020204" pitchFamily="34" charset="0"/>
              </a:rPr>
              <a:t>Victorian Certificate of Education (VCE)</a:t>
            </a:r>
          </a:p>
        </p:txBody>
      </p:sp>
      <p:sp>
        <p:nvSpPr>
          <p:cNvPr id="9" name="Rectangle 8">
            <a:extLst>
              <a:ext uri="{FF2B5EF4-FFF2-40B4-BE49-F238E27FC236}">
                <a16:creationId xmlns:a16="http://schemas.microsoft.com/office/drawing/2014/main" id="{45B4D324-EA93-CD56-33C8-DCC7388C4F48}"/>
              </a:ext>
            </a:extLst>
          </p:cNvPr>
          <p:cNvSpPr/>
          <p:nvPr/>
        </p:nvSpPr>
        <p:spPr>
          <a:xfrm>
            <a:off x="1399032" y="3822192"/>
            <a:ext cx="2880360" cy="1271016"/>
          </a:xfrm>
          <a:prstGeom prst="rect">
            <a:avLst/>
          </a:prstGeom>
          <a:solidFill>
            <a:srgbClr val="00B2AA"/>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algn="ctr"/>
            <a:r>
              <a:rPr lang="en-US" sz="1600" dirty="0">
                <a:latin typeface="Arial" panose="020B0604020202020204" pitchFamily="34" charset="0"/>
                <a:cs typeface="Arial" panose="020B0604020202020204" pitchFamily="34" charset="0"/>
              </a:rPr>
              <a:t>Apprenticeships, traineeships, VET, university (ATAR) or work</a:t>
            </a:r>
          </a:p>
        </p:txBody>
      </p:sp>
      <p:sp>
        <p:nvSpPr>
          <p:cNvPr id="10" name="Rectangle 9">
            <a:extLst>
              <a:ext uri="{FF2B5EF4-FFF2-40B4-BE49-F238E27FC236}">
                <a16:creationId xmlns:a16="http://schemas.microsoft.com/office/drawing/2014/main" id="{F43AC281-2910-8904-ABE9-C331199AB04A}"/>
              </a:ext>
            </a:extLst>
          </p:cNvPr>
          <p:cNvSpPr/>
          <p:nvPr/>
        </p:nvSpPr>
        <p:spPr>
          <a:xfrm>
            <a:off x="4434840" y="3822192"/>
            <a:ext cx="2880360" cy="1271016"/>
          </a:xfrm>
          <a:prstGeom prst="rect">
            <a:avLst/>
          </a:prstGeom>
          <a:solidFill>
            <a:srgbClr val="00B2AA"/>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algn="ctr"/>
            <a:r>
              <a:rPr lang="en-US" sz="1600" dirty="0">
                <a:latin typeface="Arial" panose="020B0604020202020204" pitchFamily="34" charset="0"/>
                <a:cs typeface="Arial" panose="020B0604020202020204" pitchFamily="34" charset="0"/>
              </a:rPr>
              <a:t>Apprenticeships, traineeships, VET, university (through alternative entry programs) or work</a:t>
            </a:r>
          </a:p>
        </p:txBody>
      </p:sp>
      <p:sp>
        <p:nvSpPr>
          <p:cNvPr id="11" name="Rectangle 10">
            <a:extLst>
              <a:ext uri="{FF2B5EF4-FFF2-40B4-BE49-F238E27FC236}">
                <a16:creationId xmlns:a16="http://schemas.microsoft.com/office/drawing/2014/main" id="{C5D1C85E-5C12-86C6-8669-33BAE0B7EAE5}"/>
              </a:ext>
            </a:extLst>
          </p:cNvPr>
          <p:cNvSpPr/>
          <p:nvPr/>
        </p:nvSpPr>
        <p:spPr>
          <a:xfrm>
            <a:off x="8028432" y="3822192"/>
            <a:ext cx="2880360" cy="1271016"/>
          </a:xfrm>
          <a:prstGeom prst="rect">
            <a:avLst/>
          </a:prstGeom>
          <a:solidFill>
            <a:srgbClr val="00B2AA"/>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algn="ctr"/>
            <a:r>
              <a:rPr lang="en-US" sz="1600" dirty="0">
                <a:latin typeface="Arial" panose="020B0604020202020204" pitchFamily="34" charset="0"/>
                <a:cs typeface="Arial" panose="020B0604020202020204" pitchFamily="34" charset="0"/>
              </a:rPr>
              <a:t>Senior secondary,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entry level VET or work</a:t>
            </a:r>
          </a:p>
        </p:txBody>
      </p:sp>
      <p:sp>
        <p:nvSpPr>
          <p:cNvPr id="12" name="Rectangle 11">
            <a:extLst>
              <a:ext uri="{FF2B5EF4-FFF2-40B4-BE49-F238E27FC236}">
                <a16:creationId xmlns:a16="http://schemas.microsoft.com/office/drawing/2014/main" id="{6260CC27-79C2-75BD-537A-236B7B208013}"/>
              </a:ext>
            </a:extLst>
          </p:cNvPr>
          <p:cNvSpPr/>
          <p:nvPr/>
        </p:nvSpPr>
        <p:spPr>
          <a:xfrm>
            <a:off x="8028432" y="1773936"/>
            <a:ext cx="2880360" cy="165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algn="ctr"/>
            <a:r>
              <a:rPr lang="en-US" b="1" dirty="0">
                <a:latin typeface="Arial" panose="020B0604020202020204" pitchFamily="34" charset="0"/>
                <a:cs typeface="Arial" panose="020B0604020202020204" pitchFamily="34" charset="0"/>
              </a:rPr>
              <a:t>Victorian Pathways Certificate (VPC)</a:t>
            </a:r>
          </a:p>
        </p:txBody>
      </p:sp>
      <p:sp>
        <p:nvSpPr>
          <p:cNvPr id="13" name="Rectangle 12">
            <a:extLst>
              <a:ext uri="{FF2B5EF4-FFF2-40B4-BE49-F238E27FC236}">
                <a16:creationId xmlns:a16="http://schemas.microsoft.com/office/drawing/2014/main" id="{9796DD9E-16B5-0728-77DB-670C40321947}"/>
              </a:ext>
            </a:extLst>
          </p:cNvPr>
          <p:cNvSpPr/>
          <p:nvPr/>
        </p:nvSpPr>
        <p:spPr>
          <a:xfrm>
            <a:off x="3493008" y="2665476"/>
            <a:ext cx="3648456" cy="589788"/>
          </a:xfrm>
          <a:prstGeom prst="rect">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US" b="1" dirty="0">
                <a:latin typeface="Arial" panose="020B0604020202020204" pitchFamily="34" charset="0"/>
                <a:cs typeface="Arial" panose="020B0604020202020204" pitchFamily="34" charset="0"/>
              </a:rPr>
              <a:t>VCE Vocational Major (VM)</a:t>
            </a:r>
          </a:p>
        </p:txBody>
      </p:sp>
      <p:cxnSp>
        <p:nvCxnSpPr>
          <p:cNvPr id="15" name="Straight Arrow Connector 14">
            <a:extLst>
              <a:ext uri="{FF2B5EF4-FFF2-40B4-BE49-F238E27FC236}">
                <a16:creationId xmlns:a16="http://schemas.microsoft.com/office/drawing/2014/main" id="{8D750AF1-6C54-253A-80EA-A3E89AE903A6}"/>
              </a:ext>
            </a:extLst>
          </p:cNvPr>
          <p:cNvCxnSpPr/>
          <p:nvPr/>
        </p:nvCxnSpPr>
        <p:spPr>
          <a:xfrm>
            <a:off x="2871216" y="3502152"/>
            <a:ext cx="0" cy="2560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08A554-3D75-2775-3BFE-C8446936E5A0}"/>
              </a:ext>
            </a:extLst>
          </p:cNvPr>
          <p:cNvCxnSpPr/>
          <p:nvPr/>
        </p:nvCxnSpPr>
        <p:spPr>
          <a:xfrm>
            <a:off x="5861304" y="3502152"/>
            <a:ext cx="0" cy="2560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EA008D5-F48A-C1A4-8F8E-14201F7C9BC3}"/>
              </a:ext>
            </a:extLst>
          </p:cNvPr>
          <p:cNvCxnSpPr/>
          <p:nvPr/>
        </p:nvCxnSpPr>
        <p:spPr>
          <a:xfrm>
            <a:off x="9454896" y="3502152"/>
            <a:ext cx="0" cy="25603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9978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to xmlns="0b0eb7b5-5850-4bfa-bad7-398947d20ad1">
      <UserInfo>
        <DisplayName/>
        <AccountId xsi:nil="true"/>
        <AccountType/>
      </UserInfo>
    </Assignedt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D2256894136E49BA5A5FABDC75F3DB" ma:contentTypeVersion="8" ma:contentTypeDescription="Create a new document." ma:contentTypeScope="" ma:versionID="ccc3f5289c74a15eaf5561d2fc794bb0">
  <xsd:schema xmlns:xsd="http://www.w3.org/2001/XMLSchema" xmlns:xs="http://www.w3.org/2001/XMLSchema" xmlns:p="http://schemas.microsoft.com/office/2006/metadata/properties" xmlns:ns2="0b0eb7b5-5850-4bfa-bad7-398947d20ad1" xmlns:ns3="9957f959-55d2-4105-9a56-cb6cf5ca76a5" targetNamespace="http://schemas.microsoft.com/office/2006/metadata/properties" ma:root="true" ma:fieldsID="9af5951f20145ca14cb16ee4fdf1ab53" ns2:_="" ns3:_="">
    <xsd:import namespace="0b0eb7b5-5850-4bfa-bad7-398947d20ad1"/>
    <xsd:import namespace="9957f959-55d2-4105-9a56-cb6cf5ca76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Assignedto"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eb7b5-5850-4bfa-bad7-398947d20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Assignedto" ma:index="12" nillable="true" ma:displayName="Assigned to"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57f959-55d2-4105-9a56-cb6cf5ca76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D0EB6C-45F6-4CD1-A31C-E9AB8CC451B8}">
  <ds:schemaRefs>
    <ds:schemaRef ds:uri="http://schemas.microsoft.com/office/2006/documentManagement/types"/>
    <ds:schemaRef ds:uri="http://purl.org/dc/terms/"/>
    <ds:schemaRef ds:uri="9957f959-55d2-4105-9a56-cb6cf5ca76a5"/>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0b0eb7b5-5850-4bfa-bad7-398947d20ad1"/>
  </ds:schemaRefs>
</ds:datastoreItem>
</file>

<file path=customXml/itemProps2.xml><?xml version="1.0" encoding="utf-8"?>
<ds:datastoreItem xmlns:ds="http://schemas.openxmlformats.org/officeDocument/2006/customXml" ds:itemID="{BD17E107-B930-45DE-A5A3-ACC1FE824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eb7b5-5850-4bfa-bad7-398947d20ad1"/>
    <ds:schemaRef ds:uri="9957f959-55d2-4105-9a56-cb6cf5ca76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86523A-30FB-4265-9427-014F3B1CE2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9110</TotalTime>
  <Words>2102</Words>
  <Application>Microsoft Office PowerPoint</Application>
  <PresentationFormat>Widescreen</PresentationFormat>
  <Paragraphs>193</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Nova</vt:lpstr>
      <vt:lpstr>Calibri</vt:lpstr>
      <vt:lpstr>Times New Roman</vt:lpstr>
      <vt:lpstr>Custom Design</vt:lpstr>
      <vt:lpstr>PowerPoint Presentation</vt:lpstr>
      <vt:lpstr>VCE is changing from 2023</vt:lpstr>
      <vt:lpstr>VCE is changing from 2023</vt:lpstr>
      <vt:lpstr>Why change?</vt:lpstr>
      <vt:lpstr>Response to Review</vt:lpstr>
      <vt:lpstr>Why finish school?</vt:lpstr>
      <vt:lpstr>Education for future success</vt:lpstr>
      <vt:lpstr>PowerPoint Presentation</vt:lpstr>
      <vt:lpstr>Certificate options</vt:lpstr>
      <vt:lpstr>Victorian Certificate of Education</vt:lpstr>
      <vt:lpstr>VCE Vocational  Major – a program within the VCE </vt:lpstr>
      <vt:lpstr>Each pathway builds on the learning strengths and aspirations of the student</vt:lpstr>
      <vt:lpstr>Victorian Pathways Certificate (VPC) </vt:lpstr>
      <vt:lpstr>Pathways after Year 12</vt:lpstr>
      <vt:lpstr>Vocational Education and Training (VET)</vt:lpstr>
      <vt:lpstr>Getting into university or TAFE</vt:lpstr>
      <vt:lpstr>Choosing the right pathway</vt:lpstr>
      <vt:lpstr>Next steps for students</vt:lpstr>
      <vt:lpstr>Next steps for parents and carers</vt:lpstr>
      <vt:lpstr>PowerPoint Presentation</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Overview</dc:title>
  <dc:creator>Nadia Zaffino</dc:creator>
  <cp:lastModifiedBy>Amelia Cooper</cp:lastModifiedBy>
  <cp:revision>66</cp:revision>
  <dcterms:created xsi:type="dcterms:W3CDTF">2022-05-16T03:35:49Z</dcterms:created>
  <dcterms:modified xsi:type="dcterms:W3CDTF">2022-07-04T01:53:35Z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0x01010023D2256894136E49BA5A5FABDC75F3DB</vt:lpwstr>
  </property>
</Properties>
</file>