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Kalam"/>
      <p:regular r:id="rId17"/>
      <p:bold r:id="rId18"/>
    </p:embeddedFont>
    <p:embeddedFont>
      <p:font typeface="Century Gothic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.fntdata"/><Relationship Id="rId11" Type="http://schemas.openxmlformats.org/officeDocument/2006/relationships/slide" Target="slides/slide6.xml"/><Relationship Id="rId22" Type="http://schemas.openxmlformats.org/officeDocument/2006/relationships/font" Target="fonts/CenturyGothic-boldItalic.fntdata"/><Relationship Id="rId10" Type="http://schemas.openxmlformats.org/officeDocument/2006/relationships/slide" Target="slides/slide5.xml"/><Relationship Id="rId21" Type="http://schemas.openxmlformats.org/officeDocument/2006/relationships/font" Target="fonts/CenturyGothic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Kalam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CenturyGothic-regular.fntdata"/><Relationship Id="rId6" Type="http://schemas.openxmlformats.org/officeDocument/2006/relationships/slide" Target="slides/slide1.xml"/><Relationship Id="rId18" Type="http://schemas.openxmlformats.org/officeDocument/2006/relationships/font" Target="fonts/Kala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98287f7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3e98287f7a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98287f7a4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e98287f7a4_0_1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7758786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f77587863d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e98287f7a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3e98287f7a4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98287f7a4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g3e98287f7a4_0_2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98287f7a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3e98287f7a4_0_2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98287f7a4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3" name="Google Shape;93;g3e98287f7a4_0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98287f7a4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3e98287f7a4_0_1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98287f7a4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e98287f7a4_0_1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98287f7a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e98287f7a4_0_1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98287f7a4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e98287f7a4_0_1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55" name="Google Shape;55;p13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56" name="Google Shape;56;p13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57;p13"/>
          <p:cNvSpPr/>
          <p:nvPr/>
        </p:nvSpPr>
        <p:spPr>
          <a:xfrm>
            <a:off x="5378757" y="314816"/>
            <a:ext cx="1812215" cy="44964"/>
          </a:xfrm>
          <a:custGeom>
            <a:rect b="b" l="l" r="r" t="t"/>
            <a:pathLst>
              <a:path extrusionOk="0" h="185420" w="7473052">
                <a:moveTo>
                  <a:pt x="10160" y="182880"/>
                </a:moveTo>
                <a:cubicBezTo>
                  <a:pt x="0" y="149860"/>
                  <a:pt x="17780" y="132080"/>
                  <a:pt x="40640" y="125730"/>
                </a:cubicBezTo>
                <a:cubicBezTo>
                  <a:pt x="100330" y="110490"/>
                  <a:pt x="161290" y="97790"/>
                  <a:pt x="222250" y="88900"/>
                </a:cubicBezTo>
                <a:cubicBezTo>
                  <a:pt x="256540" y="83820"/>
                  <a:pt x="292100" y="86360"/>
                  <a:pt x="326390" y="83820"/>
                </a:cubicBezTo>
                <a:cubicBezTo>
                  <a:pt x="410210" y="77470"/>
                  <a:pt x="495300" y="69850"/>
                  <a:pt x="579120" y="64770"/>
                </a:cubicBezTo>
                <a:cubicBezTo>
                  <a:pt x="708660" y="55880"/>
                  <a:pt x="839470" y="49530"/>
                  <a:pt x="969010" y="41910"/>
                </a:cubicBezTo>
                <a:cubicBezTo>
                  <a:pt x="1098550" y="35560"/>
                  <a:pt x="1229360" y="29210"/>
                  <a:pt x="1358900" y="24130"/>
                </a:cubicBezTo>
                <a:cubicBezTo>
                  <a:pt x="1490980" y="19050"/>
                  <a:pt x="1623060" y="15240"/>
                  <a:pt x="1756410" y="11430"/>
                </a:cubicBezTo>
                <a:cubicBezTo>
                  <a:pt x="1888490" y="7620"/>
                  <a:pt x="2021840" y="5080"/>
                  <a:pt x="2153920" y="2540"/>
                </a:cubicBezTo>
                <a:cubicBezTo>
                  <a:pt x="2291080" y="0"/>
                  <a:pt x="2428240" y="0"/>
                  <a:pt x="3255977" y="0"/>
                </a:cubicBezTo>
                <a:cubicBezTo>
                  <a:pt x="4361737" y="0"/>
                  <a:pt x="4767952" y="1270"/>
                  <a:pt x="4905112" y="3810"/>
                </a:cubicBezTo>
                <a:cubicBezTo>
                  <a:pt x="5044812" y="6350"/>
                  <a:pt x="5184512" y="8890"/>
                  <a:pt x="5324212" y="12700"/>
                </a:cubicBezTo>
                <a:cubicBezTo>
                  <a:pt x="5465182" y="16510"/>
                  <a:pt x="5606152" y="20320"/>
                  <a:pt x="5745852" y="25400"/>
                </a:cubicBezTo>
                <a:cubicBezTo>
                  <a:pt x="5886822" y="30480"/>
                  <a:pt x="6026522" y="36830"/>
                  <a:pt x="6167491" y="41910"/>
                </a:cubicBezTo>
                <a:cubicBezTo>
                  <a:pt x="6303382" y="48260"/>
                  <a:pt x="6439272" y="53340"/>
                  <a:pt x="6575162" y="59690"/>
                </a:cubicBezTo>
                <a:cubicBezTo>
                  <a:pt x="6712322" y="66040"/>
                  <a:pt x="6849482" y="71120"/>
                  <a:pt x="6986641" y="80010"/>
                </a:cubicBezTo>
                <a:cubicBezTo>
                  <a:pt x="7139041" y="88900"/>
                  <a:pt x="7290172" y="101600"/>
                  <a:pt x="7442572" y="114300"/>
                </a:cubicBezTo>
                <a:cubicBezTo>
                  <a:pt x="7452732" y="115570"/>
                  <a:pt x="7462891" y="120650"/>
                  <a:pt x="7473052" y="123190"/>
                </a:cubicBezTo>
                <a:cubicBezTo>
                  <a:pt x="7473052" y="127000"/>
                  <a:pt x="7471782" y="130810"/>
                  <a:pt x="7471782" y="134620"/>
                </a:cubicBezTo>
                <a:cubicBezTo>
                  <a:pt x="7432412" y="139700"/>
                  <a:pt x="7393041" y="144780"/>
                  <a:pt x="7352402" y="148590"/>
                </a:cubicBezTo>
                <a:cubicBezTo>
                  <a:pt x="7309222" y="152400"/>
                  <a:pt x="7266041" y="154940"/>
                  <a:pt x="7222862" y="154940"/>
                </a:cubicBezTo>
                <a:cubicBezTo>
                  <a:pt x="7061572" y="156210"/>
                  <a:pt x="6899012" y="156210"/>
                  <a:pt x="6737722" y="154940"/>
                </a:cubicBezTo>
                <a:cubicBezTo>
                  <a:pt x="6599291" y="153670"/>
                  <a:pt x="6460862" y="149860"/>
                  <a:pt x="6322432" y="147320"/>
                </a:cubicBezTo>
                <a:cubicBezTo>
                  <a:pt x="6181462" y="144780"/>
                  <a:pt x="6040492" y="140970"/>
                  <a:pt x="5900792" y="137160"/>
                </a:cubicBezTo>
                <a:cubicBezTo>
                  <a:pt x="5762362" y="133350"/>
                  <a:pt x="5623932" y="129540"/>
                  <a:pt x="5485502" y="125730"/>
                </a:cubicBezTo>
                <a:cubicBezTo>
                  <a:pt x="5344532" y="121920"/>
                  <a:pt x="5203562" y="119380"/>
                  <a:pt x="5063862" y="118110"/>
                </a:cubicBezTo>
                <a:cubicBezTo>
                  <a:pt x="4927972" y="115570"/>
                  <a:pt x="4792082" y="113030"/>
                  <a:pt x="4566508" y="113030"/>
                </a:cubicBezTo>
                <a:cubicBezTo>
                  <a:pt x="3450508" y="111760"/>
                  <a:pt x="2451100" y="113030"/>
                  <a:pt x="2312670" y="114300"/>
                </a:cubicBezTo>
                <a:cubicBezTo>
                  <a:pt x="2184400" y="115570"/>
                  <a:pt x="2054860" y="118110"/>
                  <a:pt x="1926590" y="120650"/>
                </a:cubicBezTo>
                <a:cubicBezTo>
                  <a:pt x="1790700" y="123190"/>
                  <a:pt x="1654810" y="128270"/>
                  <a:pt x="1518920" y="132080"/>
                </a:cubicBezTo>
                <a:cubicBezTo>
                  <a:pt x="1388110" y="135890"/>
                  <a:pt x="1256030" y="140970"/>
                  <a:pt x="1125220" y="146050"/>
                </a:cubicBezTo>
                <a:cubicBezTo>
                  <a:pt x="995680" y="151130"/>
                  <a:pt x="864870" y="157480"/>
                  <a:pt x="735330" y="162560"/>
                </a:cubicBezTo>
                <a:cubicBezTo>
                  <a:pt x="603250" y="167640"/>
                  <a:pt x="471170" y="172720"/>
                  <a:pt x="337820" y="177800"/>
                </a:cubicBezTo>
                <a:cubicBezTo>
                  <a:pt x="242570" y="181610"/>
                  <a:pt x="148590" y="184150"/>
                  <a:pt x="53340" y="185420"/>
                </a:cubicBezTo>
                <a:cubicBezTo>
                  <a:pt x="39370" y="185420"/>
                  <a:pt x="24130" y="184150"/>
                  <a:pt x="10160" y="182880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3865800" y="577500"/>
            <a:ext cx="52785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Be</a:t>
            </a:r>
            <a:endParaRPr sz="6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RESPECTFUL, RESPONSIBLE AND SAFE</a:t>
            </a:r>
            <a:endParaRPr sz="40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Signal, Pause, Insist</a:t>
            </a:r>
            <a:endParaRPr sz="3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59" name="Google Shape;59;p13" title="Everyone Matters at St Mary'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58476"/>
            <a:ext cx="3601762" cy="371732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5519857" y="4407141"/>
            <a:ext cx="1812215" cy="44964"/>
          </a:xfrm>
          <a:custGeom>
            <a:rect b="b" l="l" r="r" t="t"/>
            <a:pathLst>
              <a:path extrusionOk="0" h="185420" w="7473052">
                <a:moveTo>
                  <a:pt x="10160" y="182880"/>
                </a:moveTo>
                <a:cubicBezTo>
                  <a:pt x="0" y="149860"/>
                  <a:pt x="17780" y="132080"/>
                  <a:pt x="40640" y="125730"/>
                </a:cubicBezTo>
                <a:cubicBezTo>
                  <a:pt x="100330" y="110490"/>
                  <a:pt x="161290" y="97790"/>
                  <a:pt x="222250" y="88900"/>
                </a:cubicBezTo>
                <a:cubicBezTo>
                  <a:pt x="256540" y="83820"/>
                  <a:pt x="292100" y="86360"/>
                  <a:pt x="326390" y="83820"/>
                </a:cubicBezTo>
                <a:cubicBezTo>
                  <a:pt x="410210" y="77470"/>
                  <a:pt x="495300" y="69850"/>
                  <a:pt x="579120" y="64770"/>
                </a:cubicBezTo>
                <a:cubicBezTo>
                  <a:pt x="708660" y="55880"/>
                  <a:pt x="839470" y="49530"/>
                  <a:pt x="969010" y="41910"/>
                </a:cubicBezTo>
                <a:cubicBezTo>
                  <a:pt x="1098550" y="35560"/>
                  <a:pt x="1229360" y="29210"/>
                  <a:pt x="1358900" y="24130"/>
                </a:cubicBezTo>
                <a:cubicBezTo>
                  <a:pt x="1490980" y="19050"/>
                  <a:pt x="1623060" y="15240"/>
                  <a:pt x="1756410" y="11430"/>
                </a:cubicBezTo>
                <a:cubicBezTo>
                  <a:pt x="1888490" y="7620"/>
                  <a:pt x="2021840" y="5080"/>
                  <a:pt x="2153920" y="2540"/>
                </a:cubicBezTo>
                <a:cubicBezTo>
                  <a:pt x="2291080" y="0"/>
                  <a:pt x="2428240" y="0"/>
                  <a:pt x="3255977" y="0"/>
                </a:cubicBezTo>
                <a:cubicBezTo>
                  <a:pt x="4361737" y="0"/>
                  <a:pt x="4767952" y="1270"/>
                  <a:pt x="4905112" y="3810"/>
                </a:cubicBezTo>
                <a:cubicBezTo>
                  <a:pt x="5044812" y="6350"/>
                  <a:pt x="5184512" y="8890"/>
                  <a:pt x="5324212" y="12700"/>
                </a:cubicBezTo>
                <a:cubicBezTo>
                  <a:pt x="5465182" y="16510"/>
                  <a:pt x="5606152" y="20320"/>
                  <a:pt x="5745852" y="25400"/>
                </a:cubicBezTo>
                <a:cubicBezTo>
                  <a:pt x="5886822" y="30480"/>
                  <a:pt x="6026522" y="36830"/>
                  <a:pt x="6167491" y="41910"/>
                </a:cubicBezTo>
                <a:cubicBezTo>
                  <a:pt x="6303382" y="48260"/>
                  <a:pt x="6439272" y="53340"/>
                  <a:pt x="6575162" y="59690"/>
                </a:cubicBezTo>
                <a:cubicBezTo>
                  <a:pt x="6712322" y="66040"/>
                  <a:pt x="6849482" y="71120"/>
                  <a:pt x="6986641" y="80010"/>
                </a:cubicBezTo>
                <a:cubicBezTo>
                  <a:pt x="7139041" y="88900"/>
                  <a:pt x="7290172" y="101600"/>
                  <a:pt x="7442572" y="114300"/>
                </a:cubicBezTo>
                <a:cubicBezTo>
                  <a:pt x="7452732" y="115570"/>
                  <a:pt x="7462891" y="120650"/>
                  <a:pt x="7473052" y="123190"/>
                </a:cubicBezTo>
                <a:cubicBezTo>
                  <a:pt x="7473052" y="127000"/>
                  <a:pt x="7471782" y="130810"/>
                  <a:pt x="7471782" y="134620"/>
                </a:cubicBezTo>
                <a:cubicBezTo>
                  <a:pt x="7432412" y="139700"/>
                  <a:pt x="7393041" y="144780"/>
                  <a:pt x="7352402" y="148590"/>
                </a:cubicBezTo>
                <a:cubicBezTo>
                  <a:pt x="7309222" y="152400"/>
                  <a:pt x="7266041" y="154940"/>
                  <a:pt x="7222862" y="154940"/>
                </a:cubicBezTo>
                <a:cubicBezTo>
                  <a:pt x="7061572" y="156210"/>
                  <a:pt x="6899012" y="156210"/>
                  <a:pt x="6737722" y="154940"/>
                </a:cubicBezTo>
                <a:cubicBezTo>
                  <a:pt x="6599291" y="153670"/>
                  <a:pt x="6460862" y="149860"/>
                  <a:pt x="6322432" y="147320"/>
                </a:cubicBezTo>
                <a:cubicBezTo>
                  <a:pt x="6181462" y="144780"/>
                  <a:pt x="6040492" y="140970"/>
                  <a:pt x="5900792" y="137160"/>
                </a:cubicBezTo>
                <a:cubicBezTo>
                  <a:pt x="5762362" y="133350"/>
                  <a:pt x="5623932" y="129540"/>
                  <a:pt x="5485502" y="125730"/>
                </a:cubicBezTo>
                <a:cubicBezTo>
                  <a:pt x="5344532" y="121920"/>
                  <a:pt x="5203562" y="119380"/>
                  <a:pt x="5063862" y="118110"/>
                </a:cubicBezTo>
                <a:cubicBezTo>
                  <a:pt x="4927972" y="115570"/>
                  <a:pt x="4792082" y="113030"/>
                  <a:pt x="4566508" y="113030"/>
                </a:cubicBezTo>
                <a:cubicBezTo>
                  <a:pt x="3450508" y="111760"/>
                  <a:pt x="2451100" y="113030"/>
                  <a:pt x="2312670" y="114300"/>
                </a:cubicBezTo>
                <a:cubicBezTo>
                  <a:pt x="2184400" y="115570"/>
                  <a:pt x="2054860" y="118110"/>
                  <a:pt x="1926590" y="120650"/>
                </a:cubicBezTo>
                <a:cubicBezTo>
                  <a:pt x="1790700" y="123190"/>
                  <a:pt x="1654810" y="128270"/>
                  <a:pt x="1518920" y="132080"/>
                </a:cubicBezTo>
                <a:cubicBezTo>
                  <a:pt x="1388110" y="135890"/>
                  <a:pt x="1256030" y="140970"/>
                  <a:pt x="1125220" y="146050"/>
                </a:cubicBezTo>
                <a:cubicBezTo>
                  <a:pt x="995680" y="151130"/>
                  <a:pt x="864870" y="157480"/>
                  <a:pt x="735330" y="162560"/>
                </a:cubicBezTo>
                <a:cubicBezTo>
                  <a:pt x="603250" y="167640"/>
                  <a:pt x="471170" y="172720"/>
                  <a:pt x="337820" y="177800"/>
                </a:cubicBezTo>
                <a:cubicBezTo>
                  <a:pt x="242570" y="181610"/>
                  <a:pt x="148590" y="184150"/>
                  <a:pt x="53340" y="185420"/>
                </a:cubicBezTo>
                <a:cubicBezTo>
                  <a:pt x="39370" y="185420"/>
                  <a:pt x="24130" y="184150"/>
                  <a:pt x="10160" y="182880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22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145" name="Google Shape;145;p22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146" name="Google Shape;146;p22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7" name="Google Shape;147;p22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7275" y="3229100"/>
            <a:ext cx="1806725" cy="180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2"/>
          <p:cNvSpPr txBox="1"/>
          <p:nvPr/>
        </p:nvSpPr>
        <p:spPr>
          <a:xfrm>
            <a:off x="222950" y="281150"/>
            <a:ext cx="88383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APPROPRIATE OR NOT?</a:t>
            </a:r>
            <a:endParaRPr sz="2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49" name="Google Shape;149;p22" title="IMG_2181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8352" y="768000"/>
            <a:ext cx="2577101" cy="3436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23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155" name="Google Shape;155;p23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</p:sp>
        <p:sp>
          <p:nvSpPr>
            <p:cNvPr id="156" name="Google Shape;156;p23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23"/>
          <p:cNvSpPr txBox="1"/>
          <p:nvPr/>
        </p:nvSpPr>
        <p:spPr>
          <a:xfrm>
            <a:off x="0" y="0"/>
            <a:ext cx="91440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B5394"/>
                </a:solidFill>
                <a:latin typeface="Kalam"/>
                <a:ea typeface="Kalam"/>
                <a:cs typeface="Kalam"/>
                <a:sym typeface="Kalam"/>
              </a:rPr>
              <a:t>TODAY, WE ARE GOING TO PRACTICE HOW TO FOLLOW THE SIGNAL, PAUSE, INSIST ROUTINE</a:t>
            </a:r>
            <a:endParaRPr sz="10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Over the next two weeks:</a:t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alam"/>
              <a:buChar char="●"/>
            </a:pPr>
            <a:r>
              <a:rPr lang="en" sz="22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We are going to work hard to master this skill</a:t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alam"/>
              <a:buChar char="●"/>
            </a:pPr>
            <a:r>
              <a:rPr lang="en" sz="22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We will do our best to follow the signal at all times</a:t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alam"/>
              <a:buChar char="●"/>
            </a:pPr>
            <a:r>
              <a:rPr lang="en" sz="22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We may be noticed by any teacher for doing a really good job</a:t>
            </a:r>
            <a:endParaRPr sz="2200">
              <a:solidFill>
                <a:schemeClr val="dk2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228475" y="3069000"/>
            <a:ext cx="6445500" cy="11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2200">
                <a:solidFill>
                  <a:srgbClr val="0B5394"/>
                </a:solidFill>
                <a:latin typeface="Kalam"/>
                <a:ea typeface="Kalam"/>
                <a:cs typeface="Kalam"/>
                <a:sym typeface="Kalam"/>
              </a:rPr>
              <a:t>Remember:</a:t>
            </a:r>
            <a:r>
              <a:rPr lang="en" sz="2200">
                <a:solidFill>
                  <a:srgbClr val="0B5394"/>
                </a:solidFill>
                <a:latin typeface="Kalam"/>
                <a:ea typeface="Kalam"/>
                <a:cs typeface="Kalam"/>
                <a:sym typeface="Kalam"/>
              </a:rPr>
              <a:t> Everyone at St Mary’s has the right to feel respected and safe. </a:t>
            </a:r>
            <a:endParaRPr sz="1800">
              <a:solidFill>
                <a:srgbClr val="0B5394"/>
              </a:solidFill>
            </a:endParaRPr>
          </a:p>
        </p:txBody>
      </p:sp>
      <p:pic>
        <p:nvPicPr>
          <p:cNvPr id="159" name="Google Shape;159;p23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7275" y="3229100"/>
            <a:ext cx="1806725" cy="180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4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66" name="Google Shape;66;p14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67" name="Google Shape;67;p14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14"/>
          <p:cNvSpPr txBox="1"/>
          <p:nvPr/>
        </p:nvSpPr>
        <p:spPr>
          <a:xfrm>
            <a:off x="3326325" y="204700"/>
            <a:ext cx="5721000" cy="45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u="sng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SIGNAL, PAUSE, INSIST</a:t>
            </a:r>
            <a:endParaRPr sz="4000" u="sng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 u="sng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Everyone has the right to feel </a:t>
            </a:r>
            <a:r>
              <a:rPr b="1"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respected</a:t>
            </a: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. When someone is speaking, we are </a:t>
            </a:r>
            <a:r>
              <a:rPr b="1"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responsible</a:t>
            </a: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 for listening respectfully.</a:t>
            </a:r>
            <a:endParaRPr sz="21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Everyone’s </a:t>
            </a:r>
            <a:r>
              <a:rPr b="1"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safety</a:t>
            </a: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 is important at St Mary’s. When we gather together, we need to:</a:t>
            </a:r>
            <a:endParaRPr sz="21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100"/>
              <a:buFont typeface="Kalam"/>
              <a:buChar char="●"/>
            </a:pP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watch for the signal to pay attention</a:t>
            </a:r>
            <a:endParaRPr sz="21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100"/>
              <a:buFont typeface="Kalam"/>
              <a:buChar char="●"/>
            </a:pP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follow the signal by putting our hand in the air</a:t>
            </a:r>
            <a:endParaRPr sz="21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100"/>
              <a:buFont typeface="Kalam"/>
              <a:buChar char="●"/>
            </a:pPr>
            <a:r>
              <a:rPr lang="en" sz="21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show our respect by not talking and turn our bodies to face the speaker.</a:t>
            </a:r>
            <a:endParaRPr sz="21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69" name="Google Shape;69;p14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04150" y="-36605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5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75" name="Google Shape;75;p15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76" name="Google Shape;76;p15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" name="Google Shape;77;p15"/>
          <p:cNvSpPr txBox="1"/>
          <p:nvPr/>
        </p:nvSpPr>
        <p:spPr>
          <a:xfrm>
            <a:off x="908575" y="130500"/>
            <a:ext cx="7575900" cy="4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Learning Objective:</a:t>
            </a: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We are learning that at St Mary’s, we always show respect by listening to the person speaking.</a:t>
            </a:r>
            <a:endParaRPr sz="10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78" name="Google Shape;78;p15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6825" y="3125375"/>
            <a:ext cx="2018175" cy="201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6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84" name="Google Shape;84;p16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85" name="Google Shape;85;p16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16"/>
          <p:cNvSpPr txBox="1"/>
          <p:nvPr/>
        </p:nvSpPr>
        <p:spPr>
          <a:xfrm>
            <a:off x="143400" y="130500"/>
            <a:ext cx="8341200" cy="45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At St Mary’s, we follow the Signal, Pause, Insist routine by:</a:t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87" name="Google Shape;87;p16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5825" y="3017650"/>
            <a:ext cx="2018175" cy="20181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415800" y="615975"/>
            <a:ext cx="84006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We look for the </a:t>
            </a:r>
            <a:r>
              <a:rPr b="1"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signal</a:t>
            </a: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 and we </a:t>
            </a:r>
            <a:r>
              <a:rPr b="1"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pause</a:t>
            </a: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 what we are doing and stop talking. We display the signal by raising our hand.</a:t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We watch the speaker who is </a:t>
            </a:r>
            <a:r>
              <a:rPr b="1"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insisting</a:t>
            </a: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 that everyone will pause and stop talking.</a:t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rPr>
              <a:t>Then we listen respectfully to the speaker and follow their directions.</a:t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13716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89" name="Google Shape;89;p16" title="Screenshot 2026-08-20 at 10.44.51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00" y="744438"/>
            <a:ext cx="1191775" cy="10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 title="Screenshot 2026-08-20 at 10.45.52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775" y="2315747"/>
            <a:ext cx="1191775" cy="1126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7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96" name="Google Shape;96;p17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97" name="Google Shape;97;p17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8" name="Google Shape;98;p17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5825" y="3017650"/>
            <a:ext cx="2018175" cy="20181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161600" y="242650"/>
            <a:ext cx="83412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26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At St Mary’s, we are NOT following the Signal, Pause, Insist routine when we are:</a:t>
            </a:r>
            <a:endParaRPr b="1" sz="26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381000" lvl="0" marL="2286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Char char="●"/>
            </a:pPr>
            <a:r>
              <a:rPr lang="en" sz="2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 facing the speaker</a:t>
            </a:r>
            <a:endParaRPr sz="24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81000" lvl="0" marL="228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Char char="●"/>
            </a:pPr>
            <a:r>
              <a:rPr lang="en" sz="2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Talking over or interrupting the speaker</a:t>
            </a:r>
            <a:endParaRPr sz="24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81000" lvl="0" marL="228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Char char="●"/>
            </a:pPr>
            <a:r>
              <a:rPr lang="en" sz="2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Continuing with what </a:t>
            </a: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we are</a:t>
            </a:r>
            <a:r>
              <a:rPr lang="en" sz="2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doing</a:t>
            </a:r>
            <a:endParaRPr sz="24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81000" lvl="0" marL="228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Char char="●"/>
            </a:pPr>
            <a:r>
              <a:rPr lang="en" sz="2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Moving around and distracting others</a:t>
            </a:r>
            <a:endParaRPr b="1" sz="38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8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105" name="Google Shape;105;p18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106" name="Google Shape;106;p18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18"/>
          <p:cNvSpPr txBox="1"/>
          <p:nvPr/>
        </p:nvSpPr>
        <p:spPr>
          <a:xfrm>
            <a:off x="199850" y="281150"/>
            <a:ext cx="88383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APPROPRIATE OR NOT?</a:t>
            </a:r>
            <a:endParaRPr sz="2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08" name="Google Shape;108;p18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5825" y="3017650"/>
            <a:ext cx="2018175" cy="201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 title="IMG_2179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5325" y="844854"/>
            <a:ext cx="2727348" cy="363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9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115" name="Google Shape;115;p19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116" name="Google Shape;116;p19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19"/>
          <p:cNvSpPr txBox="1"/>
          <p:nvPr/>
        </p:nvSpPr>
        <p:spPr>
          <a:xfrm>
            <a:off x="199850" y="281150"/>
            <a:ext cx="88383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200">
                <a:solidFill>
                  <a:srgbClr val="073763"/>
                </a:solidFill>
                <a:latin typeface="Kalam"/>
                <a:ea typeface="Kalam"/>
                <a:cs typeface="Kalam"/>
                <a:sym typeface="Kalam"/>
              </a:rPr>
              <a:t>APPROPRIATE OR NOT?</a:t>
            </a:r>
            <a:endParaRPr sz="2200">
              <a:solidFill>
                <a:srgbClr val="07376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18" name="Google Shape;118;p19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7275" y="3229100"/>
            <a:ext cx="1806725" cy="180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 title="IMG_218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4828" y="716025"/>
            <a:ext cx="2783601" cy="3711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0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125" name="Google Shape;125;p20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126" name="Google Shape;126;p20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20"/>
          <p:cNvSpPr txBox="1"/>
          <p:nvPr/>
        </p:nvSpPr>
        <p:spPr>
          <a:xfrm>
            <a:off x="199850" y="281150"/>
            <a:ext cx="88383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APPROPRIATE OR NOT?</a:t>
            </a:r>
            <a:endParaRPr sz="2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28" name="Google Shape;128;p20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7275" y="3229100"/>
            <a:ext cx="1806725" cy="180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 title="IMG_2182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3228" y="957675"/>
            <a:ext cx="2645027" cy="3526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BE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21"/>
          <p:cNvGrpSpPr/>
          <p:nvPr/>
        </p:nvGrpSpPr>
        <p:grpSpPr>
          <a:xfrm>
            <a:off x="0" y="4679944"/>
            <a:ext cx="9144300" cy="463614"/>
            <a:chOff x="0" y="-38100"/>
            <a:chExt cx="4816592" cy="244200"/>
          </a:xfrm>
        </p:grpSpPr>
        <p:sp>
          <p:nvSpPr>
            <p:cNvPr id="135" name="Google Shape;135;p21"/>
            <p:cNvSpPr/>
            <p:nvPr/>
          </p:nvSpPr>
          <p:spPr>
            <a:xfrm>
              <a:off x="0" y="0"/>
              <a:ext cx="4816592" cy="206076"/>
            </a:xfrm>
            <a:custGeom>
              <a:rect b="b" l="l" r="r" t="t"/>
              <a:pathLst>
                <a:path extrusionOk="0" h="20607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06076"/>
                  </a:lnTo>
                  <a:lnTo>
                    <a:pt x="0" y="206076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</p:sp>
        <p:sp>
          <p:nvSpPr>
            <p:cNvPr id="136" name="Google Shape;136;p21"/>
            <p:cNvSpPr txBox="1"/>
            <p:nvPr/>
          </p:nvSpPr>
          <p:spPr>
            <a:xfrm>
              <a:off x="0" y="-38100"/>
              <a:ext cx="4816500" cy="244200"/>
            </a:xfrm>
            <a:prstGeom prst="rect">
              <a:avLst/>
            </a:prstGeom>
            <a:solidFill>
              <a:srgbClr val="1C4587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21"/>
          <p:cNvSpPr txBox="1"/>
          <p:nvPr/>
        </p:nvSpPr>
        <p:spPr>
          <a:xfrm>
            <a:off x="222950" y="281150"/>
            <a:ext cx="8838300" cy="1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200">
                <a:solidFill>
                  <a:srgbClr val="1C4587"/>
                </a:solidFill>
                <a:latin typeface="Kalam"/>
                <a:ea typeface="Kalam"/>
                <a:cs typeface="Kalam"/>
                <a:sym typeface="Kalam"/>
              </a:rPr>
              <a:t>APPROPRIATE OR NOT?</a:t>
            </a:r>
            <a:endParaRPr sz="2200">
              <a:solidFill>
                <a:srgbClr val="1C4587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38" name="Google Shape;138;p21" title="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7275" y="3229100"/>
            <a:ext cx="1806725" cy="180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 title="IMG_2180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0725" y="800776"/>
            <a:ext cx="2719999" cy="362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