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312" r:id="rId5"/>
    <p:sldId id="313" r:id="rId6"/>
    <p:sldId id="339" r:id="rId7"/>
    <p:sldId id="260" r:id="rId8"/>
    <p:sldId id="340" r:id="rId9"/>
    <p:sldId id="341" r:id="rId10"/>
    <p:sldId id="342" r:id="rId11"/>
    <p:sldId id="309" r:id="rId12"/>
    <p:sldId id="343" r:id="rId13"/>
    <p:sldId id="267" r:id="rId14"/>
    <p:sldId id="268" r:id="rId15"/>
    <p:sldId id="308" r:id="rId16"/>
    <p:sldId id="34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4660"/>
  </p:normalViewPr>
  <p:slideViewPr>
    <p:cSldViewPr snapToGrid="0">
      <p:cViewPr varScale="1">
        <p:scale>
          <a:sx n="64" d="100"/>
          <a:sy n="64" d="100"/>
        </p:scale>
        <p:origin x="7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13770-BA42-4B94-B4DC-A62E0C3E5CB2}" type="datetimeFigureOut">
              <a:rPr lang="en-AU" smtClean="0"/>
              <a:t>19/06/2024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FD644-6569-43D5-BCC3-2CB43C71CE33}" type="slidenum">
              <a:rPr lang="en-AU" smtClean="0"/>
              <a:t>‹#›</a:t>
            </a:fld>
            <a:endParaRPr lang="en-AU"/>
          </a:p>
        </p:txBody>
      </p:sp>
    </p:spTree>
    <p:extLst>
      <p:ext uri="{BB962C8B-B14F-4D97-AF65-F5344CB8AC3E}">
        <p14:creationId xmlns:p14="http://schemas.microsoft.com/office/powerpoint/2010/main" val="411663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71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16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571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824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216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6BEA-D584-482A-80CE-D31A2A0CEF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9B50B19-ACA1-4FDC-A7A5-FB088081BB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A810555-0212-4FF7-B3BB-FEDDBFF88DE6}"/>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1B9BB4FE-6334-408E-8EE0-98C3278D072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4B0DE9-3238-4516-B809-18C0BB27A065}"/>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94024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335A-D546-49FD-B91C-70227193551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39A87C5-A141-48F8-B73D-3DCFB7551F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0028D9B-9691-4299-8543-C878D9DFBD0A}"/>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E0E0C406-2EBE-4A2B-98E4-99DC5362AA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26E2C8-5048-423B-B803-9035E6723A51}"/>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151576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2B5073-D1BC-4B61-9811-66433B726E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234B999-B2A6-4C2B-8880-AC91C6D57B6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8573F57-0B2D-4A18-84F8-EB8C15ACDD65}"/>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2D647B3A-A1A6-4307-B2A9-0AFE367852A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8E39281-62E5-4514-91E5-A4FE8E59A1D9}"/>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39318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A5773-3FC8-408F-BD18-8A7E2EFD12E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8DA776F-4376-4BF0-A71C-C8AE55B01F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514B559-882C-4B36-9FB3-F04E733D67EF}"/>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981A60A6-D456-4E50-8CB1-51956202376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9C3314-4D78-4BDF-B8AD-4ED425524F49}"/>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65799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2979-8FE6-46B4-9516-AF9E1803BF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28A1144-1D6E-4D83-ACB8-F112F6656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CFED33-9A78-4183-B41C-FE105A1A6FB2}"/>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E02B2992-720A-4236-A084-84B6F4EF5E6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B2603BA-2E82-460A-B778-DC2ABD601053}"/>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56728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E96E-716B-4365-B8B3-53EF593AA04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5D6F50A-4F1B-41FA-8DF1-AC87838B2A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12B2C6B-D3E2-41FD-A793-8D1C2A9BDF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E771DD9-1F82-4310-A703-24298992FCC4}"/>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6" name="Footer Placeholder 5">
            <a:extLst>
              <a:ext uri="{FF2B5EF4-FFF2-40B4-BE49-F238E27FC236}">
                <a16:creationId xmlns:a16="http://schemas.microsoft.com/office/drawing/2014/main" id="{D6077EE2-490A-483B-B492-9A0D187CBF3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241D360-BFD4-47A3-9FED-91228A54F63D}"/>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236710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402B-44BC-4EE6-AB81-85ED524212C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6C742C1-1E18-406E-9EDD-AB3AF1950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B6C551-F414-4276-97F4-F80CDFB2AC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5006A6A-89D7-47D3-89CA-2F8D3B2A2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D58DD1-E87A-43E8-8E3F-C92F5E5E3E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0A0FCDA-C549-4BB0-A389-EFE9DE909333}"/>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8" name="Footer Placeholder 7">
            <a:extLst>
              <a:ext uri="{FF2B5EF4-FFF2-40B4-BE49-F238E27FC236}">
                <a16:creationId xmlns:a16="http://schemas.microsoft.com/office/drawing/2014/main" id="{7D74980D-FA8A-4886-82D7-42B12EAFCD4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022DDB6-5803-46A5-8C00-81276FC79DD0}"/>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1257709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9E19-1662-4056-A5F6-A09E36DEAE6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690F307-A18D-46DA-85B7-C0768C3EF185}"/>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4" name="Footer Placeholder 3">
            <a:extLst>
              <a:ext uri="{FF2B5EF4-FFF2-40B4-BE49-F238E27FC236}">
                <a16:creationId xmlns:a16="http://schemas.microsoft.com/office/drawing/2014/main" id="{2DF4244E-82D6-4F14-A985-C78DA28D44E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7A526D3-E731-4461-96CA-546C07BA07D3}"/>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2077482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7582AC-1AC3-41ED-8296-004DE264E38D}"/>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3" name="Footer Placeholder 2">
            <a:extLst>
              <a:ext uri="{FF2B5EF4-FFF2-40B4-BE49-F238E27FC236}">
                <a16:creationId xmlns:a16="http://schemas.microsoft.com/office/drawing/2014/main" id="{FFADAC8A-A255-4B40-8861-33E7C093C70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4B5D66B-24A7-4201-A8A8-2EC40232884B}"/>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652777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6D9D-2443-4521-B8F6-9800654614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D3E7272-0E2C-42C5-B524-4DCB07686C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2D9552F-6D92-437A-B132-985B427DA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A6AAF5-B347-414F-B61A-66F468C79527}"/>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6" name="Footer Placeholder 5">
            <a:extLst>
              <a:ext uri="{FF2B5EF4-FFF2-40B4-BE49-F238E27FC236}">
                <a16:creationId xmlns:a16="http://schemas.microsoft.com/office/drawing/2014/main" id="{AD7CDC0B-7D6C-4385-8414-D3E2939CE12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3FA0013-8036-4575-92C2-2BD87F7CEC20}"/>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723628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7073-F730-49B6-904D-C0F30CFA58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A4B6ECB-FA7C-4BD7-BF85-62CE22FA3C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3DD3083-0E85-4426-A8E5-1FD4715B0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F5CED4-7959-4701-A491-2CBD2637070E}"/>
              </a:ext>
            </a:extLst>
          </p:cNvPr>
          <p:cNvSpPr>
            <a:spLocks noGrp="1"/>
          </p:cNvSpPr>
          <p:nvPr>
            <p:ph type="dt" sz="half" idx="10"/>
          </p:nvPr>
        </p:nvSpPr>
        <p:spPr/>
        <p:txBody>
          <a:bodyPr/>
          <a:lstStyle/>
          <a:p>
            <a:fld id="{84E5B478-1E3C-4D6F-A1E4-B890C2920BEA}" type="datetimeFigureOut">
              <a:rPr lang="en-AU" smtClean="0"/>
              <a:t>19/06/2024</a:t>
            </a:fld>
            <a:endParaRPr lang="en-AU"/>
          </a:p>
        </p:txBody>
      </p:sp>
      <p:sp>
        <p:nvSpPr>
          <p:cNvPr id="6" name="Footer Placeholder 5">
            <a:extLst>
              <a:ext uri="{FF2B5EF4-FFF2-40B4-BE49-F238E27FC236}">
                <a16:creationId xmlns:a16="http://schemas.microsoft.com/office/drawing/2014/main" id="{1F71D6C1-8AF6-40DA-BFDB-DD09A5A3EC1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B859F4-ED3B-4014-9382-9EEC0727FD5B}"/>
              </a:ext>
            </a:extLst>
          </p:cNvPr>
          <p:cNvSpPr>
            <a:spLocks noGrp="1"/>
          </p:cNvSpPr>
          <p:nvPr>
            <p:ph type="sldNum" sz="quarter" idx="12"/>
          </p:nvPr>
        </p:nvSpPr>
        <p:spPr/>
        <p:txBody>
          <a:bodyPr/>
          <a:lstStyle/>
          <a:p>
            <a:fld id="{53AD4366-8E91-4AEA-BF70-E04F8781E6BD}" type="slidenum">
              <a:rPr lang="en-AU" smtClean="0"/>
              <a:t>‹#›</a:t>
            </a:fld>
            <a:endParaRPr lang="en-AU"/>
          </a:p>
        </p:txBody>
      </p:sp>
    </p:spTree>
    <p:extLst>
      <p:ext uri="{BB962C8B-B14F-4D97-AF65-F5344CB8AC3E}">
        <p14:creationId xmlns:p14="http://schemas.microsoft.com/office/powerpoint/2010/main" val="3425752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22CC17-F7E3-4AB9-908A-DDB55CE1A4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DE22787-D94C-437F-8D75-C10DE97328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C11069-FF57-4276-B745-147EE2EBD4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5B478-1E3C-4D6F-A1E4-B890C2920BEA}" type="datetimeFigureOut">
              <a:rPr lang="en-AU" smtClean="0"/>
              <a:t>19/06/2024</a:t>
            </a:fld>
            <a:endParaRPr lang="en-AU"/>
          </a:p>
        </p:txBody>
      </p:sp>
      <p:sp>
        <p:nvSpPr>
          <p:cNvPr id="5" name="Footer Placeholder 4">
            <a:extLst>
              <a:ext uri="{FF2B5EF4-FFF2-40B4-BE49-F238E27FC236}">
                <a16:creationId xmlns:a16="http://schemas.microsoft.com/office/drawing/2014/main" id="{82E53827-EDD4-46BF-A6C8-4CC87E6A4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B942CC9-1A7F-472F-88B5-0CC455F03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D4366-8E91-4AEA-BF70-E04F8781E6BD}" type="slidenum">
              <a:rPr lang="en-AU" smtClean="0"/>
              <a:t>‹#›</a:t>
            </a:fld>
            <a:endParaRPr lang="en-AU"/>
          </a:p>
        </p:txBody>
      </p:sp>
    </p:spTree>
    <p:extLst>
      <p:ext uri="{BB962C8B-B14F-4D97-AF65-F5344CB8AC3E}">
        <p14:creationId xmlns:p14="http://schemas.microsoft.com/office/powerpoint/2010/main" val="3547803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p35"/>
          <p:cNvSpPr txBox="1">
            <a:spLocks noGrp="1"/>
          </p:cNvSpPr>
          <p:nvPr>
            <p:ph type="ctrTitle"/>
          </p:nvPr>
        </p:nvSpPr>
        <p:spPr>
          <a:xfrm>
            <a:off x="2209800" y="2130426"/>
            <a:ext cx="7772400" cy="1470025"/>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pPr>
            <a:r>
              <a:rPr lang="en-AU" sz="4400" dirty="0">
                <a:solidFill>
                  <a:schemeClr val="dk1"/>
                </a:solidFill>
                <a:latin typeface="Arial"/>
                <a:ea typeface="Arial"/>
                <a:cs typeface="Arial"/>
                <a:sym typeface="Arial"/>
              </a:rPr>
              <a:t>VCE PSYCHOLOGY </a:t>
            </a:r>
            <a:endParaRPr sz="4400" dirty="0">
              <a:solidFill>
                <a:schemeClr val="dk1"/>
              </a:solidFill>
              <a:latin typeface="Calibri"/>
              <a:ea typeface="Calibri"/>
              <a:cs typeface="Calibri"/>
              <a:sym typeface="Calibri"/>
            </a:endParaRPr>
          </a:p>
        </p:txBody>
      </p:sp>
      <p:sp>
        <p:nvSpPr>
          <p:cNvPr id="351" name="Google Shape;351;p35"/>
          <p:cNvSpPr txBox="1">
            <a:spLocks noGrp="1"/>
          </p:cNvSpPr>
          <p:nvPr>
            <p:ph type="subTitle" idx="1"/>
          </p:nvPr>
        </p:nvSpPr>
        <p:spPr>
          <a:xfrm>
            <a:off x="2895600" y="3886200"/>
            <a:ext cx="6400800" cy="1752600"/>
          </a:xfrm>
          <a:prstGeom prst="rect">
            <a:avLst/>
          </a:prstGeom>
          <a:noFill/>
          <a:ln>
            <a:noFill/>
          </a:ln>
        </p:spPr>
        <p:txBody>
          <a:bodyPr spcFirstLastPara="1" vert="horz" wrap="square" lIns="91425" tIns="45700" rIns="91425" bIns="45700" rtlCol="0" anchor="t" anchorCtr="0">
            <a:noAutofit/>
          </a:bodyPr>
          <a:lstStyle/>
          <a:p>
            <a:pPr>
              <a:spcBef>
                <a:spcPts val="640"/>
              </a:spcBef>
              <a:buClr>
                <a:srgbClr val="888888"/>
              </a:buClr>
            </a:pPr>
            <a:r>
              <a:rPr lang="en-AU" dirty="0">
                <a:sym typeface="Arial"/>
              </a:rPr>
              <a:t>202</a:t>
            </a:r>
            <a:r>
              <a:rPr lang="en-US" dirty="0">
                <a:sym typeface="Arial"/>
              </a:rPr>
              <a:t>5</a:t>
            </a:r>
            <a:endParaRPr lang="en-US" dirty="0"/>
          </a:p>
          <a:p>
            <a:r>
              <a:rPr lang="en-AU" sz="3200" dirty="0">
                <a:ea typeface="Arial"/>
                <a:sym typeface="Arial"/>
              </a:rPr>
              <a:t>Miss </a:t>
            </a:r>
            <a:r>
              <a:rPr lang="en-AU" sz="3200" dirty="0" err="1">
                <a:ea typeface="Arial"/>
                <a:sym typeface="Arial"/>
              </a:rPr>
              <a:t>Mandarino</a:t>
            </a:r>
            <a:r>
              <a:rPr lang="en-AU" sz="3200" dirty="0">
                <a:ea typeface="Arial"/>
                <a:sym typeface="Arial"/>
              </a:rPr>
              <a:t>, Mr Shepherd, </a:t>
            </a:r>
            <a:r>
              <a:rPr lang="en-AU" sz="3200">
                <a:ea typeface="Arial"/>
                <a:sym typeface="Arial"/>
              </a:rPr>
              <a:t>Mrs Simpson </a:t>
            </a:r>
            <a:r>
              <a:rPr lang="en-AU" dirty="0">
                <a:ea typeface="Arial"/>
                <a:sym typeface="Arial"/>
              </a:rPr>
              <a:t> </a:t>
            </a:r>
            <a:endParaRPr lang="en-AU" dirty="0">
              <a:sym typeface="Arial"/>
            </a:endParaRPr>
          </a:p>
          <a:p>
            <a:pPr>
              <a:buFont typeface="Arial"/>
            </a:pPr>
            <a:endParaRPr lang="en-AU" sz="3200" dirty="0">
              <a:solidFill>
                <a:srgbClr val="888888"/>
              </a:solidFill>
              <a:latin typeface="Arial"/>
              <a:ea typeface="Calibri"/>
              <a:cs typeface="Arial"/>
            </a:endParaRPr>
          </a:p>
        </p:txBody>
      </p:sp>
      <p:pic>
        <p:nvPicPr>
          <p:cNvPr id="1026" name="Picture 1" descr="image001">
            <a:extLst>
              <a:ext uri="{FF2B5EF4-FFF2-40B4-BE49-F238E27FC236}">
                <a16:creationId xmlns:a16="http://schemas.microsoft.com/office/drawing/2014/main" id="{5DDD41A3-0011-481E-91E5-C8201C526F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3063" y="663575"/>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89BFD69F-D692-490B-BDB2-1FB0B6886F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7480" y="257175"/>
            <a:ext cx="406400" cy="406400"/>
          </a:xfrm>
          <a:prstGeom prst="rect">
            <a:avLst/>
          </a:prstGeom>
        </p:spPr>
      </p:pic>
    </p:spTree>
    <p:extLst>
      <p:ext uri="{BB962C8B-B14F-4D97-AF65-F5344CB8AC3E}">
        <p14:creationId xmlns:p14="http://schemas.microsoft.com/office/powerpoint/2010/main" val="77094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4"/>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pPr>
            <a:r>
              <a:rPr lang="en-AU">
                <a:solidFill>
                  <a:schemeClr val="dk1"/>
                </a:solidFill>
                <a:latin typeface="Calibri"/>
                <a:ea typeface="Calibri"/>
                <a:cs typeface="Calibri"/>
                <a:sym typeface="Calibri"/>
              </a:rPr>
              <a:t>PRIOR KNOWLEDGE AND SKILLS</a:t>
            </a:r>
            <a:endParaRPr>
              <a:solidFill>
                <a:schemeClr val="dk1"/>
              </a:solidFill>
              <a:latin typeface="Calibri"/>
              <a:ea typeface="Calibri"/>
              <a:cs typeface="Calibri"/>
              <a:sym typeface="Calibri"/>
            </a:endParaRPr>
          </a:p>
        </p:txBody>
      </p:sp>
      <p:sp>
        <p:nvSpPr>
          <p:cNvPr id="234" name="Google Shape;234;p24"/>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Autofit/>
          </a:bodyPr>
          <a:lstStyle/>
          <a:p>
            <a:pPr indent="-457200">
              <a:buSzPts val="1900"/>
            </a:pPr>
            <a:r>
              <a:rPr lang="en-US" sz="3200" dirty="0" err="1">
                <a:latin typeface="Calibri"/>
                <a:ea typeface="Calibri"/>
                <a:cs typeface="Calibri"/>
              </a:rPr>
              <a:t>Yr</a:t>
            </a:r>
            <a:r>
              <a:rPr lang="en-US" sz="3200" dirty="0">
                <a:latin typeface="Calibri"/>
                <a:ea typeface="Calibri"/>
                <a:cs typeface="Calibri"/>
              </a:rPr>
              <a:t> 10 Biology/Psychology</a:t>
            </a:r>
            <a:endParaRPr sz="3200" dirty="0">
              <a:latin typeface="Calibri"/>
              <a:ea typeface="Calibri"/>
              <a:cs typeface="Calibri"/>
            </a:endParaRPr>
          </a:p>
        </p:txBody>
      </p:sp>
      <p:pic>
        <p:nvPicPr>
          <p:cNvPr id="2" name="Recorded Sound">
            <a:hlinkClick r:id="" action="ppaction://media"/>
            <a:extLst>
              <a:ext uri="{FF2B5EF4-FFF2-40B4-BE49-F238E27FC236}">
                <a16:creationId xmlns:a16="http://schemas.microsoft.com/office/drawing/2014/main" id="{C5BAE70C-810F-4808-AD55-F6A7F4D90F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3847" y="718270"/>
            <a:ext cx="406400" cy="406400"/>
          </a:xfrm>
          <a:prstGeom prst="rect">
            <a:avLst/>
          </a:prstGeom>
        </p:spPr>
      </p:pic>
      <p:pic>
        <p:nvPicPr>
          <p:cNvPr id="3" name="Picture 1" descr="image001">
            <a:extLst>
              <a:ext uri="{FF2B5EF4-FFF2-40B4-BE49-F238E27FC236}">
                <a16:creationId xmlns:a16="http://schemas.microsoft.com/office/drawing/2014/main" id="{5E769608-644A-C42A-0E70-C4BA0676D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109" y="5093100"/>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5"/>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pPr>
            <a:r>
              <a:rPr lang="en-AU" dirty="0">
                <a:solidFill>
                  <a:schemeClr val="dk1"/>
                </a:solidFill>
                <a:latin typeface="Calibri"/>
                <a:ea typeface="Calibri"/>
                <a:cs typeface="Calibri"/>
                <a:sym typeface="Calibri"/>
              </a:rPr>
              <a:t>LEADS TO…….</a:t>
            </a:r>
            <a:endParaRPr dirty="0">
              <a:solidFill>
                <a:schemeClr val="dk1"/>
              </a:solidFill>
              <a:latin typeface="Calibri"/>
              <a:ea typeface="Calibri"/>
              <a:cs typeface="Calibri"/>
              <a:sym typeface="Calibri"/>
            </a:endParaRPr>
          </a:p>
        </p:txBody>
      </p:sp>
      <p:sp>
        <p:nvSpPr>
          <p:cNvPr id="240" name="Google Shape;240;p25"/>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US" b="1" dirty="0"/>
              <a:t>Further study options related to this subject are: </a:t>
            </a:r>
            <a:endParaRPr lang="en-US" dirty="0"/>
          </a:p>
          <a:p>
            <a:pPr marL="342900" indent="-342900">
              <a:spcBef>
                <a:spcPts val="640"/>
              </a:spcBef>
              <a:buClr>
                <a:schemeClr val="dk1"/>
              </a:buClr>
              <a:buSzPts val="1900"/>
              <a:buFont typeface="Calibri"/>
              <a:buChar char="●"/>
            </a:pPr>
            <a:endParaRPr sz="3200" dirty="0">
              <a:latin typeface="Calibri"/>
              <a:ea typeface="Calibri"/>
              <a:cs typeface="Calibri"/>
            </a:endParaRPr>
          </a:p>
        </p:txBody>
      </p:sp>
      <p:pic>
        <p:nvPicPr>
          <p:cNvPr id="2" name="Picture 1">
            <a:extLst>
              <a:ext uri="{FF2B5EF4-FFF2-40B4-BE49-F238E27FC236}">
                <a16:creationId xmlns:a16="http://schemas.microsoft.com/office/drawing/2014/main" id="{541DBC16-CF7C-4C2D-86F3-8B005BAF5918}"/>
              </a:ext>
            </a:extLst>
          </p:cNvPr>
          <p:cNvPicPr>
            <a:picLocks noChangeAspect="1"/>
          </p:cNvPicPr>
          <p:nvPr/>
        </p:nvPicPr>
        <p:blipFill>
          <a:blip r:embed="rId5"/>
          <a:stretch>
            <a:fillRect/>
          </a:stretch>
        </p:blipFill>
        <p:spPr>
          <a:xfrm>
            <a:off x="2988297" y="2622271"/>
            <a:ext cx="5941636" cy="3961091"/>
          </a:xfrm>
          <a:prstGeom prst="rect">
            <a:avLst/>
          </a:prstGeom>
        </p:spPr>
      </p:pic>
      <p:pic>
        <p:nvPicPr>
          <p:cNvPr id="3" name="Recorded Sound">
            <a:hlinkClick r:id="" action="ppaction://media"/>
            <a:extLst>
              <a:ext uri="{FF2B5EF4-FFF2-40B4-BE49-F238E27FC236}">
                <a16:creationId xmlns:a16="http://schemas.microsoft.com/office/drawing/2014/main" id="{CAA6C412-7750-455F-A8E4-9E31856993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2701" y="727697"/>
            <a:ext cx="406400" cy="406400"/>
          </a:xfrm>
          <a:prstGeom prst="rect">
            <a:avLst/>
          </a:prstGeom>
        </p:spPr>
      </p:pic>
      <p:pic>
        <p:nvPicPr>
          <p:cNvPr id="4" name="Picture 1" descr="image001">
            <a:extLst>
              <a:ext uri="{FF2B5EF4-FFF2-40B4-BE49-F238E27FC236}">
                <a16:creationId xmlns:a16="http://schemas.microsoft.com/office/drawing/2014/main" id="{57045CDC-D01C-B390-3C83-84FDDE80D3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6163" y="5116512"/>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4669-01A0-4EA6-A631-124FEF272027}"/>
              </a:ext>
            </a:extLst>
          </p:cNvPr>
          <p:cNvSpPr>
            <a:spLocks noGrp="1"/>
          </p:cNvSpPr>
          <p:nvPr>
            <p:ph type="title"/>
          </p:nvPr>
        </p:nvSpPr>
        <p:spPr/>
        <p:txBody>
          <a:bodyPr/>
          <a:lstStyle/>
          <a:p>
            <a:r>
              <a:rPr lang="en-GB"/>
              <a:t>Career Prospects</a:t>
            </a:r>
            <a:endParaRPr lang="en-US"/>
          </a:p>
        </p:txBody>
      </p:sp>
      <p:sp>
        <p:nvSpPr>
          <p:cNvPr id="3" name="TextBox 2">
            <a:extLst>
              <a:ext uri="{FF2B5EF4-FFF2-40B4-BE49-F238E27FC236}">
                <a16:creationId xmlns:a16="http://schemas.microsoft.com/office/drawing/2014/main" id="{3FAA30DB-6C17-47BE-A57E-04E863F0390E}"/>
              </a:ext>
            </a:extLst>
          </p:cNvPr>
          <p:cNvSpPr txBox="1"/>
          <p:nvPr/>
        </p:nvSpPr>
        <p:spPr>
          <a:xfrm>
            <a:off x="2104768" y="1383956"/>
            <a:ext cx="8104461"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latin typeface="Calibri"/>
                <a:cs typeface="Calibri"/>
              </a:rPr>
              <a:t>Career pathways associated with this subject are: </a:t>
            </a:r>
          </a:p>
          <a:p>
            <a:endParaRPr lang="en-US" b="1" dirty="0">
              <a:latin typeface="Calibri"/>
              <a:cs typeface="Calibri"/>
            </a:endParaRPr>
          </a:p>
          <a:p>
            <a:pPr marL="742950" lvl="1" indent="-285750" fontAlgn="base">
              <a:buFont typeface="Arial" panose="020B0604020202020204" pitchFamily="34" charset="0"/>
              <a:buChar char="•"/>
            </a:pPr>
            <a:r>
              <a:rPr lang="en-AU" sz="2000" dirty="0"/>
              <a:t>Sport psychologists: Help athletes to achieve peak performance</a:t>
            </a:r>
            <a:r>
              <a:rPr lang="en-US" sz="2000" dirty="0"/>
              <a:t>​</a:t>
            </a:r>
          </a:p>
          <a:p>
            <a:pPr marL="742950" lvl="1" indent="-285750" fontAlgn="base">
              <a:buFont typeface="Arial" panose="020B0604020202020204" pitchFamily="34" charset="0"/>
              <a:buChar char="•"/>
            </a:pPr>
            <a:r>
              <a:rPr lang="en-AU" sz="2000" dirty="0"/>
              <a:t>Counselling psychologists: help people deal with personal &amp; relationship problems</a:t>
            </a:r>
            <a:r>
              <a:rPr lang="en-US" sz="2000" dirty="0"/>
              <a:t>​</a:t>
            </a:r>
          </a:p>
          <a:p>
            <a:pPr marL="742950" lvl="1" indent="-285750" fontAlgn="base">
              <a:buFont typeface="Arial" panose="020B0604020202020204" pitchFamily="34" charset="0"/>
              <a:buChar char="•"/>
            </a:pPr>
            <a:r>
              <a:rPr lang="en-AU" sz="2000" dirty="0"/>
              <a:t>Clinical neuropsychologist: assesses &amp; diagnoses brain impairment &amp; develops programs to assist brain damaged people</a:t>
            </a:r>
            <a:r>
              <a:rPr lang="en-US" sz="2000" dirty="0"/>
              <a:t>​</a:t>
            </a:r>
          </a:p>
          <a:p>
            <a:pPr marL="742950" lvl="1" indent="-285750" fontAlgn="base">
              <a:buFont typeface="Arial" panose="020B0604020202020204" pitchFamily="34" charset="0"/>
              <a:buChar char="•"/>
            </a:pPr>
            <a:r>
              <a:rPr lang="en-AU" sz="2000" dirty="0"/>
              <a:t>Organisational psychologist: undertakes research on behalf of organisations</a:t>
            </a:r>
            <a:r>
              <a:rPr lang="en-US" sz="2000" dirty="0"/>
              <a:t>​</a:t>
            </a:r>
          </a:p>
          <a:p>
            <a:pPr marL="742950" lvl="1" indent="-285750" fontAlgn="base">
              <a:buFont typeface="Arial" panose="020B0604020202020204" pitchFamily="34" charset="0"/>
              <a:buChar char="•"/>
            </a:pPr>
            <a:r>
              <a:rPr lang="en-AU" sz="2000" dirty="0"/>
              <a:t> Research psychologist: conducts research &amp; usually supervises psychology students in tertiary institutes</a:t>
            </a:r>
            <a:endParaRPr lang="en-US" sz="2000" dirty="0"/>
          </a:p>
          <a:p>
            <a:endParaRPr lang="en-US" sz="3200" b="1" dirty="0">
              <a:latin typeface="Calibri"/>
              <a:cs typeface="Calibri"/>
            </a:endParaRPr>
          </a:p>
        </p:txBody>
      </p:sp>
      <p:pic>
        <p:nvPicPr>
          <p:cNvPr id="4" name="Recorded Sound">
            <a:hlinkClick r:id="" action="ppaction://media"/>
            <a:extLst>
              <a:ext uri="{FF2B5EF4-FFF2-40B4-BE49-F238E27FC236}">
                <a16:creationId xmlns:a16="http://schemas.microsoft.com/office/drawing/2014/main" id="{8ADE6A13-4566-45E0-9B61-143D443B83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9835" y="621506"/>
            <a:ext cx="406400" cy="406400"/>
          </a:xfrm>
          <a:prstGeom prst="rect">
            <a:avLst/>
          </a:prstGeom>
        </p:spPr>
      </p:pic>
      <p:pic>
        <p:nvPicPr>
          <p:cNvPr id="5" name="Picture 1" descr="image001">
            <a:extLst>
              <a:ext uri="{FF2B5EF4-FFF2-40B4-BE49-F238E27FC236}">
                <a16:creationId xmlns:a16="http://schemas.microsoft.com/office/drawing/2014/main" id="{42DFC9DD-7103-106C-464A-E079777CF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0862" y="5139753"/>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25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50E1-AD47-4A34-983D-55917F76B324}"/>
              </a:ext>
            </a:extLst>
          </p:cNvPr>
          <p:cNvSpPr>
            <a:spLocks noGrp="1"/>
          </p:cNvSpPr>
          <p:nvPr>
            <p:ph type="ctrTitle"/>
          </p:nvPr>
        </p:nvSpPr>
        <p:spPr/>
        <p:txBody>
          <a:bodyPr/>
          <a:lstStyle/>
          <a:p>
            <a:r>
              <a:rPr lang="en-US" dirty="0"/>
              <a:t>THANKYOU!</a:t>
            </a:r>
            <a:endParaRPr lang="en-AU" dirty="0"/>
          </a:p>
        </p:txBody>
      </p:sp>
      <p:pic>
        <p:nvPicPr>
          <p:cNvPr id="4" name="Recorded Sound">
            <a:hlinkClick r:id="" action="ppaction://media"/>
            <a:extLst>
              <a:ext uri="{FF2B5EF4-FFF2-40B4-BE49-F238E27FC236}">
                <a16:creationId xmlns:a16="http://schemas.microsoft.com/office/drawing/2014/main" id="{49E69D32-0D5D-4046-A4E9-330F46F713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8688" y="558015"/>
            <a:ext cx="406400" cy="406400"/>
          </a:xfrm>
          <a:prstGeom prst="rect">
            <a:avLst/>
          </a:prstGeom>
        </p:spPr>
      </p:pic>
      <p:pic>
        <p:nvPicPr>
          <p:cNvPr id="3" name="Picture 1" descr="image001">
            <a:extLst>
              <a:ext uri="{FF2B5EF4-FFF2-40B4-BE49-F238E27FC236}">
                <a16:creationId xmlns:a16="http://schemas.microsoft.com/office/drawing/2014/main" id="{4F014787-93EC-6179-714C-5BFECDA62E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8950" y="5121092"/>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0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Psychology?</a:t>
            </a:r>
            <a:endParaRPr lang="en-AU" dirty="0"/>
          </a:p>
        </p:txBody>
      </p:sp>
      <p:sp>
        <p:nvSpPr>
          <p:cNvPr id="3" name="Text Placeholder 2"/>
          <p:cNvSpPr>
            <a:spLocks noGrp="1"/>
          </p:cNvSpPr>
          <p:nvPr>
            <p:ph type="body" idx="1"/>
          </p:nvPr>
        </p:nvSpPr>
        <p:spPr/>
        <p:txBody>
          <a:bodyPr>
            <a:normAutofit/>
          </a:bodyPr>
          <a:lstStyle/>
          <a:p>
            <a:r>
              <a:rPr lang="en-US" dirty="0"/>
              <a:t>P</a:t>
            </a:r>
            <a:r>
              <a:rPr lang="en-AU" dirty="0" err="1"/>
              <a:t>sychology</a:t>
            </a:r>
            <a:r>
              <a:rPr lang="en-AU" dirty="0"/>
              <a:t> is the scientific study of mind and behaviour.</a:t>
            </a:r>
          </a:p>
          <a:p>
            <a:endParaRPr lang="en-AU" dirty="0"/>
          </a:p>
          <a:p>
            <a:endParaRPr lang="en-AU" dirty="0"/>
          </a:p>
        </p:txBody>
      </p:sp>
      <p:pic>
        <p:nvPicPr>
          <p:cNvPr id="4" name="Picture 3">
            <a:extLst>
              <a:ext uri="{FF2B5EF4-FFF2-40B4-BE49-F238E27FC236}">
                <a16:creationId xmlns:a16="http://schemas.microsoft.com/office/drawing/2014/main" id="{AEC7DD9B-624C-495D-8257-C20A93E8BB3D}"/>
              </a:ext>
            </a:extLst>
          </p:cNvPr>
          <p:cNvPicPr>
            <a:picLocks noChangeAspect="1"/>
          </p:cNvPicPr>
          <p:nvPr/>
        </p:nvPicPr>
        <p:blipFill>
          <a:blip r:embed="rId4"/>
          <a:stretch>
            <a:fillRect/>
          </a:stretch>
        </p:blipFill>
        <p:spPr>
          <a:xfrm>
            <a:off x="2088037" y="2483571"/>
            <a:ext cx="7620000" cy="4191000"/>
          </a:xfrm>
          <a:prstGeom prst="rect">
            <a:avLst/>
          </a:prstGeom>
        </p:spPr>
      </p:pic>
      <p:pic>
        <p:nvPicPr>
          <p:cNvPr id="5" name="Recorded Sound">
            <a:hlinkClick r:id="" action="ppaction://media"/>
            <a:extLst>
              <a:ext uri="{FF2B5EF4-FFF2-40B4-BE49-F238E27FC236}">
                <a16:creationId xmlns:a16="http://schemas.microsoft.com/office/drawing/2014/main" id="{18FA41E6-A521-4D6B-A6D6-DC3B8F5821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5505" y="400476"/>
            <a:ext cx="406400" cy="406400"/>
          </a:xfrm>
          <a:prstGeom prst="rect">
            <a:avLst/>
          </a:prstGeom>
        </p:spPr>
      </p:pic>
      <p:pic>
        <p:nvPicPr>
          <p:cNvPr id="6" name="Picture 1" descr="image001">
            <a:extLst>
              <a:ext uri="{FF2B5EF4-FFF2-40B4-BE49-F238E27FC236}">
                <a16:creationId xmlns:a16="http://schemas.microsoft.com/office/drawing/2014/main" id="{F81C5DDC-3D77-84A2-67D7-DCAD8215C4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6239" y="5207721"/>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65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F143-E2BC-4D3D-BF47-249AF19908ED}"/>
              </a:ext>
            </a:extLst>
          </p:cNvPr>
          <p:cNvSpPr>
            <a:spLocks noGrp="1"/>
          </p:cNvSpPr>
          <p:nvPr>
            <p:ph type="title"/>
          </p:nvPr>
        </p:nvSpPr>
        <p:spPr/>
        <p:txBody>
          <a:bodyPr/>
          <a:lstStyle/>
          <a:p>
            <a:r>
              <a:rPr lang="en-US" dirty="0"/>
              <a:t>Focus of VCE Psychology </a:t>
            </a:r>
          </a:p>
        </p:txBody>
      </p:sp>
      <p:sp>
        <p:nvSpPr>
          <p:cNvPr id="3" name="Text Placeholder 2">
            <a:extLst>
              <a:ext uri="{FF2B5EF4-FFF2-40B4-BE49-F238E27FC236}">
                <a16:creationId xmlns:a16="http://schemas.microsoft.com/office/drawing/2014/main" id="{02608749-C838-4E41-B863-16653E0F7FDC}"/>
              </a:ext>
            </a:extLst>
          </p:cNvPr>
          <p:cNvSpPr>
            <a:spLocks noGrp="1"/>
          </p:cNvSpPr>
          <p:nvPr>
            <p:ph type="body" idx="1"/>
          </p:nvPr>
        </p:nvSpPr>
        <p:spPr/>
        <p:txBody>
          <a:bodyPr/>
          <a:lstStyle/>
          <a:p>
            <a:r>
              <a:rPr lang="en-AU" dirty="0"/>
              <a:t>To explore and seek to better understand how individuals, groups, communities and societies think, feel and act. </a:t>
            </a:r>
          </a:p>
          <a:p>
            <a:r>
              <a:rPr lang="en-AU" dirty="0"/>
              <a:t>Students study contemporary research, models and theories to understand how knowledge in psychology has developed and how this knowledge continues to change in response to new evidence and discoveries in an effort to solve day-to-day problems and improve psychological wellbeing. </a:t>
            </a:r>
          </a:p>
          <a:p>
            <a:endParaRPr lang="en-US" dirty="0"/>
          </a:p>
        </p:txBody>
      </p:sp>
      <p:pic>
        <p:nvPicPr>
          <p:cNvPr id="4" name="Recorded Sound">
            <a:hlinkClick r:id="" action="ppaction://media"/>
            <a:extLst>
              <a:ext uri="{FF2B5EF4-FFF2-40B4-BE49-F238E27FC236}">
                <a16:creationId xmlns:a16="http://schemas.microsoft.com/office/drawing/2014/main" id="{7146E4A4-DFFB-4100-91C5-6ED62EB37D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477837"/>
            <a:ext cx="406400" cy="406400"/>
          </a:xfrm>
          <a:prstGeom prst="rect">
            <a:avLst/>
          </a:prstGeom>
        </p:spPr>
      </p:pic>
      <p:pic>
        <p:nvPicPr>
          <p:cNvPr id="5" name="Picture 1" descr="image001">
            <a:extLst>
              <a:ext uri="{FF2B5EF4-FFF2-40B4-BE49-F238E27FC236}">
                <a16:creationId xmlns:a16="http://schemas.microsoft.com/office/drawing/2014/main" id="{0052AE76-F574-165D-252F-9CBF76E1D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0862" y="5235575"/>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36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9" y="274638"/>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t>Unit </a:t>
            </a:r>
            <a:r>
              <a:rPr lang="en-AU" sz="4000" dirty="0">
                <a:latin typeface="Calibri"/>
                <a:ea typeface="Calibri"/>
                <a:cs typeface="Calibri"/>
                <a:sym typeface="Calibri"/>
              </a:rPr>
              <a:t>1: Psychology</a:t>
            </a:r>
            <a:endParaRPr lang="en-US" sz="4000" dirty="0"/>
          </a:p>
        </p:txBody>
      </p:sp>
      <p:sp>
        <p:nvSpPr>
          <p:cNvPr id="114" name="Google Shape;114;p17"/>
          <p:cNvSpPr txBox="1">
            <a:spLocks noGrp="1"/>
          </p:cNvSpPr>
          <p:nvPr>
            <p:ph type="body" idx="1"/>
          </p:nvPr>
        </p:nvSpPr>
        <p:spPr>
          <a:xfrm>
            <a:off x="1776178" y="1364424"/>
            <a:ext cx="8219348" cy="5212788"/>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AU" sz="2400" b="1" dirty="0"/>
              <a:t>Unit 1: </a:t>
            </a:r>
            <a:r>
              <a:rPr lang="en-AU" dirty="0"/>
              <a:t>How are behaviour and mental processes shaped?</a:t>
            </a:r>
          </a:p>
          <a:p>
            <a:pPr marL="139700" indent="0">
              <a:buSzPts val="1900"/>
              <a:buNone/>
            </a:pPr>
            <a:endParaRPr lang="en-US" dirty="0"/>
          </a:p>
          <a:p>
            <a:pPr>
              <a:buSzPts val="1900"/>
            </a:pPr>
            <a:r>
              <a:rPr lang="en-AU" sz="2400" dirty="0"/>
              <a:t>AOS 1: What influences psychological development?</a:t>
            </a:r>
          </a:p>
          <a:p>
            <a:pPr>
              <a:buSzPts val="1900"/>
            </a:pPr>
            <a:r>
              <a:rPr lang="en-AU" sz="2400" dirty="0"/>
              <a:t>AOS 2: How are mental processes and behaviour influenced by the brain?</a:t>
            </a:r>
          </a:p>
          <a:p>
            <a:pPr>
              <a:buSzPts val="1900"/>
            </a:pPr>
            <a:endParaRPr lang="en-AU" sz="1400" dirty="0"/>
          </a:p>
          <a:p>
            <a:pPr>
              <a:buSzPts val="1900"/>
            </a:pPr>
            <a:endParaRPr lang="en-AU" sz="1400" dirty="0"/>
          </a:p>
          <a:p>
            <a:pPr indent="-457200">
              <a:buSzPts val="1900"/>
            </a:pPr>
            <a:endParaRPr lang="en-AU" sz="1400" dirty="0">
              <a:latin typeface="Calibri"/>
              <a:ea typeface="Calibri"/>
              <a:cs typeface="Calibri"/>
            </a:endParaRPr>
          </a:p>
          <a:p>
            <a:pPr marL="342900" indent="-222250">
              <a:buSzPts val="1900"/>
              <a:buNone/>
            </a:pPr>
            <a:endParaRPr lang="en-AU" sz="2400" dirty="0"/>
          </a:p>
        </p:txBody>
      </p:sp>
      <p:pic>
        <p:nvPicPr>
          <p:cNvPr id="2" name="Picture 1">
            <a:extLst>
              <a:ext uri="{FF2B5EF4-FFF2-40B4-BE49-F238E27FC236}">
                <a16:creationId xmlns:a16="http://schemas.microsoft.com/office/drawing/2014/main" id="{12802A15-4EFC-4B60-B9AA-ED4926CC5080}"/>
              </a:ext>
            </a:extLst>
          </p:cNvPr>
          <p:cNvPicPr>
            <a:picLocks noChangeAspect="1"/>
          </p:cNvPicPr>
          <p:nvPr/>
        </p:nvPicPr>
        <p:blipFill>
          <a:blip r:embed="rId5"/>
          <a:stretch>
            <a:fillRect/>
          </a:stretch>
        </p:blipFill>
        <p:spPr>
          <a:xfrm>
            <a:off x="6982427" y="4194137"/>
            <a:ext cx="3315507" cy="2192513"/>
          </a:xfrm>
          <a:prstGeom prst="rect">
            <a:avLst/>
          </a:prstGeom>
        </p:spPr>
      </p:pic>
      <p:pic>
        <p:nvPicPr>
          <p:cNvPr id="5" name="Recorded Sound">
            <a:hlinkClick r:id="" action="ppaction://media"/>
            <a:extLst>
              <a:ext uri="{FF2B5EF4-FFF2-40B4-BE49-F238E27FC236}">
                <a16:creationId xmlns:a16="http://schemas.microsoft.com/office/drawing/2014/main" id="{498D47EB-EA04-4FFE-AA51-B3473BEACD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4103" y="446808"/>
            <a:ext cx="406400" cy="406400"/>
          </a:xfrm>
          <a:prstGeom prst="rect">
            <a:avLst/>
          </a:prstGeom>
        </p:spPr>
      </p:pic>
      <p:pic>
        <p:nvPicPr>
          <p:cNvPr id="3" name="Picture 1" descr="image001">
            <a:extLst>
              <a:ext uri="{FF2B5EF4-FFF2-40B4-BE49-F238E27FC236}">
                <a16:creationId xmlns:a16="http://schemas.microsoft.com/office/drawing/2014/main" id="{C2A51570-910C-8BBD-74B4-CFEC810802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4365" y="5110362"/>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9" y="274638"/>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t>Unit 2</a:t>
            </a:r>
            <a:r>
              <a:rPr lang="en-AU" sz="4000" dirty="0">
                <a:latin typeface="Calibri"/>
                <a:ea typeface="Calibri"/>
                <a:cs typeface="Calibri"/>
                <a:sym typeface="Calibri"/>
              </a:rPr>
              <a:t>: Psychology</a:t>
            </a:r>
            <a:endParaRPr lang="en-US" sz="4000" dirty="0"/>
          </a:p>
        </p:txBody>
      </p:sp>
      <p:sp>
        <p:nvSpPr>
          <p:cNvPr id="114" name="Google Shape;114;p17"/>
          <p:cNvSpPr txBox="1">
            <a:spLocks noGrp="1"/>
          </p:cNvSpPr>
          <p:nvPr>
            <p:ph type="body" idx="1"/>
          </p:nvPr>
        </p:nvSpPr>
        <p:spPr>
          <a:xfrm>
            <a:off x="1776178" y="1364424"/>
            <a:ext cx="5963228" cy="5212788"/>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AU" sz="2400" b="1" dirty="0"/>
              <a:t>Unit 2: </a:t>
            </a:r>
            <a:r>
              <a:rPr lang="en-AU" dirty="0"/>
              <a:t>How do internal and external factors influence behaviour and mental processes?</a:t>
            </a:r>
          </a:p>
          <a:p>
            <a:pPr marL="139700" indent="0">
              <a:buSzPts val="1900"/>
              <a:buNone/>
            </a:pPr>
            <a:endParaRPr lang="en-US" dirty="0"/>
          </a:p>
          <a:p>
            <a:pPr>
              <a:buSzPts val="1900"/>
            </a:pPr>
            <a:r>
              <a:rPr lang="en-AU" sz="2400" dirty="0"/>
              <a:t>AOS 1: How are people influenced to behave in particular ways?</a:t>
            </a:r>
          </a:p>
          <a:p>
            <a:pPr>
              <a:buSzPts val="1900"/>
            </a:pPr>
            <a:r>
              <a:rPr lang="en-AU" sz="2400" dirty="0"/>
              <a:t>AOS 2: What influences a person’s perception of the world?</a:t>
            </a:r>
          </a:p>
          <a:p>
            <a:pPr>
              <a:buSzPts val="1900"/>
            </a:pPr>
            <a:endParaRPr lang="en-AU" sz="1800" dirty="0"/>
          </a:p>
          <a:p>
            <a:pPr>
              <a:buSzPts val="1900"/>
            </a:pPr>
            <a:endParaRPr lang="en-AU" sz="1600" dirty="0"/>
          </a:p>
          <a:p>
            <a:pPr indent="-457200">
              <a:buSzPts val="1900"/>
            </a:pPr>
            <a:endParaRPr lang="en-AU" sz="1600" dirty="0">
              <a:latin typeface="Calibri"/>
              <a:ea typeface="Calibri"/>
              <a:cs typeface="Calibri"/>
            </a:endParaRPr>
          </a:p>
          <a:p>
            <a:pPr marL="342900" indent="-222250">
              <a:buSzPts val="1900"/>
              <a:buNone/>
            </a:pPr>
            <a:endParaRPr lang="en-AU" sz="2400" dirty="0"/>
          </a:p>
        </p:txBody>
      </p:sp>
      <p:pic>
        <p:nvPicPr>
          <p:cNvPr id="2" name="Picture 1">
            <a:extLst>
              <a:ext uri="{FF2B5EF4-FFF2-40B4-BE49-F238E27FC236}">
                <a16:creationId xmlns:a16="http://schemas.microsoft.com/office/drawing/2014/main" id="{0DFC4ED7-D161-4FB4-8A3F-B99A30B14128}"/>
              </a:ext>
            </a:extLst>
          </p:cNvPr>
          <p:cNvPicPr>
            <a:picLocks noChangeAspect="1"/>
          </p:cNvPicPr>
          <p:nvPr/>
        </p:nvPicPr>
        <p:blipFill>
          <a:blip r:embed="rId5"/>
          <a:stretch>
            <a:fillRect/>
          </a:stretch>
        </p:blipFill>
        <p:spPr>
          <a:xfrm>
            <a:off x="8113225" y="1669812"/>
            <a:ext cx="3057102" cy="3057102"/>
          </a:xfrm>
          <a:prstGeom prst="rect">
            <a:avLst/>
          </a:prstGeom>
        </p:spPr>
      </p:pic>
      <p:pic>
        <p:nvPicPr>
          <p:cNvPr id="3" name="Recorded Sound">
            <a:hlinkClick r:id="" action="ppaction://media"/>
            <a:extLst>
              <a:ext uri="{FF2B5EF4-FFF2-40B4-BE49-F238E27FC236}">
                <a16:creationId xmlns:a16="http://schemas.microsoft.com/office/drawing/2014/main" id="{75463036-E766-43D3-A8AF-3FF76273E0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0327" y="446808"/>
            <a:ext cx="406400" cy="406400"/>
          </a:xfrm>
          <a:prstGeom prst="rect">
            <a:avLst/>
          </a:prstGeom>
        </p:spPr>
      </p:pic>
      <p:pic>
        <p:nvPicPr>
          <p:cNvPr id="4" name="Picture 1" descr="image001">
            <a:extLst>
              <a:ext uri="{FF2B5EF4-FFF2-40B4-BE49-F238E27FC236}">
                <a16:creationId xmlns:a16="http://schemas.microsoft.com/office/drawing/2014/main" id="{FB3FB2A9-D8A8-8E5C-81EE-D3F2237D3E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0589" y="5268982"/>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9" y="274638"/>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t>Unit 3</a:t>
            </a:r>
            <a:r>
              <a:rPr lang="en-AU" sz="4000" dirty="0">
                <a:latin typeface="Calibri"/>
                <a:ea typeface="Calibri"/>
                <a:cs typeface="Calibri"/>
                <a:sym typeface="Calibri"/>
              </a:rPr>
              <a:t>: Psychology </a:t>
            </a:r>
            <a:endParaRPr lang="en-US" sz="4000" dirty="0"/>
          </a:p>
        </p:txBody>
      </p:sp>
      <p:sp>
        <p:nvSpPr>
          <p:cNvPr id="114" name="Google Shape;114;p17"/>
          <p:cNvSpPr txBox="1">
            <a:spLocks noGrp="1"/>
          </p:cNvSpPr>
          <p:nvPr>
            <p:ph type="body" idx="1"/>
          </p:nvPr>
        </p:nvSpPr>
        <p:spPr>
          <a:xfrm>
            <a:off x="1776178" y="1364424"/>
            <a:ext cx="8219348" cy="5212788"/>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AU" sz="2400" b="1" dirty="0"/>
              <a:t>Unit 3: </a:t>
            </a:r>
            <a:r>
              <a:rPr lang="en-AU" dirty="0"/>
              <a:t>How does experience affect behaviour and mental processes?</a:t>
            </a:r>
          </a:p>
          <a:p>
            <a:pPr marL="139700" indent="0">
              <a:buSzPts val="1900"/>
              <a:buNone/>
            </a:pPr>
            <a:endParaRPr lang="en-US" dirty="0"/>
          </a:p>
          <a:p>
            <a:pPr>
              <a:buSzPts val="1900"/>
            </a:pPr>
            <a:r>
              <a:rPr lang="en-US" sz="2400" dirty="0"/>
              <a:t>A</a:t>
            </a:r>
            <a:r>
              <a:rPr lang="en-AU" sz="2400" dirty="0"/>
              <a:t>OS 1: How does the nervous system enable psychological functioning?</a:t>
            </a:r>
          </a:p>
          <a:p>
            <a:pPr>
              <a:buSzPts val="1900"/>
            </a:pPr>
            <a:r>
              <a:rPr lang="en-US" sz="2400" dirty="0"/>
              <a:t>AOS 2: </a:t>
            </a:r>
            <a:r>
              <a:rPr lang="en-AU" sz="2400" dirty="0"/>
              <a:t>How do people learn and remember?</a:t>
            </a:r>
          </a:p>
          <a:p>
            <a:pPr>
              <a:buSzPts val="1900"/>
            </a:pPr>
            <a:endParaRPr lang="en-AU" dirty="0"/>
          </a:p>
          <a:p>
            <a:pPr>
              <a:buSzPts val="1900"/>
            </a:pPr>
            <a:endParaRPr lang="en-AU" sz="2400" dirty="0"/>
          </a:p>
          <a:p>
            <a:pPr indent="-457200">
              <a:buSzPts val="1900"/>
            </a:pPr>
            <a:endParaRPr lang="en-AU" sz="2400" dirty="0">
              <a:latin typeface="Calibri"/>
              <a:ea typeface="Calibri"/>
              <a:cs typeface="Calibri"/>
            </a:endParaRPr>
          </a:p>
          <a:p>
            <a:pPr marL="342900" indent="-222250">
              <a:buSzPts val="1900"/>
              <a:buNone/>
            </a:pPr>
            <a:endParaRPr lang="en-AU" sz="2400" dirty="0"/>
          </a:p>
        </p:txBody>
      </p:sp>
      <p:pic>
        <p:nvPicPr>
          <p:cNvPr id="2" name="Picture 1">
            <a:extLst>
              <a:ext uri="{FF2B5EF4-FFF2-40B4-BE49-F238E27FC236}">
                <a16:creationId xmlns:a16="http://schemas.microsoft.com/office/drawing/2014/main" id="{39B9520B-BDD7-4B4A-A4E1-38C2B8BEC7D7}"/>
              </a:ext>
            </a:extLst>
          </p:cNvPr>
          <p:cNvPicPr>
            <a:picLocks noChangeAspect="1"/>
          </p:cNvPicPr>
          <p:nvPr/>
        </p:nvPicPr>
        <p:blipFill>
          <a:blip r:embed="rId5"/>
          <a:stretch>
            <a:fillRect/>
          </a:stretch>
        </p:blipFill>
        <p:spPr>
          <a:xfrm>
            <a:off x="7070969" y="3956298"/>
            <a:ext cx="4155403" cy="2371968"/>
          </a:xfrm>
          <a:prstGeom prst="rect">
            <a:avLst/>
          </a:prstGeom>
        </p:spPr>
      </p:pic>
      <p:pic>
        <p:nvPicPr>
          <p:cNvPr id="3" name="Recorded Sound">
            <a:hlinkClick r:id="" action="ppaction://media"/>
            <a:extLst>
              <a:ext uri="{FF2B5EF4-FFF2-40B4-BE49-F238E27FC236}">
                <a16:creationId xmlns:a16="http://schemas.microsoft.com/office/drawing/2014/main" id="{BA215FA2-CEA3-417B-8C2C-C4DA0BC022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7147" y="529734"/>
            <a:ext cx="406400" cy="406400"/>
          </a:xfrm>
          <a:prstGeom prst="rect">
            <a:avLst/>
          </a:prstGeom>
        </p:spPr>
      </p:pic>
      <p:pic>
        <p:nvPicPr>
          <p:cNvPr id="4" name="Picture 1" descr="image001">
            <a:extLst>
              <a:ext uri="{FF2B5EF4-FFF2-40B4-BE49-F238E27FC236}">
                <a16:creationId xmlns:a16="http://schemas.microsoft.com/office/drawing/2014/main" id="{8A311053-B014-4853-6048-6D47679521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7409" y="5255616"/>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00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1776179" y="274638"/>
            <a:ext cx="8824164" cy="1143000"/>
          </a:xfrm>
          <a:prstGeom prst="rect">
            <a:avLst/>
          </a:prstGeom>
          <a:noFill/>
          <a:ln>
            <a:noFill/>
          </a:ln>
        </p:spPr>
        <p:txBody>
          <a:bodyPr spcFirstLastPara="1" vert="horz" wrap="square" lIns="91425" tIns="45700" rIns="91425" bIns="45700" rtlCol="0" anchor="ctr" anchorCtr="0">
            <a:noAutofit/>
          </a:bodyPr>
          <a:lstStyle/>
          <a:p>
            <a:r>
              <a:rPr lang="en-AU" sz="4000" dirty="0"/>
              <a:t>Unit 4</a:t>
            </a:r>
            <a:r>
              <a:rPr lang="en-AU" sz="4000" dirty="0">
                <a:latin typeface="Calibri"/>
                <a:ea typeface="Calibri"/>
                <a:cs typeface="Calibri"/>
                <a:sym typeface="Calibri"/>
              </a:rPr>
              <a:t>: Psychology </a:t>
            </a:r>
            <a:endParaRPr lang="en-US" sz="4000" dirty="0"/>
          </a:p>
        </p:txBody>
      </p:sp>
      <p:sp>
        <p:nvSpPr>
          <p:cNvPr id="114" name="Google Shape;114;p17"/>
          <p:cNvSpPr txBox="1">
            <a:spLocks noGrp="1"/>
          </p:cNvSpPr>
          <p:nvPr>
            <p:ph type="body" idx="1"/>
          </p:nvPr>
        </p:nvSpPr>
        <p:spPr>
          <a:xfrm>
            <a:off x="2196473" y="1417638"/>
            <a:ext cx="8219348" cy="2795047"/>
          </a:xfrm>
          <a:prstGeom prst="rect">
            <a:avLst/>
          </a:prstGeom>
          <a:noFill/>
          <a:ln>
            <a:noFill/>
          </a:ln>
        </p:spPr>
        <p:txBody>
          <a:bodyPr spcFirstLastPara="1" vert="horz" wrap="square" lIns="91425" tIns="45700" rIns="91425" bIns="45700" rtlCol="0" anchor="t" anchorCtr="0">
            <a:noAutofit/>
          </a:bodyPr>
          <a:lstStyle/>
          <a:p>
            <a:pPr marL="139700" indent="0" algn="r">
              <a:buSzPts val="1900"/>
              <a:buNone/>
            </a:pPr>
            <a:r>
              <a:rPr lang="en-AU" sz="2400" b="1" dirty="0"/>
              <a:t>Unit 4: </a:t>
            </a:r>
            <a:r>
              <a:rPr lang="en-US" dirty="0"/>
              <a:t>How is mental wellbeing supported and maintained?</a:t>
            </a:r>
          </a:p>
          <a:p>
            <a:pPr algn="r">
              <a:buSzPts val="1900"/>
            </a:pPr>
            <a:r>
              <a:rPr lang="en-US" sz="2400" dirty="0"/>
              <a:t>A</a:t>
            </a:r>
            <a:r>
              <a:rPr lang="en-AU" sz="2400" dirty="0"/>
              <a:t>OS 1: How does sleep affect mental processes and behaviour?</a:t>
            </a:r>
          </a:p>
          <a:p>
            <a:pPr algn="r">
              <a:buSzPts val="1900"/>
            </a:pPr>
            <a:r>
              <a:rPr lang="en-US" sz="2400" dirty="0"/>
              <a:t>AOS 2: </a:t>
            </a:r>
            <a:r>
              <a:rPr lang="en-AU" sz="2400" dirty="0"/>
              <a:t>What influences mental wellbeing?</a:t>
            </a:r>
          </a:p>
          <a:p>
            <a:pPr>
              <a:buSzPts val="1900"/>
            </a:pPr>
            <a:endParaRPr lang="en-AU" sz="2400" dirty="0"/>
          </a:p>
          <a:p>
            <a:pPr indent="-457200">
              <a:buSzPts val="1900"/>
            </a:pPr>
            <a:endParaRPr lang="en-AU" sz="2400" dirty="0">
              <a:latin typeface="Calibri"/>
              <a:ea typeface="Calibri"/>
              <a:cs typeface="Calibri"/>
            </a:endParaRPr>
          </a:p>
          <a:p>
            <a:pPr marL="342900" indent="-222250">
              <a:buSzPts val="1900"/>
              <a:buNone/>
            </a:pPr>
            <a:endParaRPr lang="en-AU" sz="2400" dirty="0"/>
          </a:p>
        </p:txBody>
      </p:sp>
      <p:pic>
        <p:nvPicPr>
          <p:cNvPr id="2" name="Picture 1">
            <a:extLst>
              <a:ext uri="{FF2B5EF4-FFF2-40B4-BE49-F238E27FC236}">
                <a16:creationId xmlns:a16="http://schemas.microsoft.com/office/drawing/2014/main" id="{73D3ED91-B23C-4155-A9DE-264EB04926CA}"/>
              </a:ext>
            </a:extLst>
          </p:cNvPr>
          <p:cNvPicPr>
            <a:picLocks noChangeAspect="1"/>
          </p:cNvPicPr>
          <p:nvPr/>
        </p:nvPicPr>
        <p:blipFill>
          <a:blip r:embed="rId5"/>
          <a:stretch>
            <a:fillRect/>
          </a:stretch>
        </p:blipFill>
        <p:spPr>
          <a:xfrm>
            <a:off x="396818" y="3615613"/>
            <a:ext cx="4214196" cy="2795047"/>
          </a:xfrm>
          <a:prstGeom prst="rect">
            <a:avLst/>
          </a:prstGeom>
        </p:spPr>
      </p:pic>
      <p:pic>
        <p:nvPicPr>
          <p:cNvPr id="3" name="Recorded Sound">
            <a:hlinkClick r:id="" action="ppaction://media"/>
            <a:extLst>
              <a:ext uri="{FF2B5EF4-FFF2-40B4-BE49-F238E27FC236}">
                <a16:creationId xmlns:a16="http://schemas.microsoft.com/office/drawing/2014/main" id="{B699CE9A-8E17-4CA6-850F-FD23FE5A92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0694" y="510881"/>
            <a:ext cx="406400" cy="406400"/>
          </a:xfrm>
          <a:prstGeom prst="rect">
            <a:avLst/>
          </a:prstGeom>
        </p:spPr>
      </p:pic>
      <p:pic>
        <p:nvPicPr>
          <p:cNvPr id="4" name="Picture 1" descr="image001">
            <a:extLst>
              <a:ext uri="{FF2B5EF4-FFF2-40B4-BE49-F238E27FC236}">
                <a16:creationId xmlns:a16="http://schemas.microsoft.com/office/drawing/2014/main" id="{4943CA2C-0E49-24B0-7DDF-60733864D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7756" y="4943810"/>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33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pPr>
            <a:r>
              <a:rPr lang="en-AU">
                <a:solidFill>
                  <a:schemeClr val="dk1"/>
                </a:solidFill>
                <a:latin typeface="Arial"/>
                <a:ea typeface="Arial"/>
                <a:cs typeface="Arial"/>
                <a:sym typeface="Arial"/>
              </a:rPr>
              <a:t>Unit 1 &amp; 2 Assessment</a:t>
            </a:r>
            <a:endParaRPr>
              <a:solidFill>
                <a:schemeClr val="dk1"/>
              </a:solidFill>
              <a:latin typeface="Calibri"/>
              <a:ea typeface="Calibri"/>
              <a:cs typeface="Calibri"/>
              <a:sym typeface="Calibri"/>
            </a:endParaRPr>
          </a:p>
        </p:txBody>
      </p:sp>
      <p:sp>
        <p:nvSpPr>
          <p:cNvPr id="385" name="Google Shape;385;p40"/>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AU" sz="2400" b="1" dirty="0">
                <a:sym typeface="Arial"/>
              </a:rPr>
              <a:t>Unit 1: </a:t>
            </a:r>
            <a:r>
              <a:rPr lang="en-AU" sz="2400" dirty="0"/>
              <a:t>How are behaviour and mental processes shaped?</a:t>
            </a:r>
          </a:p>
          <a:p>
            <a:pPr marL="139700" indent="0">
              <a:buSzPts val="1900"/>
              <a:buNone/>
            </a:pPr>
            <a:r>
              <a:rPr lang="en-AU" sz="2400" b="1" dirty="0">
                <a:sym typeface="Arial"/>
              </a:rPr>
              <a:t>Unit 2: </a:t>
            </a:r>
            <a:r>
              <a:rPr lang="en-AU" sz="2400" dirty="0"/>
              <a:t>How do internal and external factors influence behaviour and mental processes?</a:t>
            </a:r>
          </a:p>
          <a:p>
            <a:pPr marL="139700" indent="0">
              <a:buSzPts val="1900"/>
              <a:buNone/>
            </a:pPr>
            <a:endParaRPr lang="en-AU" sz="2400" dirty="0"/>
          </a:p>
          <a:p>
            <a:pPr marL="342900" indent="-342900">
              <a:buSzPts val="1900"/>
            </a:pPr>
            <a:r>
              <a:rPr lang="en-AU" sz="2400" dirty="0">
                <a:sym typeface="Arial"/>
              </a:rPr>
              <a:t>Assessment Tasks can include: </a:t>
            </a:r>
          </a:p>
          <a:p>
            <a:pPr lvl="0"/>
            <a:r>
              <a:rPr lang="en-AU" sz="1800" dirty="0"/>
              <a:t>analysis of an experiment or case study</a:t>
            </a:r>
          </a:p>
          <a:p>
            <a:pPr lvl="0"/>
            <a:r>
              <a:rPr lang="en-AU" sz="1800" dirty="0"/>
              <a:t>a data analysis of generated primary and/or collated secondary data</a:t>
            </a:r>
          </a:p>
          <a:p>
            <a:pPr lvl="0"/>
            <a:r>
              <a:rPr lang="en-AU" sz="1800" dirty="0"/>
              <a:t>media analysis of one or more contemporary media texts </a:t>
            </a:r>
          </a:p>
          <a:p>
            <a:pPr marL="0" indent="0">
              <a:buSzPts val="1900"/>
              <a:buNone/>
            </a:pPr>
            <a:endParaRPr lang="en-AU" sz="2400" dirty="0"/>
          </a:p>
          <a:p>
            <a:pPr marL="609600" indent="-609600">
              <a:buSzPts val="1900"/>
              <a:buFont typeface="Arial"/>
              <a:buChar char="●"/>
            </a:pPr>
            <a:endParaRPr sz="3200" dirty="0">
              <a:latin typeface="Calibri"/>
              <a:ea typeface="Calibri"/>
              <a:cs typeface="Calibri"/>
            </a:endParaRPr>
          </a:p>
          <a:p>
            <a:pPr marL="609600" indent="-488950">
              <a:spcBef>
                <a:spcPts val="640"/>
              </a:spcBef>
              <a:buClr>
                <a:schemeClr val="dk1"/>
              </a:buClr>
              <a:buSzPts val="1900"/>
              <a:buNone/>
            </a:pPr>
            <a:endParaRPr sz="3200" dirty="0">
              <a:solidFill>
                <a:schemeClr val="dk1"/>
              </a:solidFill>
              <a:latin typeface="Calibri"/>
              <a:ea typeface="Calibri"/>
              <a:cs typeface="Calibri"/>
              <a:sym typeface="Calibri"/>
            </a:endParaRPr>
          </a:p>
        </p:txBody>
      </p:sp>
      <p:pic>
        <p:nvPicPr>
          <p:cNvPr id="2" name="Recorded Sound">
            <a:hlinkClick r:id="" action="ppaction://media"/>
            <a:extLst>
              <a:ext uri="{FF2B5EF4-FFF2-40B4-BE49-F238E27FC236}">
                <a16:creationId xmlns:a16="http://schemas.microsoft.com/office/drawing/2014/main" id="{12E8DB8A-EF38-4CB2-843E-A2A463D3C4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1810" y="548588"/>
            <a:ext cx="406400" cy="406400"/>
          </a:xfrm>
          <a:prstGeom prst="rect">
            <a:avLst/>
          </a:prstGeom>
        </p:spPr>
      </p:pic>
      <p:pic>
        <p:nvPicPr>
          <p:cNvPr id="3" name="Picture 1" descr="image001">
            <a:extLst>
              <a:ext uri="{FF2B5EF4-FFF2-40B4-BE49-F238E27FC236}">
                <a16:creationId xmlns:a16="http://schemas.microsoft.com/office/drawing/2014/main" id="{70F16CF4-9535-A636-F12F-F5D98922C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2072" y="5177075"/>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4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xEl>
                                              <p:pRg st="1" end="1"/>
                                            </p:txEl>
                                          </p:spTgt>
                                        </p:tgtEl>
                                        <p:attrNameLst>
                                          <p:attrName>style.visibility</p:attrName>
                                        </p:attrNameLst>
                                      </p:cBhvr>
                                      <p:to>
                                        <p:strVal val="visible"/>
                                      </p:to>
                                    </p:set>
                                    <p:animEffect transition="in" filter="fade">
                                      <p:cBhvr>
                                        <p:cTn id="7" dur="2000"/>
                                        <p:tgtEl>
                                          <p:spTgt spid="3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xEl>
                                              <p:pRg st="3" end="3"/>
                                            </p:txEl>
                                          </p:spTgt>
                                        </p:tgtEl>
                                        <p:attrNameLst>
                                          <p:attrName>style.visibility</p:attrName>
                                        </p:attrNameLst>
                                      </p:cBhvr>
                                      <p:to>
                                        <p:strVal val="visible"/>
                                      </p:to>
                                    </p:set>
                                    <p:animEffect transition="in" filter="fade">
                                      <p:cBhvr>
                                        <p:cTn id="12" dur="2000"/>
                                        <p:tgtEl>
                                          <p:spTgt spid="38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xEl>
                                              <p:pRg st="4" end="4"/>
                                            </p:txEl>
                                          </p:spTgt>
                                        </p:tgtEl>
                                        <p:attrNameLst>
                                          <p:attrName>style.visibility</p:attrName>
                                        </p:attrNameLst>
                                      </p:cBhvr>
                                      <p:to>
                                        <p:strVal val="visible"/>
                                      </p:to>
                                    </p:set>
                                    <p:animEffect transition="in" filter="fade">
                                      <p:cBhvr>
                                        <p:cTn id="17" dur="2000"/>
                                        <p:tgtEl>
                                          <p:spTgt spid="38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5">
                                            <p:txEl>
                                              <p:pRg st="5" end="5"/>
                                            </p:txEl>
                                          </p:spTgt>
                                        </p:tgtEl>
                                        <p:attrNameLst>
                                          <p:attrName>style.visibility</p:attrName>
                                        </p:attrNameLst>
                                      </p:cBhvr>
                                      <p:to>
                                        <p:strVal val="visible"/>
                                      </p:to>
                                    </p:set>
                                    <p:animEffect transition="in" filter="fade">
                                      <p:cBhvr>
                                        <p:cTn id="22" dur="2000"/>
                                        <p:tgtEl>
                                          <p:spTgt spid="38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5">
                                            <p:txEl>
                                              <p:pRg st="6" end="6"/>
                                            </p:txEl>
                                          </p:spTgt>
                                        </p:tgtEl>
                                        <p:attrNameLst>
                                          <p:attrName>style.visibility</p:attrName>
                                        </p:attrNameLst>
                                      </p:cBhvr>
                                      <p:to>
                                        <p:strVal val="visible"/>
                                      </p:to>
                                    </p:set>
                                    <p:animEffect transition="in" filter="fade">
                                      <p:cBhvr>
                                        <p:cTn id="27" dur="2000"/>
                                        <p:tgtEl>
                                          <p:spTgt spid="38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5">
                                            <p:txEl>
                                              <p:pRg st="0" end="0"/>
                                            </p:txEl>
                                          </p:spTgt>
                                        </p:tgtEl>
                                        <p:attrNameLst>
                                          <p:attrName>style.visibility</p:attrName>
                                        </p:attrNameLst>
                                      </p:cBhvr>
                                      <p:to>
                                        <p:strVal val="visible"/>
                                      </p:to>
                                    </p:set>
                                    <p:animEffect transition="in" filter="fade">
                                      <p:cBhvr>
                                        <p:cTn id="32" dur="2000"/>
                                        <p:tgtEl>
                                          <p:spTgt spid="38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4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0"/>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pPr>
            <a:r>
              <a:rPr lang="en-AU" dirty="0">
                <a:solidFill>
                  <a:schemeClr val="dk1"/>
                </a:solidFill>
                <a:latin typeface="Arial"/>
                <a:ea typeface="Arial"/>
                <a:cs typeface="Arial"/>
                <a:sym typeface="Arial"/>
              </a:rPr>
              <a:t>Unit 3 &amp; 4 Assessment</a:t>
            </a:r>
            <a:endParaRPr dirty="0">
              <a:solidFill>
                <a:schemeClr val="dk1"/>
              </a:solidFill>
              <a:latin typeface="Calibri"/>
              <a:ea typeface="Calibri"/>
              <a:cs typeface="Calibri"/>
              <a:sym typeface="Calibri"/>
            </a:endParaRPr>
          </a:p>
        </p:txBody>
      </p:sp>
      <p:sp>
        <p:nvSpPr>
          <p:cNvPr id="385" name="Google Shape;385;p40"/>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Autofit/>
          </a:bodyPr>
          <a:lstStyle/>
          <a:p>
            <a:pPr marL="139700" indent="0">
              <a:buSzPts val="1900"/>
              <a:buNone/>
            </a:pPr>
            <a:r>
              <a:rPr lang="en-AU" sz="2400" b="1" dirty="0">
                <a:sym typeface="Arial"/>
              </a:rPr>
              <a:t>Unit 3: </a:t>
            </a:r>
            <a:r>
              <a:rPr lang="en-AU" sz="2400" dirty="0"/>
              <a:t>How does experience affect behaviour and mental processes?</a:t>
            </a:r>
            <a:endParaRPr lang="en-US" sz="2400" dirty="0"/>
          </a:p>
          <a:p>
            <a:pPr marL="139700" indent="0">
              <a:buSzPts val="1900"/>
              <a:buNone/>
            </a:pPr>
            <a:r>
              <a:rPr lang="en-AU" sz="2400" b="1" dirty="0">
                <a:sym typeface="Arial"/>
              </a:rPr>
              <a:t>Unit 4: </a:t>
            </a:r>
            <a:r>
              <a:rPr lang="en-US" sz="2400" dirty="0"/>
              <a:t>How is mental wellbeing supported and maintained?</a:t>
            </a:r>
            <a:endParaRPr lang="en-AU" sz="2400" dirty="0"/>
          </a:p>
          <a:p>
            <a:pPr marL="609600" indent="-609600">
              <a:buSzPts val="1900"/>
              <a:buFont typeface="Arial"/>
              <a:buChar char="●"/>
            </a:pPr>
            <a:r>
              <a:rPr lang="en-AU" sz="2000" dirty="0">
                <a:sym typeface="Arial"/>
              </a:rPr>
              <a:t>Assessment Tasks can include: </a:t>
            </a:r>
          </a:p>
          <a:p>
            <a:pPr lvl="1" hangingPunct="0"/>
            <a:r>
              <a:rPr lang="en-AU" sz="1600" dirty="0"/>
              <a:t>analysis and evaluation of at least one psychological case study, experiment, model or simulation</a:t>
            </a:r>
          </a:p>
          <a:p>
            <a:pPr lvl="1" hangingPunct="0"/>
            <a:r>
              <a:rPr lang="en-AU" sz="1600" dirty="0"/>
              <a:t>analysis and evaluation of generated primary and/or collated secondary data</a:t>
            </a:r>
          </a:p>
          <a:p>
            <a:pPr lvl="1" hangingPunct="0"/>
            <a:r>
              <a:rPr lang="en-AU" sz="1600" dirty="0"/>
              <a:t>comparison and evaluation of psychological concepts, methodologies and methods, and findings from three student practical activities</a:t>
            </a:r>
          </a:p>
          <a:p>
            <a:pPr lvl="1" hangingPunct="0"/>
            <a:r>
              <a:rPr lang="en-AU" sz="1600" dirty="0"/>
              <a:t>analysis and comparison of two or more contemporary media texts.</a:t>
            </a:r>
          </a:p>
          <a:p>
            <a:pPr marL="609600" indent="-609600">
              <a:buSzPts val="1900"/>
              <a:buFont typeface="Arial"/>
              <a:buChar char="●"/>
            </a:pPr>
            <a:endParaRPr sz="3200" dirty="0">
              <a:latin typeface="Calibri"/>
              <a:ea typeface="Calibri"/>
              <a:cs typeface="Calibri"/>
            </a:endParaRPr>
          </a:p>
          <a:p>
            <a:pPr marL="609600" indent="-488950">
              <a:spcBef>
                <a:spcPts val="640"/>
              </a:spcBef>
              <a:buClr>
                <a:schemeClr val="dk1"/>
              </a:buClr>
              <a:buSzPts val="1900"/>
              <a:buNone/>
            </a:pPr>
            <a:endParaRPr sz="3200" dirty="0">
              <a:solidFill>
                <a:schemeClr val="dk1"/>
              </a:solidFill>
              <a:latin typeface="Calibri"/>
              <a:ea typeface="Calibri"/>
              <a:cs typeface="Calibri"/>
              <a:sym typeface="Calibri"/>
            </a:endParaRPr>
          </a:p>
        </p:txBody>
      </p:sp>
      <p:pic>
        <p:nvPicPr>
          <p:cNvPr id="2" name="Recorded Sound">
            <a:hlinkClick r:id="" action="ppaction://media"/>
            <a:extLst>
              <a:ext uri="{FF2B5EF4-FFF2-40B4-BE49-F238E27FC236}">
                <a16:creationId xmlns:a16="http://schemas.microsoft.com/office/drawing/2014/main" id="{C8CD0AF1-770B-47CE-8873-EC093211B7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4421" y="642938"/>
            <a:ext cx="406400" cy="406400"/>
          </a:xfrm>
          <a:prstGeom prst="rect">
            <a:avLst/>
          </a:prstGeom>
        </p:spPr>
      </p:pic>
      <p:pic>
        <p:nvPicPr>
          <p:cNvPr id="3" name="Picture 1" descr="image001">
            <a:extLst>
              <a:ext uri="{FF2B5EF4-FFF2-40B4-BE49-F238E27FC236}">
                <a16:creationId xmlns:a16="http://schemas.microsoft.com/office/drawing/2014/main" id="{13640046-CCBC-F64A-7E7D-2618D3C29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4683" y="5102430"/>
            <a:ext cx="12858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50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xEl>
                                              <p:pRg st="1" end="1"/>
                                            </p:txEl>
                                          </p:spTgt>
                                        </p:tgtEl>
                                        <p:attrNameLst>
                                          <p:attrName>style.visibility</p:attrName>
                                        </p:attrNameLst>
                                      </p:cBhvr>
                                      <p:to>
                                        <p:strVal val="visible"/>
                                      </p:to>
                                    </p:set>
                                    <p:animEffect transition="in" filter="fade">
                                      <p:cBhvr>
                                        <p:cTn id="7" dur="2000"/>
                                        <p:tgtEl>
                                          <p:spTgt spid="3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xEl>
                                              <p:pRg st="2" end="2"/>
                                            </p:txEl>
                                          </p:spTgt>
                                        </p:tgtEl>
                                        <p:attrNameLst>
                                          <p:attrName>style.visibility</p:attrName>
                                        </p:attrNameLst>
                                      </p:cBhvr>
                                      <p:to>
                                        <p:strVal val="visible"/>
                                      </p:to>
                                    </p:set>
                                    <p:animEffect transition="in" filter="fade">
                                      <p:cBhvr>
                                        <p:cTn id="12" dur="2000"/>
                                        <p:tgtEl>
                                          <p:spTgt spid="3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xEl>
                                              <p:pRg st="3" end="3"/>
                                            </p:txEl>
                                          </p:spTgt>
                                        </p:tgtEl>
                                        <p:attrNameLst>
                                          <p:attrName>style.visibility</p:attrName>
                                        </p:attrNameLst>
                                      </p:cBhvr>
                                      <p:to>
                                        <p:strVal val="visible"/>
                                      </p:to>
                                    </p:set>
                                    <p:animEffect transition="in" filter="fade">
                                      <p:cBhvr>
                                        <p:cTn id="17" dur="2000"/>
                                        <p:tgtEl>
                                          <p:spTgt spid="38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5">
                                            <p:txEl>
                                              <p:pRg st="4" end="4"/>
                                            </p:txEl>
                                          </p:spTgt>
                                        </p:tgtEl>
                                        <p:attrNameLst>
                                          <p:attrName>style.visibility</p:attrName>
                                        </p:attrNameLst>
                                      </p:cBhvr>
                                      <p:to>
                                        <p:strVal val="visible"/>
                                      </p:to>
                                    </p:set>
                                    <p:animEffect transition="in" filter="fade">
                                      <p:cBhvr>
                                        <p:cTn id="22" dur="2000"/>
                                        <p:tgtEl>
                                          <p:spTgt spid="38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5">
                                            <p:txEl>
                                              <p:pRg st="5" end="5"/>
                                            </p:txEl>
                                          </p:spTgt>
                                        </p:tgtEl>
                                        <p:attrNameLst>
                                          <p:attrName>style.visibility</p:attrName>
                                        </p:attrNameLst>
                                      </p:cBhvr>
                                      <p:to>
                                        <p:strVal val="visible"/>
                                      </p:to>
                                    </p:set>
                                    <p:animEffect transition="in" filter="fade">
                                      <p:cBhvr>
                                        <p:cTn id="27" dur="2000"/>
                                        <p:tgtEl>
                                          <p:spTgt spid="38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5">
                                            <p:txEl>
                                              <p:pRg st="6" end="6"/>
                                            </p:txEl>
                                          </p:spTgt>
                                        </p:tgtEl>
                                        <p:attrNameLst>
                                          <p:attrName>style.visibility</p:attrName>
                                        </p:attrNameLst>
                                      </p:cBhvr>
                                      <p:to>
                                        <p:strVal val="visible"/>
                                      </p:to>
                                    </p:set>
                                    <p:animEffect transition="in" filter="fade">
                                      <p:cBhvr>
                                        <p:cTn id="32" dur="2000"/>
                                        <p:tgtEl>
                                          <p:spTgt spid="38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5">
                                            <p:txEl>
                                              <p:pRg st="0" end="0"/>
                                            </p:txEl>
                                          </p:spTgt>
                                        </p:tgtEl>
                                        <p:attrNameLst>
                                          <p:attrName>style.visibility</p:attrName>
                                        </p:attrNameLst>
                                      </p:cBhvr>
                                      <p:to>
                                        <p:strVal val="visible"/>
                                      </p:to>
                                    </p:set>
                                    <p:animEffect transition="in" filter="fade">
                                      <p:cBhvr>
                                        <p:cTn id="37" dur="2000"/>
                                        <p:tgtEl>
                                          <p:spTgt spid="38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68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1df83aa-51a4-4a62-a357-f95cbe967878">
      <UserInfo>
        <DisplayName>Science Domain Members</DisplayName>
        <AccountId>61</AccountId>
        <AccountType/>
      </UserInfo>
    </SharedWithUsers>
    <lcf76f155ced4ddcb4097134ff3c332f xmlns="7dd272ca-09c8-4e66-af52-f43572f3dcaa">
      <Terms xmlns="http://schemas.microsoft.com/office/infopath/2007/PartnerControls"/>
    </lcf76f155ced4ddcb4097134ff3c332f>
    <TaxCatchAll xmlns="f1df83aa-51a4-4a62-a357-f95cbe96787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C1D0B7B4FF09646A0F20BD720997E84" ma:contentTypeVersion="17" ma:contentTypeDescription="Create a new document." ma:contentTypeScope="" ma:versionID="e49e3702caaf28e28bd94baa75c01884">
  <xsd:schema xmlns:xsd="http://www.w3.org/2001/XMLSchema" xmlns:xs="http://www.w3.org/2001/XMLSchema" xmlns:p="http://schemas.microsoft.com/office/2006/metadata/properties" xmlns:ns2="7dd272ca-09c8-4e66-af52-f43572f3dcaa" xmlns:ns3="f1df83aa-51a4-4a62-a357-f95cbe967878" targetNamespace="http://schemas.microsoft.com/office/2006/metadata/properties" ma:root="true" ma:fieldsID="81ab82ca8d38c7e35449f69c2f28198d" ns2:_="" ns3:_="">
    <xsd:import namespace="7dd272ca-09c8-4e66-af52-f43572f3dcaa"/>
    <xsd:import namespace="f1df83aa-51a4-4a62-a357-f95cbe9678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d272ca-09c8-4e66-af52-f43572f3dca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5db9a0a-e9c3-4ed2-a5c4-10b9df93b8c3"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df83aa-51a4-4a62-a357-f95cbe9678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b7f5aa1-dc01-4dc6-8e7a-67a7fc249b66}" ma:internalName="TaxCatchAll" ma:showField="CatchAllData" ma:web="f1df83aa-51a4-4a62-a357-f95cbe9678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6CCEB4-B91A-43BD-BC38-58D0D144F61E}">
  <ds:schemaRefs>
    <ds:schemaRef ds:uri="http://schemas.microsoft.com/office/2006/documentManagement/types"/>
    <ds:schemaRef ds:uri="dc86f7b0-68e2-4cec-9eae-2b5c18da8a4f"/>
    <ds:schemaRef ds:uri="http://purl.org/dc/dcmitype/"/>
    <ds:schemaRef ds:uri="http://purl.org/dc/elements/1.1/"/>
    <ds:schemaRef ds:uri="http://schemas.microsoft.com/office/2006/metadata/properties"/>
    <ds:schemaRef ds:uri="http://www.w3.org/XML/1998/namespace"/>
    <ds:schemaRef ds:uri="cce20e28-b3d3-46d4-8288-488dc01db03e"/>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C482924-BEFD-4680-ABAC-26EEFC32E33D}">
  <ds:schemaRefs>
    <ds:schemaRef ds:uri="http://schemas.microsoft.com/sharepoint/v3/contenttype/forms"/>
  </ds:schemaRefs>
</ds:datastoreItem>
</file>

<file path=customXml/itemProps3.xml><?xml version="1.0" encoding="utf-8"?>
<ds:datastoreItem xmlns:ds="http://schemas.openxmlformats.org/officeDocument/2006/customXml" ds:itemID="{40AEF669-6F24-42A4-9F9A-1F59885409DD}"/>
</file>

<file path=docProps/app.xml><?xml version="1.0" encoding="utf-8"?>
<Properties xmlns="http://schemas.openxmlformats.org/officeDocument/2006/extended-properties" xmlns:vt="http://schemas.openxmlformats.org/officeDocument/2006/docPropsVTypes">
  <TotalTime>4176</TotalTime>
  <Words>508</Words>
  <Application>Microsoft Office PowerPoint</Application>
  <PresentationFormat>Widescreen</PresentationFormat>
  <Paragraphs>64</Paragraphs>
  <Slides>13</Slides>
  <Notes>9</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VCE PSYCHOLOGY </vt:lpstr>
      <vt:lpstr>What is Psychology?</vt:lpstr>
      <vt:lpstr>Focus of VCE Psychology </vt:lpstr>
      <vt:lpstr>Unit 1: Psychology</vt:lpstr>
      <vt:lpstr>Unit 2: Psychology</vt:lpstr>
      <vt:lpstr>Unit 3: Psychology </vt:lpstr>
      <vt:lpstr>Unit 4: Psychology </vt:lpstr>
      <vt:lpstr>Unit 1 &amp; 2 Assessment</vt:lpstr>
      <vt:lpstr>Unit 3 &amp; 4 Assessment</vt:lpstr>
      <vt:lpstr>PRIOR KNOWLEDGE AND SKILLS</vt:lpstr>
      <vt:lpstr>LEADS TO…….</vt:lpstr>
      <vt:lpstr>Career Prospects</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[Subject Title]</dc:title>
  <dc:creator>Andrew Dixon</dc:creator>
  <cp:lastModifiedBy>Melissa Robinson</cp:lastModifiedBy>
  <cp:revision>18</cp:revision>
  <dcterms:created xsi:type="dcterms:W3CDTF">2023-04-26T01:58:38Z</dcterms:created>
  <dcterms:modified xsi:type="dcterms:W3CDTF">2024-06-19T01:42:09Z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0x0101000C1D0B7B4FF09646A0F20BD720997E84</vt:lpwstr>
  </property>
</Properties>
</file>