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57" r:id="rId7"/>
    <p:sldId id="259" r:id="rId8"/>
    <p:sldId id="260" r:id="rId9"/>
    <p:sldId id="261"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5/4/2021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975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5/4/2021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701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5/4/2021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411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5/4/2021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317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5/4/2021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1794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5/4/2021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948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5/4/2021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982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5/4/2021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484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5/4/2021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074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5/4/2021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9783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5/4/2021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793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5/4/2021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0047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 TargetMode="External"/><Relationship Id="rId2" Type="http://schemas.openxmlformats.org/officeDocument/2006/relationships/hyperlink" Target="https://www.environment.sa.gov.au/" TargetMode="External"/><Relationship Id="rId1" Type="http://schemas.openxmlformats.org/officeDocument/2006/relationships/slideLayout" Target="../slideLayouts/slideLayout6.xml"/><Relationship Id="rId5" Type="http://schemas.openxmlformats.org/officeDocument/2006/relationships/hyperlink" Target="https://data.environment.sa.gov.au/Content/Publications/Bryars%202012_ProtectingHarlequinFish.pdf" TargetMode="External"/><Relationship Id="rId4" Type="http://schemas.openxmlformats.org/officeDocument/2006/relationships/hyperlink" Target="https://greatsouthernreef.com/harlequin-fi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D0D0AD5-FB52-4BCB-9860-8E99AC7106A6}"/>
              </a:ext>
            </a:extLst>
          </p:cNvPr>
          <p:cNvPicPr>
            <a:picLocks noChangeAspect="1"/>
          </p:cNvPicPr>
          <p:nvPr/>
        </p:nvPicPr>
        <p:blipFill rotWithShape="1">
          <a:blip r:embed="rId2">
            <a:alphaModFix amt="35000"/>
          </a:blip>
          <a:srcRect t="19384" b="5596"/>
          <a:stretch/>
        </p:blipFill>
        <p:spPr>
          <a:xfrm>
            <a:off x="-1" y="10"/>
            <a:ext cx="12188826" cy="6857990"/>
          </a:xfrm>
          <a:prstGeom prst="rect">
            <a:avLst/>
          </a:prstGeom>
        </p:spPr>
      </p:pic>
      <p:sp>
        <p:nvSpPr>
          <p:cNvPr id="2" name="Title 1">
            <a:extLst>
              <a:ext uri="{FF2B5EF4-FFF2-40B4-BE49-F238E27FC236}">
                <a16:creationId xmlns:a16="http://schemas.microsoft.com/office/drawing/2014/main" id="{01FCFAF9-E617-4E3B-A51E-467883287354}"/>
              </a:ext>
            </a:extLst>
          </p:cNvPr>
          <p:cNvSpPr>
            <a:spLocks noGrp="1"/>
          </p:cNvSpPr>
          <p:nvPr>
            <p:ph type="ctrTitle"/>
          </p:nvPr>
        </p:nvSpPr>
        <p:spPr>
          <a:xfrm>
            <a:off x="5597538" y="758952"/>
            <a:ext cx="5558141" cy="3566160"/>
          </a:xfrm>
        </p:spPr>
        <p:txBody>
          <a:bodyPr>
            <a:normAutofit fontScale="90000"/>
          </a:bodyPr>
          <a:lstStyle/>
          <a:p>
            <a:r>
              <a:rPr lang="en-US" sz="6200" dirty="0">
                <a:solidFill>
                  <a:schemeClr val="tx1"/>
                </a:solidFill>
              </a:rPr>
              <a:t>The Australian Harlequin Fish</a:t>
            </a:r>
            <a:br>
              <a:rPr lang="en-US" sz="6200" dirty="0">
                <a:solidFill>
                  <a:schemeClr val="tx1"/>
                </a:solidFill>
              </a:rPr>
            </a:br>
            <a:r>
              <a:rPr lang="en-US" sz="6200" dirty="0">
                <a:solidFill>
                  <a:schemeClr val="tx1"/>
                </a:solidFill>
              </a:rPr>
              <a:t>			</a:t>
            </a:r>
            <a:r>
              <a:rPr lang="en-US" sz="2000" dirty="0">
                <a:solidFill>
                  <a:schemeClr val="tx1"/>
                </a:solidFill>
              </a:rPr>
              <a:t>By Phoebe Castillo</a:t>
            </a:r>
            <a:endParaRPr lang="en-AU" sz="6200" dirty="0">
              <a:solidFill>
                <a:schemeClr val="tx1"/>
              </a:solidFill>
            </a:endParaRPr>
          </a:p>
        </p:txBody>
      </p:sp>
      <p:sp>
        <p:nvSpPr>
          <p:cNvPr id="37" name="Rectangle 36">
            <a:extLst>
              <a:ext uri="{FF2B5EF4-FFF2-40B4-BE49-F238E27FC236}">
                <a16:creationId xmlns:a16="http://schemas.microsoft.com/office/drawing/2014/main" id="{25FBD20C-DCED-4E97-9C65-AA32D674C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939" y="1091146"/>
            <a:ext cx="3694176" cy="458114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D73794-ED28-4312-ABB3-FFBD30AAE95C}"/>
              </a:ext>
            </a:extLst>
          </p:cNvPr>
          <p:cNvPicPr>
            <a:picLocks noChangeAspect="1"/>
          </p:cNvPicPr>
          <p:nvPr/>
        </p:nvPicPr>
        <p:blipFill rotWithShape="1">
          <a:blip r:embed="rId3"/>
          <a:srcRect l="26628" r="28898" b="2"/>
          <a:stretch/>
        </p:blipFill>
        <p:spPr>
          <a:xfrm>
            <a:off x="1286936" y="1254281"/>
            <a:ext cx="3364187" cy="4254879"/>
          </a:xfrm>
          <a:prstGeom prst="rect">
            <a:avLst/>
          </a:prstGeom>
        </p:spPr>
      </p:pic>
      <p:cxnSp>
        <p:nvCxnSpPr>
          <p:cNvPr id="39" name="Straight Connector 38">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43977" y="4474741"/>
            <a:ext cx="5339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AutoShape 2" descr="See the source image">
            <a:extLst>
              <a:ext uri="{FF2B5EF4-FFF2-40B4-BE49-F238E27FC236}">
                <a16:creationId xmlns:a16="http://schemas.microsoft.com/office/drawing/2014/main" id="{82E41325-90FC-4EB5-A88C-82886794799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0039381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5">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8B829-DC22-4532-A486-9D36AEC0B877}"/>
              </a:ext>
            </a:extLst>
          </p:cNvPr>
          <p:cNvSpPr>
            <a:spLocks noGrp="1"/>
          </p:cNvSpPr>
          <p:nvPr>
            <p:ph type="title"/>
          </p:nvPr>
        </p:nvSpPr>
        <p:spPr>
          <a:xfrm>
            <a:off x="878911" y="643468"/>
            <a:ext cx="3177847" cy="1674180"/>
          </a:xfrm>
        </p:spPr>
        <p:txBody>
          <a:bodyPr>
            <a:normAutofit/>
          </a:bodyPr>
          <a:lstStyle/>
          <a:p>
            <a:r>
              <a:rPr lang="en-US" sz="3700"/>
              <a:t>Introduction</a:t>
            </a:r>
            <a:endParaRPr lang="en-AU" sz="3700"/>
          </a:p>
        </p:txBody>
      </p:sp>
      <p:cxnSp>
        <p:nvCxnSpPr>
          <p:cNvPr id="34" name="Straight Connector 37">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F8BC96-7056-4323-A699-E87B83983634}"/>
              </a:ext>
            </a:extLst>
          </p:cNvPr>
          <p:cNvSpPr>
            <a:spLocks noGrp="1"/>
          </p:cNvSpPr>
          <p:nvPr>
            <p:ph idx="1"/>
          </p:nvPr>
        </p:nvSpPr>
        <p:spPr>
          <a:xfrm>
            <a:off x="858064" y="2639379"/>
            <a:ext cx="3442782" cy="3535391"/>
          </a:xfrm>
        </p:spPr>
        <p:txBody>
          <a:bodyPr>
            <a:noAutofit/>
          </a:bodyPr>
          <a:lstStyle/>
          <a:p>
            <a:pPr>
              <a:lnSpc>
                <a:spcPct val="100000"/>
              </a:lnSpc>
            </a:pPr>
            <a:r>
              <a:rPr lang="en-US" sz="2000" dirty="0">
                <a:latin typeface="Corbel" panose="020B0503020204020204" pitchFamily="34" charset="0"/>
              </a:rPr>
              <a:t>The Australian harlequin fish is a rare fish and one of the largest </a:t>
            </a:r>
            <a:r>
              <a:rPr lang="en-AU" sz="2000" dirty="0">
                <a:latin typeface="Corbel" panose="020B0503020204020204" pitchFamily="34" charset="0"/>
              </a:rPr>
              <a:t>serranids (a fish of the sea bass family) in the Western and Southern Australian water. Harlequins vary greatly in size but reach a maximum length of  76cm – 86cm and weight of 6kg. It has a diverse colour pattern that varies from fish to fish.</a:t>
            </a:r>
          </a:p>
        </p:txBody>
      </p:sp>
      <p:pic>
        <p:nvPicPr>
          <p:cNvPr id="6" name="Picture 5" descr="A close up of a fish&#10;&#10;Description automatically generated with medium confidence">
            <a:extLst>
              <a:ext uri="{FF2B5EF4-FFF2-40B4-BE49-F238E27FC236}">
                <a16:creationId xmlns:a16="http://schemas.microsoft.com/office/drawing/2014/main" id="{C791004C-B19D-4120-872D-13E90E3E161A}"/>
              </a:ext>
            </a:extLst>
          </p:cNvPr>
          <p:cNvPicPr>
            <a:picLocks noChangeAspect="1"/>
          </p:cNvPicPr>
          <p:nvPr/>
        </p:nvPicPr>
        <p:blipFill>
          <a:blip r:embed="rId2"/>
          <a:stretch>
            <a:fillRect/>
          </a:stretch>
        </p:blipFill>
        <p:spPr>
          <a:xfrm rot="21600000">
            <a:off x="4653447" y="2075926"/>
            <a:ext cx="6892560" cy="2360701"/>
          </a:xfrm>
          <a:prstGeom prst="rect">
            <a:avLst/>
          </a:prstGeom>
        </p:spPr>
      </p:pic>
      <p:sp>
        <p:nvSpPr>
          <p:cNvPr id="35" name="Rectangle 39">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9260D91C-EFAB-4ACA-B2FD-DE420C6C8905}"/>
              </a:ext>
            </a:extLst>
          </p:cNvPr>
          <p:cNvSpPr txBox="1"/>
          <p:nvPr/>
        </p:nvSpPr>
        <p:spPr>
          <a:xfrm>
            <a:off x="9772622" y="4296108"/>
            <a:ext cx="1319448" cy="369332"/>
          </a:xfrm>
          <a:prstGeom prst="rect">
            <a:avLst/>
          </a:prstGeom>
          <a:noFill/>
        </p:spPr>
        <p:txBody>
          <a:bodyPr wrap="square" rtlCol="0">
            <a:spAutoFit/>
          </a:bodyPr>
          <a:lstStyle/>
          <a:p>
            <a:pPr>
              <a:spcAft>
                <a:spcPts val="600"/>
              </a:spcAft>
            </a:pPr>
            <a:r>
              <a:rPr lang="en-US" dirty="0">
                <a:solidFill>
                  <a:schemeClr val="bg1"/>
                </a:solidFill>
              </a:rPr>
              <a:t>Pectoral fin</a:t>
            </a:r>
            <a:endParaRPr lang="en-AU">
              <a:solidFill>
                <a:schemeClr val="bg1"/>
              </a:solidFill>
            </a:endParaRPr>
          </a:p>
        </p:txBody>
      </p:sp>
      <p:cxnSp>
        <p:nvCxnSpPr>
          <p:cNvPr id="9" name="Straight Arrow Connector 8">
            <a:extLst>
              <a:ext uri="{FF2B5EF4-FFF2-40B4-BE49-F238E27FC236}">
                <a16:creationId xmlns:a16="http://schemas.microsoft.com/office/drawing/2014/main" id="{903BC257-1973-405F-BC1C-7A94136D5BD2}"/>
              </a:ext>
            </a:extLst>
          </p:cNvPr>
          <p:cNvCxnSpPr/>
          <p:nvPr/>
        </p:nvCxnSpPr>
        <p:spPr>
          <a:xfrm flipH="1" flipV="1">
            <a:off x="7329268" y="3742006"/>
            <a:ext cx="759655" cy="11816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68504B2E-2EBA-4F4C-A030-AC2BBE93302C}"/>
              </a:ext>
            </a:extLst>
          </p:cNvPr>
          <p:cNvSpPr txBox="1"/>
          <p:nvPr/>
        </p:nvSpPr>
        <p:spPr>
          <a:xfrm>
            <a:off x="7475042" y="4932447"/>
            <a:ext cx="1443671" cy="369332"/>
          </a:xfrm>
          <a:prstGeom prst="rect">
            <a:avLst/>
          </a:prstGeom>
          <a:noFill/>
        </p:spPr>
        <p:txBody>
          <a:bodyPr wrap="square" rtlCol="0">
            <a:spAutoFit/>
          </a:bodyPr>
          <a:lstStyle/>
          <a:p>
            <a:r>
              <a:rPr lang="en-US" dirty="0"/>
              <a:t>Pectoral fin</a:t>
            </a:r>
            <a:endParaRPr lang="en-AU" dirty="0"/>
          </a:p>
        </p:txBody>
      </p:sp>
      <p:cxnSp>
        <p:nvCxnSpPr>
          <p:cNvPr id="14" name="Straight Arrow Connector 13">
            <a:extLst>
              <a:ext uri="{FF2B5EF4-FFF2-40B4-BE49-F238E27FC236}">
                <a16:creationId xmlns:a16="http://schemas.microsoft.com/office/drawing/2014/main" id="{BA7A6B52-3959-43CF-8679-9D36B7C5DF91}"/>
              </a:ext>
            </a:extLst>
          </p:cNvPr>
          <p:cNvCxnSpPr/>
          <p:nvPr/>
        </p:nvCxnSpPr>
        <p:spPr>
          <a:xfrm flipH="1">
            <a:off x="10893287" y="2075925"/>
            <a:ext cx="198783" cy="9455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7D703E30-3456-4DBE-BCFD-53F8FC899CAB}"/>
              </a:ext>
            </a:extLst>
          </p:cNvPr>
          <p:cNvSpPr txBox="1"/>
          <p:nvPr/>
        </p:nvSpPr>
        <p:spPr>
          <a:xfrm>
            <a:off x="10716065" y="1706593"/>
            <a:ext cx="1152939" cy="369332"/>
          </a:xfrm>
          <a:prstGeom prst="rect">
            <a:avLst/>
          </a:prstGeom>
          <a:noFill/>
        </p:spPr>
        <p:txBody>
          <a:bodyPr wrap="square" rtlCol="0">
            <a:spAutoFit/>
          </a:bodyPr>
          <a:lstStyle/>
          <a:p>
            <a:r>
              <a:rPr lang="en-US" dirty="0"/>
              <a:t>Tail fin</a:t>
            </a:r>
            <a:endParaRPr lang="en-AU" dirty="0"/>
          </a:p>
        </p:txBody>
      </p:sp>
      <p:cxnSp>
        <p:nvCxnSpPr>
          <p:cNvPr id="18" name="Straight Arrow Connector 17">
            <a:extLst>
              <a:ext uri="{FF2B5EF4-FFF2-40B4-BE49-F238E27FC236}">
                <a16:creationId xmlns:a16="http://schemas.microsoft.com/office/drawing/2014/main" id="{AE4D8302-505A-4DDB-B35F-EEF8BB1104E5}"/>
              </a:ext>
            </a:extLst>
          </p:cNvPr>
          <p:cNvCxnSpPr/>
          <p:nvPr/>
        </p:nvCxnSpPr>
        <p:spPr>
          <a:xfrm flipH="1" flipV="1">
            <a:off x="9621078" y="4041913"/>
            <a:ext cx="151544" cy="7421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A73F9498-B59D-4EFD-BDEA-4CA210A9A25A}"/>
              </a:ext>
            </a:extLst>
          </p:cNvPr>
          <p:cNvSpPr txBox="1"/>
          <p:nvPr/>
        </p:nvSpPr>
        <p:spPr>
          <a:xfrm>
            <a:off x="9396617" y="4777656"/>
            <a:ext cx="1319448" cy="369332"/>
          </a:xfrm>
          <a:prstGeom prst="rect">
            <a:avLst/>
          </a:prstGeom>
          <a:noFill/>
        </p:spPr>
        <p:txBody>
          <a:bodyPr wrap="square" rtlCol="0">
            <a:spAutoFit/>
          </a:bodyPr>
          <a:lstStyle/>
          <a:p>
            <a:r>
              <a:rPr lang="en-US" dirty="0"/>
              <a:t>Anal fin</a:t>
            </a:r>
            <a:endParaRPr lang="en-AU" dirty="0"/>
          </a:p>
        </p:txBody>
      </p:sp>
      <p:cxnSp>
        <p:nvCxnSpPr>
          <p:cNvPr id="22" name="Straight Arrow Connector 21">
            <a:extLst>
              <a:ext uri="{FF2B5EF4-FFF2-40B4-BE49-F238E27FC236}">
                <a16:creationId xmlns:a16="http://schemas.microsoft.com/office/drawing/2014/main" id="{A39F70F8-D4E5-435E-96D6-52AABCA7CA23}"/>
              </a:ext>
            </a:extLst>
          </p:cNvPr>
          <p:cNvCxnSpPr>
            <a:cxnSpLocks/>
          </p:cNvCxnSpPr>
          <p:nvPr/>
        </p:nvCxnSpPr>
        <p:spPr>
          <a:xfrm flipH="1">
            <a:off x="8653670" y="1375166"/>
            <a:ext cx="490330" cy="9424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8D919078-6386-4F55-8BB8-4BE3EE6F0A2C}"/>
              </a:ext>
            </a:extLst>
          </p:cNvPr>
          <p:cNvSpPr txBox="1"/>
          <p:nvPr/>
        </p:nvSpPr>
        <p:spPr>
          <a:xfrm>
            <a:off x="8653670" y="998375"/>
            <a:ext cx="1232453" cy="369332"/>
          </a:xfrm>
          <a:prstGeom prst="rect">
            <a:avLst/>
          </a:prstGeom>
          <a:noFill/>
        </p:spPr>
        <p:txBody>
          <a:bodyPr wrap="square" rtlCol="0">
            <a:spAutoFit/>
          </a:bodyPr>
          <a:lstStyle/>
          <a:p>
            <a:r>
              <a:rPr lang="en-US" dirty="0"/>
              <a:t>Dorsal fin</a:t>
            </a:r>
            <a:endParaRPr lang="en-AU" dirty="0"/>
          </a:p>
        </p:txBody>
      </p:sp>
      <p:cxnSp>
        <p:nvCxnSpPr>
          <p:cNvPr id="36" name="Straight Arrow Connector 35">
            <a:extLst>
              <a:ext uri="{FF2B5EF4-FFF2-40B4-BE49-F238E27FC236}">
                <a16:creationId xmlns:a16="http://schemas.microsoft.com/office/drawing/2014/main" id="{95DD3CD9-8001-4D3D-B70D-B18EDA53CA75}"/>
              </a:ext>
            </a:extLst>
          </p:cNvPr>
          <p:cNvCxnSpPr/>
          <p:nvPr/>
        </p:nvCxnSpPr>
        <p:spPr>
          <a:xfrm>
            <a:off x="4526233" y="2107336"/>
            <a:ext cx="625881" cy="7717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a:extLst>
              <a:ext uri="{FF2B5EF4-FFF2-40B4-BE49-F238E27FC236}">
                <a16:creationId xmlns:a16="http://schemas.microsoft.com/office/drawing/2014/main" id="{77A95C7E-B10D-4903-845E-0D466C652578}"/>
              </a:ext>
            </a:extLst>
          </p:cNvPr>
          <p:cNvSpPr txBox="1"/>
          <p:nvPr/>
        </p:nvSpPr>
        <p:spPr>
          <a:xfrm>
            <a:off x="4233980" y="1722299"/>
            <a:ext cx="1047425" cy="369332"/>
          </a:xfrm>
          <a:prstGeom prst="rect">
            <a:avLst/>
          </a:prstGeom>
          <a:noFill/>
        </p:spPr>
        <p:txBody>
          <a:bodyPr wrap="square" rtlCol="0">
            <a:spAutoFit/>
          </a:bodyPr>
          <a:lstStyle/>
          <a:p>
            <a:r>
              <a:rPr lang="en-US" dirty="0"/>
              <a:t>Eye</a:t>
            </a:r>
            <a:endParaRPr lang="en-AU" dirty="0"/>
          </a:p>
        </p:txBody>
      </p:sp>
      <p:cxnSp>
        <p:nvCxnSpPr>
          <p:cNvPr id="41" name="Straight Arrow Connector 40">
            <a:extLst>
              <a:ext uri="{FF2B5EF4-FFF2-40B4-BE49-F238E27FC236}">
                <a16:creationId xmlns:a16="http://schemas.microsoft.com/office/drawing/2014/main" id="{A74C873F-9D99-45E7-A406-128F846DC8B5}"/>
              </a:ext>
            </a:extLst>
          </p:cNvPr>
          <p:cNvCxnSpPr/>
          <p:nvPr/>
        </p:nvCxnSpPr>
        <p:spPr>
          <a:xfrm flipV="1">
            <a:off x="6904383" y="4296108"/>
            <a:ext cx="345272" cy="8210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2" name="TextBox 41">
            <a:extLst>
              <a:ext uri="{FF2B5EF4-FFF2-40B4-BE49-F238E27FC236}">
                <a16:creationId xmlns:a16="http://schemas.microsoft.com/office/drawing/2014/main" id="{1A1142F7-569C-4053-8F09-E79B836C802B}"/>
              </a:ext>
            </a:extLst>
          </p:cNvPr>
          <p:cNvSpPr txBox="1"/>
          <p:nvPr/>
        </p:nvSpPr>
        <p:spPr>
          <a:xfrm>
            <a:off x="6305897" y="5108248"/>
            <a:ext cx="1169146" cy="369332"/>
          </a:xfrm>
          <a:prstGeom prst="rect">
            <a:avLst/>
          </a:prstGeom>
          <a:noFill/>
        </p:spPr>
        <p:txBody>
          <a:bodyPr wrap="square" rtlCol="0">
            <a:spAutoFit/>
          </a:bodyPr>
          <a:lstStyle/>
          <a:p>
            <a:r>
              <a:rPr lang="en-US" dirty="0"/>
              <a:t>Pelvic fin</a:t>
            </a:r>
            <a:endParaRPr lang="en-AU" dirty="0"/>
          </a:p>
        </p:txBody>
      </p:sp>
      <p:cxnSp>
        <p:nvCxnSpPr>
          <p:cNvPr id="45" name="Straight Arrow Connector 44">
            <a:extLst>
              <a:ext uri="{FF2B5EF4-FFF2-40B4-BE49-F238E27FC236}">
                <a16:creationId xmlns:a16="http://schemas.microsoft.com/office/drawing/2014/main" id="{E55FE374-E5DA-4D12-9CAC-F121EA098597}"/>
              </a:ext>
            </a:extLst>
          </p:cNvPr>
          <p:cNvCxnSpPr>
            <a:cxnSpLocks/>
          </p:cNvCxnSpPr>
          <p:nvPr/>
        </p:nvCxnSpPr>
        <p:spPr>
          <a:xfrm flipV="1">
            <a:off x="4757421" y="3514723"/>
            <a:ext cx="105312" cy="9660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1" name="TextBox 50">
            <a:extLst>
              <a:ext uri="{FF2B5EF4-FFF2-40B4-BE49-F238E27FC236}">
                <a16:creationId xmlns:a16="http://schemas.microsoft.com/office/drawing/2014/main" id="{49862A02-D201-48B2-A4A8-B81163103D08}"/>
              </a:ext>
            </a:extLst>
          </p:cNvPr>
          <p:cNvSpPr txBox="1"/>
          <p:nvPr/>
        </p:nvSpPr>
        <p:spPr>
          <a:xfrm>
            <a:off x="4359965" y="4480774"/>
            <a:ext cx="1437148" cy="369332"/>
          </a:xfrm>
          <a:prstGeom prst="rect">
            <a:avLst/>
          </a:prstGeom>
          <a:noFill/>
        </p:spPr>
        <p:txBody>
          <a:bodyPr wrap="square" rtlCol="0">
            <a:spAutoFit/>
          </a:bodyPr>
          <a:lstStyle/>
          <a:p>
            <a:r>
              <a:rPr lang="en-US" dirty="0"/>
              <a:t>Canine teeth</a:t>
            </a:r>
            <a:endParaRPr lang="en-AU" dirty="0"/>
          </a:p>
        </p:txBody>
      </p:sp>
    </p:spTree>
    <p:extLst>
      <p:ext uri="{BB962C8B-B14F-4D97-AF65-F5344CB8AC3E}">
        <p14:creationId xmlns:p14="http://schemas.microsoft.com/office/powerpoint/2010/main" val="114846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2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1" name="Straight Connector 13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2" name="Rectangle 133">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AD976-C58F-449D-8110-5C3BE5CD82E1}"/>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dirty="0"/>
              <a:t>Habitat</a:t>
            </a:r>
          </a:p>
        </p:txBody>
      </p:sp>
      <p:cxnSp>
        <p:nvCxnSpPr>
          <p:cNvPr id="143"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6F2DA37-0C51-4B49-915D-FC9229133887}"/>
              </a:ext>
            </a:extLst>
          </p:cNvPr>
          <p:cNvSpPr txBox="1"/>
          <p:nvPr/>
        </p:nvSpPr>
        <p:spPr>
          <a:xfrm>
            <a:off x="703386" y="1947922"/>
            <a:ext cx="6668086" cy="4292846"/>
          </a:xfrm>
          <a:prstGeom prst="rect">
            <a:avLst/>
          </a:prstGeom>
        </p:spPr>
        <p:txBody>
          <a:bodyPr vert="horz" lIns="0" tIns="45720" rIns="0" bIns="45720" rtlCol="0">
            <a:noAutofit/>
          </a:bodyPr>
          <a:lstStyle/>
          <a:p>
            <a:pPr>
              <a:lnSpc>
                <a:spcPct val="90000"/>
              </a:lnSpc>
              <a:spcAft>
                <a:spcPts val="600"/>
              </a:spcAft>
              <a:buFont typeface="Calibri" panose="020F0502020204030204" pitchFamily="34" charset="0"/>
            </a:pPr>
            <a:r>
              <a:rPr lang="en-US" sz="2000" dirty="0">
                <a:solidFill>
                  <a:schemeClr val="tx1">
                    <a:lumMod val="75000"/>
                    <a:lumOff val="25000"/>
                  </a:schemeClr>
                </a:solidFill>
                <a:latin typeface="Corbel" panose="020B0503020204020204" pitchFamily="34" charset="0"/>
              </a:rPr>
              <a:t>The Harlequin is a reef fish, this means that it is native to the temperate waters, found over shallow rocky reefs and in caves located in the cool coast of Southern Australian. Rocky reefs are home to a lot of different marine creatures. The rocky reefs provide a haven and feeding opportunities for a wide variety of fish. Smaller fish can escape bigger fish/predators between caves and cervices, and the coral and rocks can serve as camouflage. The Harlequin fish prefers reefs – drops, cervices and caves in clear costal waters. Most Harlequins live in Marine parks. Marine parks is a protected sea (or lake) that conserves marine habitats and the marine species that live within and rely on theses habitats. Biologist undertook a fish tracking study to monitor the movement of Harlequin fish. They found that the Harlequin fish were strongly connected with the costal reef habitat and rarely venture from their home base. </a:t>
            </a:r>
          </a:p>
        </p:txBody>
      </p:sp>
      <p:pic>
        <p:nvPicPr>
          <p:cNvPr id="39" name="Picture 38">
            <a:extLst>
              <a:ext uri="{FF2B5EF4-FFF2-40B4-BE49-F238E27FC236}">
                <a16:creationId xmlns:a16="http://schemas.microsoft.com/office/drawing/2014/main" id="{8EA625D8-31D5-4679-BDF4-0ECDD13EF085}"/>
              </a:ext>
            </a:extLst>
          </p:cNvPr>
          <p:cNvPicPr>
            <a:picLocks noChangeAspect="1"/>
          </p:cNvPicPr>
          <p:nvPr/>
        </p:nvPicPr>
        <p:blipFill rotWithShape="1">
          <a:blip r:embed="rId2"/>
          <a:srcRect t="9973" r="-1" b="15449"/>
          <a:stretch/>
        </p:blipFill>
        <p:spPr>
          <a:xfrm>
            <a:off x="7534656" y="2108200"/>
            <a:ext cx="3621024" cy="3600613"/>
          </a:xfrm>
          <a:prstGeom prst="rect">
            <a:avLst/>
          </a:prstGeom>
        </p:spPr>
      </p:pic>
      <p:sp>
        <p:nvSpPr>
          <p:cNvPr id="144" name="Rectangle 137">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84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 name="Rectangle 11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1" name="Straight Connector 12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3" name="Rectangle 123">
            <a:extLst>
              <a:ext uri="{FF2B5EF4-FFF2-40B4-BE49-F238E27FC236}">
                <a16:creationId xmlns:a16="http://schemas.microsoft.com/office/drawing/2014/main" id="{02CD8F9E-DB66-4E41-A62A-5F434F750E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3C1C1-E7D5-42B5-9CC0-20C63DCDB700}"/>
              </a:ext>
            </a:extLst>
          </p:cNvPr>
          <p:cNvSpPr>
            <a:spLocks noGrp="1"/>
          </p:cNvSpPr>
          <p:nvPr>
            <p:ph type="title"/>
          </p:nvPr>
        </p:nvSpPr>
        <p:spPr>
          <a:xfrm>
            <a:off x="828624" y="634946"/>
            <a:ext cx="4821283" cy="1450757"/>
          </a:xfrm>
        </p:spPr>
        <p:txBody>
          <a:bodyPr vert="horz" lIns="91440" tIns="45720" rIns="91440" bIns="45720" rtlCol="0" anchor="b">
            <a:normAutofit/>
          </a:bodyPr>
          <a:lstStyle/>
          <a:p>
            <a:r>
              <a:rPr lang="en-US" sz="4800"/>
              <a:t>Food/Lifestyle</a:t>
            </a:r>
          </a:p>
        </p:txBody>
      </p:sp>
      <p:cxnSp>
        <p:nvCxnSpPr>
          <p:cNvPr id="195" name="Straight Connector 125">
            <a:extLst>
              <a:ext uri="{FF2B5EF4-FFF2-40B4-BE49-F238E27FC236}">
                <a16:creationId xmlns:a16="http://schemas.microsoft.com/office/drawing/2014/main" id="{941EBB8E-57F2-4BB0-9847-5D888C723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25071"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E22A419-73C7-45E7-9B6F-BEFC7A01E1B8}"/>
              </a:ext>
            </a:extLst>
          </p:cNvPr>
          <p:cNvSpPr txBox="1"/>
          <p:nvPr/>
        </p:nvSpPr>
        <p:spPr>
          <a:xfrm>
            <a:off x="828624" y="2198914"/>
            <a:ext cx="4821283" cy="3670180"/>
          </a:xfrm>
          <a:prstGeom prst="rect">
            <a:avLst/>
          </a:prstGeom>
        </p:spPr>
        <p:txBody>
          <a:bodyPr vert="horz" lIns="0" tIns="45720" rIns="0" bIns="45720" rtlCol="0">
            <a:noAutofit/>
          </a:bodyPr>
          <a:lstStyle/>
          <a:p>
            <a:pPr>
              <a:spcAft>
                <a:spcPts val="600"/>
              </a:spcAft>
              <a:buFont typeface="Calibri" panose="020F0502020204030204" pitchFamily="34" charset="0"/>
            </a:pPr>
            <a:r>
              <a:rPr lang="en-US" sz="2000" dirty="0">
                <a:solidFill>
                  <a:schemeClr val="tx1">
                    <a:lumMod val="75000"/>
                    <a:lumOff val="25000"/>
                  </a:schemeClr>
                </a:solidFill>
              </a:rPr>
              <a:t>The Harlequin fish are carnivores  and feed during daylight, it is an ambush predator. Small wrasses and leatherjackets are components of its diet, crustaceans and cephalopods. The Harlequin fish sets up a hunting spot and waits, very still, until a leatherjacket or small wrasses swims past as an easy target. When feeding on fish, they choose their prey by size rather than species. They will quickly grab the small fish with they’re razor-sharp canine teeth and bring the small fish back to its cave to enjoy the meal.</a:t>
            </a:r>
          </a:p>
        </p:txBody>
      </p:sp>
      <p:sp>
        <p:nvSpPr>
          <p:cNvPr id="188" name="Rectangle 187">
            <a:extLst>
              <a:ext uri="{FF2B5EF4-FFF2-40B4-BE49-F238E27FC236}">
                <a16:creationId xmlns:a16="http://schemas.microsoft.com/office/drawing/2014/main" id="{24AC8A0C-3781-416C-8355-373C09E77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4358" y="691672"/>
            <a:ext cx="2636076" cy="2451078"/>
          </a:xfrm>
          <a:prstGeom prst="rect">
            <a:avLst/>
          </a:prstGeom>
          <a:solidFill>
            <a:srgbClr val="FFFFFF"/>
          </a:solidFill>
          <a:ln w="63500">
            <a:solidFill>
              <a:srgbClr val="45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fish swimming in a tank&#10;&#10;Description automatically generated with low confidence">
            <a:extLst>
              <a:ext uri="{FF2B5EF4-FFF2-40B4-BE49-F238E27FC236}">
                <a16:creationId xmlns:a16="http://schemas.microsoft.com/office/drawing/2014/main" id="{8E8C1FBD-4F09-4DDE-84B4-4140FBD76E58}"/>
              </a:ext>
            </a:extLst>
          </p:cNvPr>
          <p:cNvPicPr>
            <a:picLocks noChangeAspect="1"/>
          </p:cNvPicPr>
          <p:nvPr/>
        </p:nvPicPr>
        <p:blipFill rotWithShape="1">
          <a:blip r:embed="rId2"/>
          <a:srcRect r="11826" b="1"/>
          <a:stretch/>
        </p:blipFill>
        <p:spPr>
          <a:xfrm>
            <a:off x="6280630" y="959723"/>
            <a:ext cx="2305160" cy="1944523"/>
          </a:xfrm>
          <a:prstGeom prst="rect">
            <a:avLst/>
          </a:prstGeom>
        </p:spPr>
      </p:pic>
      <p:sp>
        <p:nvSpPr>
          <p:cNvPr id="190" name="Rectangle 189">
            <a:extLst>
              <a:ext uri="{FF2B5EF4-FFF2-40B4-BE49-F238E27FC236}">
                <a16:creationId xmlns:a16="http://schemas.microsoft.com/office/drawing/2014/main" id="{97783C4A-6329-4A69-BEA0-3E083CC3E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8185" y="691673"/>
            <a:ext cx="2644595" cy="2451078"/>
          </a:xfrm>
          <a:prstGeom prst="rect">
            <a:avLst/>
          </a:prstGeom>
          <a:solidFill>
            <a:srgbClr val="FFFFFF"/>
          </a:solidFill>
          <a:ln w="63500">
            <a:solidFill>
              <a:srgbClr val="45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fish in the water&#10;&#10;Description automatically generated with low confidence">
            <a:extLst>
              <a:ext uri="{FF2B5EF4-FFF2-40B4-BE49-F238E27FC236}">
                <a16:creationId xmlns:a16="http://schemas.microsoft.com/office/drawing/2014/main" id="{13D7EADA-929D-4461-937A-DD5691BD0D6B}"/>
              </a:ext>
            </a:extLst>
          </p:cNvPr>
          <p:cNvPicPr>
            <a:picLocks noChangeAspect="1"/>
          </p:cNvPicPr>
          <p:nvPr/>
        </p:nvPicPr>
        <p:blipFill rotWithShape="1">
          <a:blip r:embed="rId3"/>
          <a:srcRect l="10851" r="2" b="2"/>
          <a:stretch/>
        </p:blipFill>
        <p:spPr>
          <a:xfrm>
            <a:off x="9060532" y="964522"/>
            <a:ext cx="2339902" cy="1971049"/>
          </a:xfrm>
          <a:prstGeom prst="rect">
            <a:avLst/>
          </a:prstGeom>
        </p:spPr>
      </p:pic>
      <p:sp>
        <p:nvSpPr>
          <p:cNvPr id="192" name="Rectangle 191">
            <a:extLst>
              <a:ext uri="{FF2B5EF4-FFF2-40B4-BE49-F238E27FC236}">
                <a16:creationId xmlns:a16="http://schemas.microsoft.com/office/drawing/2014/main" id="{800C66B2-3F33-4B0E-B882-F5DDE3BE9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4358" y="3345545"/>
            <a:ext cx="2631017" cy="2481832"/>
          </a:xfrm>
          <a:prstGeom prst="rect">
            <a:avLst/>
          </a:prstGeom>
          <a:solidFill>
            <a:srgbClr val="FFFFFF"/>
          </a:solidFill>
          <a:ln w="63500">
            <a:solidFill>
              <a:srgbClr val="45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C5C452A-B9F3-49BD-9CA5-C34FA0CF15A5}"/>
              </a:ext>
            </a:extLst>
          </p:cNvPr>
          <p:cNvPicPr>
            <a:picLocks noChangeAspect="1"/>
          </p:cNvPicPr>
          <p:nvPr/>
        </p:nvPicPr>
        <p:blipFill>
          <a:blip r:embed="rId4"/>
          <a:stretch>
            <a:fillRect/>
          </a:stretch>
        </p:blipFill>
        <p:spPr>
          <a:xfrm>
            <a:off x="6280630" y="3726410"/>
            <a:ext cx="2309420" cy="1732065"/>
          </a:xfrm>
          <a:prstGeom prst="rect">
            <a:avLst/>
          </a:prstGeom>
        </p:spPr>
      </p:pic>
      <p:sp>
        <p:nvSpPr>
          <p:cNvPr id="194" name="Rectangle 193">
            <a:extLst>
              <a:ext uri="{FF2B5EF4-FFF2-40B4-BE49-F238E27FC236}">
                <a16:creationId xmlns:a16="http://schemas.microsoft.com/office/drawing/2014/main" id="{1AEE5BCC-7233-49EF-B467-349F454B3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8185" y="3336707"/>
            <a:ext cx="2644595" cy="2490670"/>
          </a:xfrm>
          <a:prstGeom prst="rect">
            <a:avLst/>
          </a:prstGeom>
          <a:solidFill>
            <a:srgbClr val="FFFFFF"/>
          </a:solidFill>
          <a:ln w="63500">
            <a:solidFill>
              <a:srgbClr val="45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A2FB59-A309-4466-870C-144A0FF04486}"/>
              </a:ext>
            </a:extLst>
          </p:cNvPr>
          <p:cNvPicPr>
            <a:picLocks noChangeAspect="1"/>
          </p:cNvPicPr>
          <p:nvPr/>
        </p:nvPicPr>
        <p:blipFill rotWithShape="1">
          <a:blip r:embed="rId5"/>
          <a:srcRect l="16024" r="9684" b="-1"/>
          <a:stretch/>
        </p:blipFill>
        <p:spPr>
          <a:xfrm>
            <a:off x="9060532" y="3621298"/>
            <a:ext cx="2331368" cy="1961340"/>
          </a:xfrm>
          <a:prstGeom prst="rect">
            <a:avLst/>
          </a:prstGeom>
        </p:spPr>
      </p:pic>
      <p:sp>
        <p:nvSpPr>
          <p:cNvPr id="196" name="Rectangle 195">
            <a:extLst>
              <a:ext uri="{FF2B5EF4-FFF2-40B4-BE49-F238E27FC236}">
                <a16:creationId xmlns:a16="http://schemas.microsoft.com/office/drawing/2014/main" id="{53131F57-062B-4BE5-BEDA-58396B3EC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675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2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25">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4A50F-A5D9-48FD-BDD2-04E306A16710}"/>
              </a:ext>
            </a:extLst>
          </p:cNvPr>
          <p:cNvSpPr>
            <a:spLocks noGrp="1"/>
          </p:cNvSpPr>
          <p:nvPr>
            <p:ph type="title"/>
          </p:nvPr>
        </p:nvSpPr>
        <p:spPr>
          <a:xfrm>
            <a:off x="642257" y="634946"/>
            <a:ext cx="3690257" cy="1450757"/>
          </a:xfrm>
        </p:spPr>
        <p:txBody>
          <a:bodyPr vert="horz" lIns="91440" tIns="45720" rIns="91440" bIns="45720" rtlCol="0" anchor="b">
            <a:normAutofit/>
          </a:bodyPr>
          <a:lstStyle/>
          <a:p>
            <a:r>
              <a:rPr lang="en-US" sz="4800"/>
              <a:t>Adaptions</a:t>
            </a:r>
          </a:p>
        </p:txBody>
      </p:sp>
      <p:cxnSp>
        <p:nvCxnSpPr>
          <p:cNvPr id="40" name="Straight Connector 27">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F0AF91F-76C4-4E4F-BA14-99521DEC1729}"/>
              </a:ext>
            </a:extLst>
          </p:cNvPr>
          <p:cNvSpPr txBox="1"/>
          <p:nvPr/>
        </p:nvSpPr>
        <p:spPr>
          <a:xfrm>
            <a:off x="265043" y="2252254"/>
            <a:ext cx="4067471" cy="3461658"/>
          </a:xfrm>
          <a:prstGeom prst="rect">
            <a:avLst/>
          </a:prstGeom>
        </p:spPr>
        <p:txBody>
          <a:bodyPr vert="horz" lIns="0" tIns="45720" rIns="0" bIns="45720" rtlCol="0">
            <a:noAutofit/>
          </a:bodyPr>
          <a:lstStyle/>
          <a:p>
            <a:pPr>
              <a:lnSpc>
                <a:spcPct val="90000"/>
              </a:lnSpc>
              <a:spcAft>
                <a:spcPts val="600"/>
              </a:spcAft>
              <a:buFont typeface="Calibri" panose="020F0502020204030204" pitchFamily="34" charset="0"/>
            </a:pPr>
            <a:r>
              <a:rPr lang="en-US" sz="2000" dirty="0">
                <a:solidFill>
                  <a:schemeClr val="tx1">
                    <a:lumMod val="75000"/>
                    <a:lumOff val="25000"/>
                  </a:schemeClr>
                </a:solidFill>
              </a:rPr>
              <a:t>Harlequin fish vary greatly in color, ranging from orange, to pinkish, reddish, green or brown, with large yellow, greenish, or brilliant blue spots and dashes. The Harlequin has bright colors to blend in with the surrounding reef and coral, these colors gives them camouflage. They also have enormous canine teeth at the front of the jaws and specialized eyes for ambush predating. The Harlequin fish has a bottom dwelling habitat whereby it regularly rest on seabed, in-between short bursts of swimming. </a:t>
            </a:r>
          </a:p>
        </p:txBody>
      </p:sp>
      <p:pic>
        <p:nvPicPr>
          <p:cNvPr id="5" name="Picture 4">
            <a:extLst>
              <a:ext uri="{FF2B5EF4-FFF2-40B4-BE49-F238E27FC236}">
                <a16:creationId xmlns:a16="http://schemas.microsoft.com/office/drawing/2014/main" id="{28B959BC-0A1E-40EF-AFE8-06B776613318}"/>
              </a:ext>
            </a:extLst>
          </p:cNvPr>
          <p:cNvPicPr>
            <a:picLocks noChangeAspect="1"/>
          </p:cNvPicPr>
          <p:nvPr/>
        </p:nvPicPr>
        <p:blipFill rotWithShape="1">
          <a:blip r:embed="rId2"/>
          <a:srcRect l="5857" r="7354" b="-1"/>
          <a:stretch/>
        </p:blipFill>
        <p:spPr>
          <a:xfrm>
            <a:off x="4648201" y="640081"/>
            <a:ext cx="6909801" cy="5314406"/>
          </a:xfrm>
          <a:prstGeom prst="rect">
            <a:avLst/>
          </a:prstGeom>
        </p:spPr>
      </p:pic>
      <p:sp>
        <p:nvSpPr>
          <p:cNvPr id="41" name="Rectangle 29">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989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8F0E-A43C-45DD-80BE-491FB1ED9D9F}"/>
              </a:ext>
            </a:extLst>
          </p:cNvPr>
          <p:cNvSpPr>
            <a:spLocks noGrp="1"/>
          </p:cNvSpPr>
          <p:nvPr>
            <p:ph type="title"/>
          </p:nvPr>
        </p:nvSpPr>
        <p:spPr/>
        <p:txBody>
          <a:bodyPr/>
          <a:lstStyle/>
          <a:p>
            <a:r>
              <a:rPr lang="en-US" dirty="0"/>
              <a:t>Interesting facts</a:t>
            </a:r>
            <a:endParaRPr lang="en-AU" dirty="0"/>
          </a:p>
        </p:txBody>
      </p:sp>
      <p:sp>
        <p:nvSpPr>
          <p:cNvPr id="3" name="TextBox 2">
            <a:extLst>
              <a:ext uri="{FF2B5EF4-FFF2-40B4-BE49-F238E27FC236}">
                <a16:creationId xmlns:a16="http://schemas.microsoft.com/office/drawing/2014/main" id="{B91880BD-16FB-46CA-A10E-B2646CDBFB48}"/>
              </a:ext>
            </a:extLst>
          </p:cNvPr>
          <p:cNvSpPr txBox="1"/>
          <p:nvPr/>
        </p:nvSpPr>
        <p:spPr>
          <a:xfrm>
            <a:off x="1192696" y="2239617"/>
            <a:ext cx="9962984" cy="3693319"/>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chemeClr val="tx1">
                    <a:lumMod val="75000"/>
                    <a:lumOff val="25000"/>
                  </a:schemeClr>
                </a:solidFill>
                <a:latin typeface="Corbel" panose="020B0503020204020204" pitchFamily="34" charset="0"/>
              </a:rPr>
              <a:t>Harlequin fish can live for more that 40 years</a:t>
            </a:r>
          </a:p>
          <a:p>
            <a:endParaRPr lang="en-US" dirty="0">
              <a:solidFill>
                <a:schemeClr val="tx1">
                  <a:lumMod val="75000"/>
                  <a:lumOff val="25000"/>
                </a:schemeClr>
              </a:solidFill>
              <a:latin typeface="Corbel" panose="020B0503020204020204" pitchFamily="34" charset="0"/>
            </a:endParaRPr>
          </a:p>
          <a:p>
            <a:pPr marL="285750" indent="-285750">
              <a:buFont typeface="Wingdings" panose="05000000000000000000" pitchFamily="2" charset="2"/>
              <a:buChar char="§"/>
            </a:pPr>
            <a:r>
              <a:rPr lang="en-US" dirty="0">
                <a:solidFill>
                  <a:schemeClr val="tx1">
                    <a:lumMod val="75000"/>
                    <a:lumOff val="25000"/>
                  </a:schemeClr>
                </a:solidFill>
                <a:latin typeface="Corbel" panose="020B0503020204020204" pitchFamily="34" charset="0"/>
              </a:rPr>
              <a:t> The fish tracking study to monitor the movement of the Harlequin fish took place off the coast of Kangaroo island for 16 months.</a:t>
            </a:r>
          </a:p>
          <a:p>
            <a:endParaRPr lang="en-US" dirty="0">
              <a:solidFill>
                <a:schemeClr val="tx1">
                  <a:lumMod val="75000"/>
                  <a:lumOff val="25000"/>
                </a:schemeClr>
              </a:solidFill>
              <a:latin typeface="Corbel" panose="020B0503020204020204" pitchFamily="34" charset="0"/>
            </a:endParaRPr>
          </a:p>
          <a:p>
            <a:pPr marL="285750" indent="-285750">
              <a:buFont typeface="Wingdings" panose="05000000000000000000" pitchFamily="2" charset="2"/>
              <a:buChar char="§"/>
            </a:pPr>
            <a:r>
              <a:rPr lang="en-US" dirty="0">
                <a:solidFill>
                  <a:schemeClr val="tx1">
                    <a:lumMod val="75000"/>
                    <a:lumOff val="25000"/>
                  </a:schemeClr>
                </a:solidFill>
                <a:latin typeface="Corbel" panose="020B0503020204020204" pitchFamily="34" charset="0"/>
              </a:rPr>
              <a:t>The Harlequin fish helped South Australia develop marine sanctuary zones.</a:t>
            </a:r>
          </a:p>
          <a:p>
            <a:pPr marL="285750" indent="-285750">
              <a:buFont typeface="Wingdings" panose="05000000000000000000" pitchFamily="2" charset="2"/>
              <a:buChar char="§"/>
            </a:pPr>
            <a:endParaRPr lang="en-US" dirty="0">
              <a:solidFill>
                <a:schemeClr val="tx1">
                  <a:lumMod val="75000"/>
                  <a:lumOff val="25000"/>
                </a:schemeClr>
              </a:solidFill>
              <a:latin typeface="Corbel" panose="020B0503020204020204" pitchFamily="34" charset="0"/>
            </a:endParaRPr>
          </a:p>
          <a:p>
            <a:pPr marL="285750" indent="-285750">
              <a:buFont typeface="Wingdings" panose="05000000000000000000" pitchFamily="2" charset="2"/>
              <a:buChar char="§"/>
            </a:pPr>
            <a:r>
              <a:rPr lang="en-US" dirty="0">
                <a:solidFill>
                  <a:schemeClr val="tx1">
                    <a:lumMod val="75000"/>
                    <a:lumOff val="25000"/>
                  </a:schemeClr>
                </a:solidFill>
                <a:latin typeface="Corbel" panose="020B0503020204020204" pitchFamily="34" charset="0"/>
              </a:rPr>
              <a:t>The Harlequin can change gender. When the dominant male dies of a group, the largest female of the group will change gender and take the role of dominant male.</a:t>
            </a:r>
          </a:p>
          <a:p>
            <a:endParaRPr lang="en-US" dirty="0">
              <a:solidFill>
                <a:schemeClr val="tx1">
                  <a:lumMod val="75000"/>
                  <a:lumOff val="25000"/>
                </a:schemeClr>
              </a:solidFill>
              <a:latin typeface="Corbel" panose="020B0503020204020204" pitchFamily="34" charset="0"/>
            </a:endParaRPr>
          </a:p>
          <a:p>
            <a:pPr marL="285750" indent="-285750">
              <a:buFont typeface="Wingdings" panose="05000000000000000000" pitchFamily="2" charset="2"/>
              <a:buChar char="§"/>
            </a:pPr>
            <a:r>
              <a:rPr lang="en-US" dirty="0">
                <a:solidFill>
                  <a:schemeClr val="tx1">
                    <a:lumMod val="75000"/>
                    <a:lumOff val="25000"/>
                  </a:schemeClr>
                </a:solidFill>
                <a:latin typeface="Corbel" panose="020B0503020204020204" pitchFamily="34" charset="0"/>
              </a:rPr>
              <a:t>When males reach the mating stage, the colors on a male intensifies, playing a role in courtship.</a:t>
            </a:r>
          </a:p>
          <a:p>
            <a:pPr marL="285750" indent="-285750">
              <a:buFont typeface="Wingdings" panose="05000000000000000000" pitchFamily="2" charset="2"/>
              <a:buChar char="§"/>
            </a:pPr>
            <a:endParaRPr lang="en-US" dirty="0">
              <a:solidFill>
                <a:schemeClr val="tx1">
                  <a:lumMod val="75000"/>
                  <a:lumOff val="25000"/>
                </a:schemeClr>
              </a:solidFill>
              <a:latin typeface="Corbel" panose="020B0503020204020204" pitchFamily="34" charset="0"/>
            </a:endParaRPr>
          </a:p>
          <a:p>
            <a:pPr marL="285750" indent="-285750">
              <a:buFont typeface="Wingdings" panose="05000000000000000000" pitchFamily="2" charset="2"/>
              <a:buChar char="§"/>
            </a:pPr>
            <a:endParaRPr lang="en-AU"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392983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6419-9630-4A72-9959-3842D9D4CFE2}"/>
              </a:ext>
            </a:extLst>
          </p:cNvPr>
          <p:cNvSpPr>
            <a:spLocks noGrp="1"/>
          </p:cNvSpPr>
          <p:nvPr>
            <p:ph type="title"/>
          </p:nvPr>
        </p:nvSpPr>
        <p:spPr/>
        <p:txBody>
          <a:bodyPr/>
          <a:lstStyle/>
          <a:p>
            <a:r>
              <a:rPr lang="en-US" dirty="0"/>
              <a:t>Bibliography</a:t>
            </a:r>
            <a:endParaRPr lang="en-AU" dirty="0"/>
          </a:p>
        </p:txBody>
      </p:sp>
      <p:sp>
        <p:nvSpPr>
          <p:cNvPr id="3" name="TextBox 2">
            <a:extLst>
              <a:ext uri="{FF2B5EF4-FFF2-40B4-BE49-F238E27FC236}">
                <a16:creationId xmlns:a16="http://schemas.microsoft.com/office/drawing/2014/main" id="{B2A4B137-A1A4-473E-AFC7-A7683C6413F1}"/>
              </a:ext>
            </a:extLst>
          </p:cNvPr>
          <p:cNvSpPr txBox="1"/>
          <p:nvPr/>
        </p:nvSpPr>
        <p:spPr>
          <a:xfrm>
            <a:off x="1097280" y="2279374"/>
            <a:ext cx="10058400" cy="2585323"/>
          </a:xfrm>
          <a:prstGeom prst="rect">
            <a:avLst/>
          </a:prstGeom>
          <a:noFill/>
        </p:spPr>
        <p:txBody>
          <a:bodyPr wrap="square" rtlCol="0">
            <a:spAutoFit/>
          </a:bodyPr>
          <a:lstStyle/>
          <a:p>
            <a:r>
              <a:rPr lang="en-AU" dirty="0">
                <a:hlinkClick r:id="rId2"/>
              </a:rPr>
              <a:t>https://www.environment.sa.gov.au</a:t>
            </a:r>
            <a:endParaRPr lang="en-AU" dirty="0"/>
          </a:p>
          <a:p>
            <a:endParaRPr lang="en-AU" dirty="0"/>
          </a:p>
          <a:p>
            <a:r>
              <a:rPr lang="en-AU" dirty="0">
                <a:hlinkClick r:id="rId3"/>
              </a:rPr>
              <a:t>https://en.wikipedia.org</a:t>
            </a:r>
            <a:endParaRPr lang="en-AU" dirty="0"/>
          </a:p>
          <a:p>
            <a:endParaRPr lang="en-AU" dirty="0"/>
          </a:p>
          <a:p>
            <a:r>
              <a:rPr lang="en-US" dirty="0">
                <a:hlinkClick r:id="rId4"/>
              </a:rPr>
              <a:t>Harlequin Fish | Great Southern Reef</a:t>
            </a:r>
            <a:endParaRPr lang="en-US" dirty="0"/>
          </a:p>
          <a:p>
            <a:endParaRPr lang="en-US" dirty="0"/>
          </a:p>
          <a:p>
            <a:r>
              <a:rPr lang="en-AU" dirty="0" err="1">
                <a:hlinkClick r:id="rId5"/>
              </a:rPr>
              <a:t>Bryars</a:t>
            </a:r>
            <a:r>
              <a:rPr lang="en-AU" dirty="0">
                <a:hlinkClick r:id="rId5"/>
              </a:rPr>
              <a:t> 2012_ProtectingHarlequinFish.pdf (environment.sa.gov.au)</a:t>
            </a:r>
            <a:endParaRPr lang="en-AU" dirty="0"/>
          </a:p>
          <a:p>
            <a:endParaRPr lang="en-AU" dirty="0"/>
          </a:p>
          <a:p>
            <a:endParaRPr lang="en-AU" dirty="0"/>
          </a:p>
        </p:txBody>
      </p:sp>
    </p:spTree>
    <p:extLst>
      <p:ext uri="{BB962C8B-B14F-4D97-AF65-F5344CB8AC3E}">
        <p14:creationId xmlns:p14="http://schemas.microsoft.com/office/powerpoint/2010/main" val="2143412089"/>
      </p:ext>
    </p:extLst>
  </p:cSld>
  <p:clrMapOvr>
    <a:masterClrMapping/>
  </p:clrMapOvr>
</p:sld>
</file>

<file path=ppt/theme/theme1.xml><?xml version="1.0" encoding="utf-8"?>
<a:theme xmlns:a="http://schemas.openxmlformats.org/drawingml/2006/main" name="RetrospectVTI">
  <a:themeElements>
    <a:clrScheme name="AnalogousFromRegularSeedRightStep">
      <a:dk1>
        <a:srgbClr val="000000"/>
      </a:dk1>
      <a:lt1>
        <a:srgbClr val="FFFFFF"/>
      </a:lt1>
      <a:dk2>
        <a:srgbClr val="1B242F"/>
      </a:dk2>
      <a:lt2>
        <a:srgbClr val="F3F0F0"/>
      </a:lt2>
      <a:accent1>
        <a:srgbClr val="45AFAD"/>
      </a:accent1>
      <a:accent2>
        <a:srgbClr val="3B82B1"/>
      </a:accent2>
      <a:accent3>
        <a:srgbClr val="4D63C3"/>
      </a:accent3>
      <a:accent4>
        <a:srgbClr val="593EB3"/>
      </a:accent4>
      <a:accent5>
        <a:srgbClr val="994DC3"/>
      </a:accent5>
      <a:accent6>
        <a:srgbClr val="B13BAA"/>
      </a:accent6>
      <a:hlink>
        <a:srgbClr val="BF3F42"/>
      </a:hlink>
      <a:folHlink>
        <a:srgbClr val="7F7F7F"/>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98AB0A340F324DB70B3EBD711A0862" ma:contentTypeVersion="8" ma:contentTypeDescription="Create a new document." ma:contentTypeScope="" ma:versionID="0df0c0c15ecac9c327347dbff9bafdad">
  <xsd:schema xmlns:xsd="http://www.w3.org/2001/XMLSchema" xmlns:xs="http://www.w3.org/2001/XMLSchema" xmlns:p="http://schemas.microsoft.com/office/2006/metadata/properties" xmlns:ns3="e18579f8-bec1-4da1-8621-8d86517c922d" xmlns:ns4="c9651025-6a3d-4bf4-b7ee-34e02d1f6bf1" targetNamespace="http://schemas.microsoft.com/office/2006/metadata/properties" ma:root="true" ma:fieldsID="277623d8c34cdf3545be713a9cdfcd40" ns3:_="" ns4:_="">
    <xsd:import namespace="e18579f8-bec1-4da1-8621-8d86517c922d"/>
    <xsd:import namespace="c9651025-6a3d-4bf4-b7ee-34e02d1f6bf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8579f8-bec1-4da1-8621-8d86517c92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51025-6a3d-4bf4-b7ee-34e02d1f6b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B1F137-0571-4E10-838D-C2CF41A61903}">
  <ds:schemaRefs>
    <ds:schemaRef ds:uri="http://schemas.microsoft.com/sharepoint/v3/contenttype/forms"/>
  </ds:schemaRefs>
</ds:datastoreItem>
</file>

<file path=customXml/itemProps2.xml><?xml version="1.0" encoding="utf-8"?>
<ds:datastoreItem xmlns:ds="http://schemas.openxmlformats.org/officeDocument/2006/customXml" ds:itemID="{AA2DD23C-4816-43E5-8553-644E197F65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8579f8-bec1-4da1-8621-8d86517c922d"/>
    <ds:schemaRef ds:uri="c9651025-6a3d-4bf4-b7ee-34e02d1f6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C532B2-3210-46B4-A2CE-166E8E734B36}">
  <ds:schemaRefs>
    <ds:schemaRef ds:uri="http://schemas.microsoft.com/office/infopath/2007/PartnerControls"/>
    <ds:schemaRef ds:uri="e18579f8-bec1-4da1-8621-8d86517c922d"/>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 ds:uri="c9651025-6a3d-4bf4-b7ee-34e02d1f6bf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9903</TotalTime>
  <Words>598</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Bookman Old Style</vt:lpstr>
      <vt:lpstr>Calibri</vt:lpstr>
      <vt:lpstr>Corbel</vt:lpstr>
      <vt:lpstr>Franklin Gothic Book</vt:lpstr>
      <vt:lpstr>Wingdings</vt:lpstr>
      <vt:lpstr>RetrospectVTI</vt:lpstr>
      <vt:lpstr>The Australian Harlequin Fish    By Phoebe Castillo</vt:lpstr>
      <vt:lpstr>Introduction</vt:lpstr>
      <vt:lpstr>Habitat</vt:lpstr>
      <vt:lpstr>Food/Lifestyle</vt:lpstr>
      <vt:lpstr>Adaptions</vt:lpstr>
      <vt:lpstr>Interesting facts</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Harlequin</dc:title>
  <dc:creator>Phoebe Castillo</dc:creator>
  <cp:lastModifiedBy>Elizabeth Hosegood</cp:lastModifiedBy>
  <cp:revision>10</cp:revision>
  <dcterms:created xsi:type="dcterms:W3CDTF">2021-04-09T00:26:59Z</dcterms:created>
  <dcterms:modified xsi:type="dcterms:W3CDTF">2021-05-04T01:54:58Z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0x0101000398AB0A340F324DB70B3EBD711A0862</vt:lpwstr>
  </property>
</Properties>
</file>