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0" r:id="rId5"/>
  </p:sldMasterIdLst>
  <p:notesMasterIdLst>
    <p:notesMasterId r:id="rId22"/>
  </p:notesMasterIdLst>
  <p:sldIdLst>
    <p:sldId id="266" r:id="rId6"/>
    <p:sldId id="327" r:id="rId7"/>
    <p:sldId id="311" r:id="rId8"/>
    <p:sldId id="322" r:id="rId9"/>
    <p:sldId id="258" r:id="rId10"/>
    <p:sldId id="320" r:id="rId11"/>
    <p:sldId id="270" r:id="rId12"/>
    <p:sldId id="314" r:id="rId13"/>
    <p:sldId id="264" r:id="rId14"/>
    <p:sldId id="319" r:id="rId15"/>
    <p:sldId id="281" r:id="rId16"/>
    <p:sldId id="257" r:id="rId17"/>
    <p:sldId id="316" r:id="rId18"/>
    <p:sldId id="326" r:id="rId19"/>
    <p:sldId id="325" r:id="rId20"/>
    <p:sldId id="328" r:id="rId2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A1503-1A8B-4033-ACF0-AA37825ED469}" v="2" dt="2024-02-06T03:26:00.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19" autoAdjust="0"/>
  </p:normalViewPr>
  <p:slideViewPr>
    <p:cSldViewPr snapToGrid="0">
      <p:cViewPr varScale="1">
        <p:scale>
          <a:sx n="63" d="100"/>
          <a:sy n="63" d="100"/>
        </p:scale>
        <p:origin x="812"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342" y="1"/>
            <a:ext cx="2946347" cy="498215"/>
          </a:xfrm>
          <a:prstGeom prst="rect">
            <a:avLst/>
          </a:prstGeom>
        </p:spPr>
        <p:txBody>
          <a:bodyPr vert="horz" lIns="91440" tIns="45720" rIns="91440" bIns="45720" rtlCol="0"/>
          <a:lstStyle>
            <a:lvl1pPr algn="r">
              <a:defRPr sz="1200"/>
            </a:lvl1pPr>
          </a:lstStyle>
          <a:p>
            <a:fld id="{05DE8401-52A0-4F15-BFE2-5256E16E7DA6}" type="datetimeFigureOut">
              <a:rPr lang="en-AU" smtClean="0"/>
              <a:t>6/02/2024</a:t>
            </a:fld>
            <a:endParaRPr lang="en-AU"/>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927" y="4778723"/>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C34175A-97AE-45A8-977B-58D885AB3AD1}" type="slidenum">
              <a:rPr lang="en-AU" smtClean="0"/>
              <a:t>‹#›</a:t>
            </a:fld>
            <a:endParaRPr lang="en-AU"/>
          </a:p>
        </p:txBody>
      </p:sp>
    </p:spTree>
    <p:extLst>
      <p:ext uri="{BB962C8B-B14F-4D97-AF65-F5344CB8AC3E}">
        <p14:creationId xmlns:p14="http://schemas.microsoft.com/office/powerpoint/2010/main" val="9193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the first things you will see in your report is a graph of your aptitudes.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important thing to focus on is the shape of the graph rather than the length of the bars. This will be explained to you in more detail during your follow-up discussion.</a:t>
            </a:r>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5</a:t>
            </a:fld>
            <a:endParaRPr lang="en-AU"/>
          </a:p>
        </p:txBody>
      </p:sp>
    </p:spTree>
    <p:extLst>
      <p:ext uri="{BB962C8B-B14F-4D97-AF65-F5344CB8AC3E}">
        <p14:creationId xmlns:p14="http://schemas.microsoft.com/office/powerpoint/2010/main" val="162670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38565-7475-0819-7C5E-0CF27965C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A7B52-0AD4-0422-359D-EA21A1A38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034C7-8258-58A0-C921-08C52898AF5D}"/>
              </a:ext>
            </a:extLst>
          </p:cNvPr>
          <p:cNvSpPr>
            <a:spLocks noGrp="1"/>
          </p:cNvSpPr>
          <p:nvPr>
            <p:ph type="body" idx="1"/>
          </p:nvPr>
        </p:nvSpPr>
        <p:spPr/>
        <p:txBody>
          <a:bodyPr/>
          <a:lstStyle/>
          <a:p>
            <a:pPr marL="171450" indent="-171450">
              <a:buFont typeface="Arial" panose="020B0604020202020204" pitchFamily="34" charset="0"/>
              <a:buChar char="•"/>
            </a:pPr>
            <a:r>
              <a:rPr lang="en-US" dirty="0"/>
              <a:t>Your interests, alongside your aptitudes, provide insight in to work situations and structures that may suit you.</a:t>
            </a:r>
          </a:p>
          <a:p>
            <a:pPr marL="171450" indent="-171450">
              <a:buFont typeface="Arial" panose="020B0604020202020204" pitchFamily="34" charset="0"/>
              <a:buChar char="•"/>
            </a:pPr>
            <a:r>
              <a:rPr lang="en-US" dirty="0"/>
              <a:t>In this case, the person is interested in caring for people, advising people, written and spoken communication, interpreting numbers and figures.</a:t>
            </a:r>
          </a:p>
          <a:p>
            <a:pPr marL="171450" indent="-171450">
              <a:buFont typeface="Arial" panose="020B0604020202020204" pitchFamily="34" charset="0"/>
              <a:buChar char="•"/>
            </a:pPr>
            <a:r>
              <a:rPr lang="en-US" dirty="0"/>
              <a:t>What types of careers might suit someone with these interests?</a:t>
            </a:r>
            <a:endParaRPr lang="en-AU" dirty="0"/>
          </a:p>
        </p:txBody>
      </p:sp>
      <p:sp>
        <p:nvSpPr>
          <p:cNvPr id="4" name="Slide Number Placeholder 3">
            <a:extLst>
              <a:ext uri="{FF2B5EF4-FFF2-40B4-BE49-F238E27FC236}">
                <a16:creationId xmlns:a16="http://schemas.microsoft.com/office/drawing/2014/main" id="{BB47D808-E4AE-12E1-B4B7-716B01FE42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E992A-F314-49D0-9456-0836BDBAF5E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45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five elements that we describe as your </a:t>
            </a:r>
            <a:r>
              <a:rPr lang="en-US" dirty="0"/>
              <a:t>aptitudes:</a:t>
            </a:r>
          </a:p>
          <a:p>
            <a:endParaRPr lang="en-US" dirty="0"/>
          </a:p>
          <a:p>
            <a:pPr marL="171450" indent="-171450">
              <a:buFont typeface="Arial" charset="0"/>
              <a:buChar char="•"/>
            </a:pPr>
            <a:r>
              <a:rPr lang="en-US" dirty="0"/>
              <a:t>Your ability to use and understand words - verbal; </a:t>
            </a:r>
          </a:p>
          <a:p>
            <a:pPr marL="171450" indent="-171450">
              <a:buFont typeface="Arial" charset="0"/>
              <a:buChar char="•"/>
            </a:pPr>
            <a:r>
              <a:rPr lang="en-US" dirty="0"/>
              <a:t>Your ability to use and interpret numbers - numerical; </a:t>
            </a:r>
          </a:p>
          <a:p>
            <a:pPr marL="171450" indent="-171450">
              <a:buFont typeface="Arial" charset="0"/>
              <a:buChar char="•"/>
            </a:pPr>
            <a:r>
              <a:rPr lang="en-US" dirty="0"/>
              <a:t>Your ability to deal with charts, diagrams and pictures - abstract;</a:t>
            </a:r>
          </a:p>
          <a:p>
            <a:pPr marL="171450" indent="-171450">
              <a:buFont typeface="Arial" charset="0"/>
              <a:buChar char="•"/>
            </a:pPr>
            <a:r>
              <a:rPr lang="en-US" dirty="0"/>
              <a:t>Your ability to imagine a 3D shape from a 2D image - spatial; and </a:t>
            </a:r>
          </a:p>
          <a:p>
            <a:pPr marL="171450" indent="-171450">
              <a:buFont typeface="Arial" charset="0"/>
              <a:buChar char="•"/>
            </a:pPr>
            <a:r>
              <a:rPr lang="en-US" dirty="0"/>
              <a:t>Finally,</a:t>
            </a:r>
            <a:r>
              <a:rPr lang="en-US" baseline="0" dirty="0"/>
              <a:t> </a:t>
            </a:r>
            <a:r>
              <a:rPr lang="en-US" dirty="0"/>
              <a:t>your ability to solve mechanical problems – mechanical.</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6</a:t>
            </a:fld>
            <a:endParaRPr lang="en-AU"/>
          </a:p>
        </p:txBody>
      </p:sp>
    </p:spTree>
    <p:extLst>
      <p:ext uri="{BB962C8B-B14F-4D97-AF65-F5344CB8AC3E}">
        <p14:creationId xmlns:p14="http://schemas.microsoft.com/office/powerpoint/2010/main" val="3720651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feature of your profile is a list of subject suggestions.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longer the ratings bar is, the more suited you are to the subject.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form the basis of further conversations with school staff in regard to subject selections a little later on.</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7</a:t>
            </a:fld>
            <a:endParaRPr lang="en-AU"/>
          </a:p>
        </p:txBody>
      </p:sp>
    </p:spTree>
    <p:extLst>
      <p:ext uri="{BB962C8B-B14F-4D97-AF65-F5344CB8AC3E}">
        <p14:creationId xmlns:p14="http://schemas.microsoft.com/office/powerpoint/2010/main" val="222530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Your interests, alongside your aptitudes, provide insight in to work situations and structures that may suit you.</a:t>
            </a:r>
          </a:p>
          <a:p>
            <a:pPr marL="171450" indent="-171450">
              <a:buFont typeface="Arial" panose="020B0604020202020204" pitchFamily="34" charset="0"/>
              <a:buChar char="•"/>
            </a:pPr>
            <a:r>
              <a:rPr lang="en-US" dirty="0"/>
              <a:t>In this case, the person is interested in caring for people, advising people, written and spoken communication, interpreting numbers and figures.</a:t>
            </a:r>
          </a:p>
          <a:p>
            <a:pPr marL="171450" indent="-171450">
              <a:buFont typeface="Arial" panose="020B0604020202020204" pitchFamily="34" charset="0"/>
              <a:buChar char="•"/>
            </a:pPr>
            <a:r>
              <a:rPr lang="en-US" dirty="0"/>
              <a:t>What types of careers might suit someone with these interests?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E992A-F314-49D0-9456-0836BDBAF5E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73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this short practice doesn't cover every question type, it will give you a good idea of how the profiling works.</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9</a:t>
            </a:fld>
            <a:endParaRPr lang="en-AU"/>
          </a:p>
        </p:txBody>
      </p:sp>
    </p:spTree>
    <p:extLst>
      <p:ext uri="{BB962C8B-B14F-4D97-AF65-F5344CB8AC3E}">
        <p14:creationId xmlns:p14="http://schemas.microsoft.com/office/powerpoint/2010/main" val="279445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five elements that we describe as your </a:t>
            </a:r>
            <a:r>
              <a:rPr lang="en-US" dirty="0"/>
              <a:t>aptitudes:</a:t>
            </a:r>
          </a:p>
          <a:p>
            <a:endParaRPr lang="en-US" dirty="0"/>
          </a:p>
          <a:p>
            <a:pPr marL="171450" indent="-171450">
              <a:buFont typeface="Arial" charset="0"/>
              <a:buChar char="•"/>
            </a:pPr>
            <a:r>
              <a:rPr lang="en-US" dirty="0"/>
              <a:t>Your ability to use and understand words - verbal; </a:t>
            </a:r>
          </a:p>
          <a:p>
            <a:pPr marL="171450" indent="-171450">
              <a:buFont typeface="Arial" charset="0"/>
              <a:buChar char="•"/>
            </a:pPr>
            <a:r>
              <a:rPr lang="en-US" dirty="0"/>
              <a:t>Your ability to use and interpret numbers - numerical; </a:t>
            </a:r>
          </a:p>
          <a:p>
            <a:pPr marL="171450" indent="-171450">
              <a:buFont typeface="Arial" charset="0"/>
              <a:buChar char="•"/>
            </a:pPr>
            <a:r>
              <a:rPr lang="en-US" dirty="0"/>
              <a:t>Your ability to deal with charts, diagrams and pictures - abstract;</a:t>
            </a:r>
          </a:p>
          <a:p>
            <a:pPr marL="171450" indent="-171450">
              <a:buFont typeface="Arial" charset="0"/>
              <a:buChar char="•"/>
            </a:pPr>
            <a:r>
              <a:rPr lang="en-US" dirty="0"/>
              <a:t>Your ability to imagine a 3D shape from a 2D image - spatial; and </a:t>
            </a:r>
          </a:p>
          <a:p>
            <a:pPr marL="171450" indent="-171450">
              <a:buFont typeface="Arial" charset="0"/>
              <a:buChar char="•"/>
            </a:pPr>
            <a:r>
              <a:rPr lang="en-US" dirty="0"/>
              <a:t>Finally,</a:t>
            </a:r>
            <a:r>
              <a:rPr lang="en-US" baseline="0" dirty="0"/>
              <a:t> </a:t>
            </a:r>
            <a:r>
              <a:rPr lang="en-US" dirty="0"/>
              <a:t>your ability to solve mechanical problems – mechanical.</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10</a:t>
            </a:fld>
            <a:endParaRPr lang="en-AU"/>
          </a:p>
        </p:txBody>
      </p:sp>
    </p:spTree>
    <p:extLst>
      <p:ext uri="{BB962C8B-B14F-4D97-AF65-F5344CB8AC3E}">
        <p14:creationId xmlns:p14="http://schemas.microsoft.com/office/powerpoint/2010/main" val="40656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examples here, show questions taken from the Verbal, Numerical and Abstract assessments.</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11</a:t>
            </a:fld>
            <a:endParaRPr lang="en-AU"/>
          </a:p>
        </p:txBody>
      </p:sp>
    </p:spTree>
    <p:extLst>
      <p:ext uri="{BB962C8B-B14F-4D97-AF65-F5344CB8AC3E}">
        <p14:creationId xmlns:p14="http://schemas.microsoft.com/office/powerpoint/2010/main" val="172754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Alongside the online version of your personal profile, you will receive a hard copy of your report during your follow-up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discussion is with a Morrisby-trained Careers Consultant and they will explain your results to you.</a:t>
            </a:r>
          </a:p>
          <a:p>
            <a:endParaRPr lang="en-AU" dirty="0"/>
          </a:p>
        </p:txBody>
      </p:sp>
      <p:sp>
        <p:nvSpPr>
          <p:cNvPr id="4" name="Slide Number Placeholder 3"/>
          <p:cNvSpPr>
            <a:spLocks noGrp="1"/>
          </p:cNvSpPr>
          <p:nvPr>
            <p:ph type="sldNum" sz="quarter" idx="5"/>
          </p:nvPr>
        </p:nvSpPr>
        <p:spPr/>
        <p:txBody>
          <a:bodyPr/>
          <a:lstStyle/>
          <a:p>
            <a:fld id="{6FCE992A-F314-49D0-9456-0836BDBAF5EC}" type="slidenum">
              <a:rPr lang="en-AU" smtClean="0"/>
              <a:t>12</a:t>
            </a:fld>
            <a:endParaRPr lang="en-AU"/>
          </a:p>
        </p:txBody>
      </p:sp>
    </p:spTree>
    <p:extLst>
      <p:ext uri="{BB962C8B-B14F-4D97-AF65-F5344CB8AC3E}">
        <p14:creationId xmlns:p14="http://schemas.microsoft.com/office/powerpoint/2010/main" val="3738729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C5353-C725-20E9-6F75-FAE044D742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BFB67-433C-C9C9-39F0-AE522296DD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733D6E-A232-970B-5356-ABDF28D646AF}"/>
              </a:ext>
            </a:extLst>
          </p:cNvPr>
          <p:cNvSpPr>
            <a:spLocks noGrp="1"/>
          </p:cNvSpPr>
          <p:nvPr>
            <p:ph type="body" idx="1"/>
          </p:nvPr>
        </p:nvSpPr>
        <p:spPr/>
        <p:txBody>
          <a:bodyPr/>
          <a:lstStyle/>
          <a:p>
            <a:pPr marL="171450" indent="-171450">
              <a:buFont typeface="Arial" panose="020B0604020202020204" pitchFamily="34" charset="0"/>
              <a:buChar char="•"/>
            </a:pPr>
            <a:r>
              <a:rPr lang="en-US" dirty="0"/>
              <a:t>Your interests, alongside your aptitudes, provide insight in to work situations and structures that may suit you.</a:t>
            </a:r>
          </a:p>
          <a:p>
            <a:pPr marL="171450" indent="-171450">
              <a:buFont typeface="Arial" panose="020B0604020202020204" pitchFamily="34" charset="0"/>
              <a:buChar char="•"/>
            </a:pPr>
            <a:r>
              <a:rPr lang="en-US" dirty="0"/>
              <a:t>In this case, the person is interested in caring for people, advising people, written and spoken communication, interpreting numbers and figures.</a:t>
            </a:r>
          </a:p>
          <a:p>
            <a:pPr marL="171450" indent="-171450">
              <a:buFont typeface="Arial" panose="020B0604020202020204" pitchFamily="34" charset="0"/>
              <a:buChar char="•"/>
            </a:pPr>
            <a:r>
              <a:rPr lang="en-US" dirty="0"/>
              <a:t>What types of careers might suit someone with these interests?</a:t>
            </a:r>
            <a:endParaRPr lang="en-AU" dirty="0"/>
          </a:p>
        </p:txBody>
      </p:sp>
      <p:sp>
        <p:nvSpPr>
          <p:cNvPr id="4" name="Slide Number Placeholder 3">
            <a:extLst>
              <a:ext uri="{FF2B5EF4-FFF2-40B4-BE49-F238E27FC236}">
                <a16:creationId xmlns:a16="http://schemas.microsoft.com/office/drawing/2014/main" id="{5FDF5D8C-7C5D-9E47-7623-481EA790FC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E992A-F314-49D0-9456-0836BDBAF5E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0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2/6/2024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70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495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808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2439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513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823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5025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0532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17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55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874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2/6/2024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2/6/2024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2/6/2024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2/6/2024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2/6/2024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2/6/2024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2/6/2024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343496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www.tiktok.com/@fgatesecondary/video/7225459150250134786"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uhBHrtaaHs8?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hyperlink" Target="http://www.morrisby.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s://app.morrisby.com/practice-questions" TargetMode="External"/><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29999" y="639097"/>
            <a:ext cx="5118011" cy="3494791"/>
          </a:xfrm>
        </p:spPr>
        <p:txBody>
          <a:bodyPr>
            <a:noAutofit/>
          </a:bodyPr>
          <a:lstStyle/>
          <a:p>
            <a:pPr algn="ctr"/>
            <a:r>
              <a:rPr lang="en-US" sz="6000" dirty="0">
                <a:latin typeface="+mn-lt"/>
              </a:rPr>
              <a:t>My Career Insights</a:t>
            </a:r>
            <a:br>
              <a:rPr lang="en-US" sz="6000" dirty="0">
                <a:latin typeface="+mn-lt"/>
              </a:rPr>
            </a:br>
            <a:r>
              <a:rPr lang="en-US" sz="4800" dirty="0">
                <a:latin typeface="+mn-lt"/>
              </a:rPr>
              <a:t>Morrisby Profiling 2024</a:t>
            </a:r>
            <a:endParaRPr lang="en-US" sz="6000" dirty="0">
              <a:latin typeface="+mn-lt"/>
            </a:endParaRPr>
          </a:p>
        </p:txBody>
      </p:sp>
      <p:pic>
        <p:nvPicPr>
          <p:cNvPr id="7" name="Picture 8">
            <a:extLst>
              <a:ext uri="{FF2B5EF4-FFF2-40B4-BE49-F238E27FC236}">
                <a16:creationId xmlns:a16="http://schemas.microsoft.com/office/drawing/2014/main" id="{BD3B7114-3165-47F9-A5C3-8B730C0C4EA0}"/>
              </a:ext>
            </a:extLst>
          </p:cNvPr>
          <p:cNvPicPr>
            <a:picLocks noChangeAspect="1"/>
          </p:cNvPicPr>
          <p:nvPr/>
        </p:nvPicPr>
        <p:blipFill>
          <a:blip r:embed="rId3"/>
          <a:stretch>
            <a:fillRect/>
          </a:stretch>
        </p:blipFill>
        <p:spPr>
          <a:xfrm>
            <a:off x="7610359" y="4884728"/>
            <a:ext cx="3068380" cy="1940750"/>
          </a:xfrm>
          <a:prstGeom prst="rect">
            <a:avLst/>
          </a:prstGeom>
        </p:spPr>
      </p:pic>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pPr algn="ctr"/>
            <a:r>
              <a:rPr lang="en-US" b="1" dirty="0">
                <a:solidFill>
                  <a:srgbClr val="92D050"/>
                </a:solidFill>
                <a:effectLst>
                  <a:outerShdw blurRad="38100" dist="38100" dir="2700000" algn="tl">
                    <a:srgbClr val="000000">
                      <a:alpha val="43137"/>
                    </a:srgbClr>
                  </a:outerShdw>
                </a:effectLst>
              </a:rPr>
              <a:t>My Career Insights</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566975">
            <a:off x="-3206079" y="1649481"/>
            <a:ext cx="17095801" cy="7971684"/>
          </a:xfrm>
          <a:prstGeom prst="rect">
            <a:avLst/>
          </a:prstGeom>
        </p:spPr>
      </p:pic>
      <p:pic>
        <p:nvPicPr>
          <p:cNvPr id="3" name="Picture 3"/>
          <p:cNvPicPr>
            <a:picLocks noChangeAspect="1"/>
          </p:cNvPicPr>
          <p:nvPr/>
        </p:nvPicPr>
        <p:blipFill>
          <a:blip r:embed="rId4"/>
          <a:srcRect/>
          <a:stretch>
            <a:fillRect/>
          </a:stretch>
        </p:blipFill>
        <p:spPr>
          <a:xfrm rot="1004235">
            <a:off x="7872475" y="219542"/>
            <a:ext cx="4220855" cy="4009813"/>
          </a:xfrm>
          <a:prstGeom prst="rect">
            <a:avLst/>
          </a:prstGeom>
        </p:spPr>
      </p:pic>
      <p:sp>
        <p:nvSpPr>
          <p:cNvPr id="9" name="Rectangle 8">
            <a:extLst>
              <a:ext uri="{FF2B5EF4-FFF2-40B4-BE49-F238E27FC236}">
                <a16:creationId xmlns:a16="http://schemas.microsoft.com/office/drawing/2014/main" id="{096CF259-FA9C-4010-B03A-0E1220A6B712}"/>
              </a:ext>
            </a:extLst>
          </p:cNvPr>
          <p:cNvSpPr/>
          <p:nvPr/>
        </p:nvSpPr>
        <p:spPr>
          <a:xfrm>
            <a:off x="137501" y="296995"/>
            <a:ext cx="7970131" cy="1732847"/>
          </a:xfrm>
          <a:prstGeom prst="rect">
            <a:avLst/>
          </a:prstGeom>
        </p:spPr>
        <p:txBody>
          <a:bodyPr wrap="none">
            <a:spAutoFit/>
          </a:bodyPr>
          <a:lstStyle/>
          <a:p>
            <a:pPr lvl="0">
              <a:lnSpc>
                <a:spcPts val="6240"/>
              </a:lnSpc>
            </a:pPr>
            <a:r>
              <a:rPr lang="en-US" sz="7667" spc="-347" dirty="0">
                <a:solidFill>
                  <a:srgbClr val="0054A6"/>
                </a:solidFill>
                <a:latin typeface="Speak Pro" panose="020F0502020204030204"/>
              </a:rPr>
              <a:t>Part One: Assessment</a:t>
            </a:r>
          </a:p>
          <a:p>
            <a:pPr lvl="0">
              <a:lnSpc>
                <a:spcPts val="6240"/>
              </a:lnSpc>
            </a:pPr>
            <a:r>
              <a:rPr lang="en-US" sz="6600" spc="-347" dirty="0">
                <a:solidFill>
                  <a:srgbClr val="0054A6"/>
                </a:solidFill>
                <a:latin typeface="Speak Pro" panose="020F0502020204030204"/>
              </a:rPr>
              <a:t>Sample Questions</a:t>
            </a:r>
          </a:p>
        </p:txBody>
      </p:sp>
      <p:pic>
        <p:nvPicPr>
          <p:cNvPr id="12" name="Picture 11">
            <a:extLst>
              <a:ext uri="{FF2B5EF4-FFF2-40B4-BE49-F238E27FC236}">
                <a16:creationId xmlns:a16="http://schemas.microsoft.com/office/drawing/2014/main" id="{13384C4B-D6B6-42F6-9150-CD7920268FF1}"/>
              </a:ext>
            </a:extLst>
          </p:cNvPr>
          <p:cNvPicPr>
            <a:picLocks noChangeAspect="1"/>
          </p:cNvPicPr>
          <p:nvPr/>
        </p:nvPicPr>
        <p:blipFill rotWithShape="1">
          <a:blip r:embed="rId5"/>
          <a:srcRect l="13369" t="11080" r="30195" b="32859"/>
          <a:stretch/>
        </p:blipFill>
        <p:spPr>
          <a:xfrm>
            <a:off x="9023" y="2022938"/>
            <a:ext cx="5388759" cy="3009571"/>
          </a:xfrm>
          <a:prstGeom prst="rect">
            <a:avLst/>
          </a:prstGeom>
        </p:spPr>
      </p:pic>
      <p:pic>
        <p:nvPicPr>
          <p:cNvPr id="16" name="Picture 15">
            <a:extLst>
              <a:ext uri="{FF2B5EF4-FFF2-40B4-BE49-F238E27FC236}">
                <a16:creationId xmlns:a16="http://schemas.microsoft.com/office/drawing/2014/main" id="{0CE48285-2EE6-41C1-B5F1-232983D3E53A}"/>
              </a:ext>
            </a:extLst>
          </p:cNvPr>
          <p:cNvPicPr>
            <a:picLocks noChangeAspect="1"/>
          </p:cNvPicPr>
          <p:nvPr/>
        </p:nvPicPr>
        <p:blipFill rotWithShape="1">
          <a:blip r:embed="rId6"/>
          <a:srcRect l="13582" t="20928" r="32537" b="21496"/>
          <a:stretch/>
        </p:blipFill>
        <p:spPr>
          <a:xfrm>
            <a:off x="5817535" y="1646879"/>
            <a:ext cx="4173630" cy="2507478"/>
          </a:xfrm>
          <a:prstGeom prst="rect">
            <a:avLst/>
          </a:prstGeom>
        </p:spPr>
      </p:pic>
      <p:pic>
        <p:nvPicPr>
          <p:cNvPr id="17" name="Picture 16">
            <a:extLst>
              <a:ext uri="{FF2B5EF4-FFF2-40B4-BE49-F238E27FC236}">
                <a16:creationId xmlns:a16="http://schemas.microsoft.com/office/drawing/2014/main" id="{1226A9F6-589E-4F2F-8BF0-D51E57886F67}"/>
              </a:ext>
            </a:extLst>
          </p:cNvPr>
          <p:cNvPicPr>
            <a:picLocks noChangeAspect="1"/>
          </p:cNvPicPr>
          <p:nvPr/>
        </p:nvPicPr>
        <p:blipFill rotWithShape="1">
          <a:blip r:embed="rId7"/>
          <a:srcRect l="45156" t="51134" r="21719" b="13571"/>
          <a:stretch/>
        </p:blipFill>
        <p:spPr>
          <a:xfrm>
            <a:off x="5817535" y="4191694"/>
            <a:ext cx="4173630" cy="2500241"/>
          </a:xfrm>
          <a:prstGeom prst="rect">
            <a:avLst/>
          </a:prstGeom>
        </p:spPr>
      </p:pic>
    </p:spTree>
    <p:extLst>
      <p:ext uri="{BB962C8B-B14F-4D97-AF65-F5344CB8AC3E}">
        <p14:creationId xmlns:p14="http://schemas.microsoft.com/office/powerpoint/2010/main" val="160109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rot="20797992">
            <a:off x="-4157606" y="177730"/>
            <a:ext cx="11044935" cy="3743822"/>
          </a:xfrm>
          <a:prstGeom prst="rect">
            <a:avLst/>
          </a:prstGeom>
        </p:spPr>
      </p:pic>
      <p:pic>
        <p:nvPicPr>
          <p:cNvPr id="5" name="Picture 5"/>
          <p:cNvPicPr>
            <a:picLocks noChangeAspect="1"/>
          </p:cNvPicPr>
          <p:nvPr/>
        </p:nvPicPr>
        <p:blipFill>
          <a:blip r:embed="rId4"/>
          <a:srcRect/>
          <a:stretch>
            <a:fillRect/>
          </a:stretch>
        </p:blipFill>
        <p:spPr>
          <a:xfrm rot="-440568">
            <a:off x="3009597" y="1597655"/>
            <a:ext cx="3152711" cy="1986208"/>
          </a:xfrm>
          <a:prstGeom prst="rect">
            <a:avLst/>
          </a:prstGeom>
        </p:spPr>
      </p:pic>
      <p:sp>
        <p:nvSpPr>
          <p:cNvPr id="33" name="TextBox 33"/>
          <p:cNvSpPr txBox="1"/>
          <p:nvPr/>
        </p:nvSpPr>
        <p:spPr>
          <a:xfrm>
            <a:off x="558800" y="678232"/>
            <a:ext cx="6237132" cy="1371209"/>
          </a:xfrm>
          <a:prstGeom prst="rect">
            <a:avLst/>
          </a:prstGeom>
        </p:spPr>
        <p:txBody>
          <a:bodyPr wrap="square" lIns="0" tIns="0" rIns="0" bIns="0" rtlCol="0" anchor="t">
            <a:spAutoFit/>
          </a:bodyPr>
          <a:lstStyle/>
          <a:p>
            <a:pPr>
              <a:lnSpc>
                <a:spcPts val="4987"/>
              </a:lnSpc>
            </a:pPr>
            <a:r>
              <a:rPr lang="en-US" sz="7667" spc="192" dirty="0">
                <a:solidFill>
                  <a:srgbClr val="0054A6"/>
                </a:solidFill>
                <a:latin typeface="Speak Pro" panose="020B0504020101020102" pitchFamily="34" charset="0"/>
              </a:rPr>
              <a:t>Some examples…</a:t>
            </a:r>
            <a:endParaRPr lang="en-US" sz="7667" spc="-45" dirty="0">
              <a:solidFill>
                <a:srgbClr val="050707"/>
              </a:solidFill>
              <a:latin typeface="Speak Pro" panose="020B0504020101020102" pitchFamily="34" charset="0"/>
            </a:endParaRPr>
          </a:p>
        </p:txBody>
      </p:sp>
      <p:pic>
        <p:nvPicPr>
          <p:cNvPr id="39" name="Picture 38">
            <a:extLst>
              <a:ext uri="{FF2B5EF4-FFF2-40B4-BE49-F238E27FC236}">
                <a16:creationId xmlns:a16="http://schemas.microsoft.com/office/drawing/2014/main" id="{1199C34E-C550-420C-8D68-2F20EB374A97}"/>
              </a:ext>
            </a:extLst>
          </p:cNvPr>
          <p:cNvPicPr>
            <a:picLocks noChangeAspect="1"/>
          </p:cNvPicPr>
          <p:nvPr/>
        </p:nvPicPr>
        <p:blipFill>
          <a:blip r:embed="rId5"/>
          <a:stretch>
            <a:fillRect/>
          </a:stretch>
        </p:blipFill>
        <p:spPr>
          <a:xfrm>
            <a:off x="7170482" y="476185"/>
            <a:ext cx="4987440" cy="2952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39">
            <a:extLst>
              <a:ext uri="{FF2B5EF4-FFF2-40B4-BE49-F238E27FC236}">
                <a16:creationId xmlns:a16="http://schemas.microsoft.com/office/drawing/2014/main" id="{1875A850-A6DE-4AA7-AA28-F5F87E55B0C2}"/>
              </a:ext>
            </a:extLst>
          </p:cNvPr>
          <p:cNvPicPr>
            <a:picLocks noChangeAspect="1"/>
          </p:cNvPicPr>
          <p:nvPr/>
        </p:nvPicPr>
        <p:blipFill>
          <a:blip r:embed="rId6"/>
          <a:stretch>
            <a:fillRect/>
          </a:stretch>
        </p:blipFill>
        <p:spPr>
          <a:xfrm>
            <a:off x="4126713" y="3775941"/>
            <a:ext cx="4818811" cy="2938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3385744">
            <a:off x="4258891" y="948357"/>
            <a:ext cx="8610278" cy="6306807"/>
          </a:xfrm>
          <a:prstGeom prst="rect">
            <a:avLst/>
          </a:prstGeom>
        </p:spPr>
      </p:pic>
      <p:pic>
        <p:nvPicPr>
          <p:cNvPr id="3" name="Picture 3"/>
          <p:cNvPicPr>
            <a:picLocks noChangeAspect="1"/>
          </p:cNvPicPr>
          <p:nvPr/>
        </p:nvPicPr>
        <p:blipFill>
          <a:blip r:embed="rId4"/>
          <a:srcRect/>
          <a:stretch>
            <a:fillRect/>
          </a:stretch>
        </p:blipFill>
        <p:spPr>
          <a:xfrm rot="20537042">
            <a:off x="-256447" y="-409568"/>
            <a:ext cx="2534905" cy="2408160"/>
          </a:xfrm>
          <a:prstGeom prst="rect">
            <a:avLst/>
          </a:prstGeom>
        </p:spPr>
      </p:pic>
      <p:sp>
        <p:nvSpPr>
          <p:cNvPr id="5" name="TextBox 5"/>
          <p:cNvSpPr txBox="1"/>
          <p:nvPr/>
        </p:nvSpPr>
        <p:spPr>
          <a:xfrm>
            <a:off x="2795276" y="483907"/>
            <a:ext cx="6769098" cy="1640514"/>
          </a:xfrm>
          <a:prstGeom prst="rect">
            <a:avLst/>
          </a:prstGeom>
        </p:spPr>
        <p:txBody>
          <a:bodyPr wrap="square" lIns="0" tIns="0" rIns="0" bIns="0" rtlCol="0" anchor="t">
            <a:spAutoFit/>
          </a:bodyPr>
          <a:lstStyle/>
          <a:p>
            <a:pPr>
              <a:lnSpc>
                <a:spcPts val="6240"/>
              </a:lnSpc>
            </a:pPr>
            <a:r>
              <a:rPr lang="en-US" sz="7667" spc="-347" dirty="0">
                <a:solidFill>
                  <a:srgbClr val="0054A6"/>
                </a:solidFill>
              </a:rPr>
              <a:t>Your Morrisby Profile</a:t>
            </a:r>
          </a:p>
        </p:txBody>
      </p:sp>
      <p:sp>
        <p:nvSpPr>
          <p:cNvPr id="7" name="TextBox 7"/>
          <p:cNvSpPr txBox="1"/>
          <p:nvPr/>
        </p:nvSpPr>
        <p:spPr>
          <a:xfrm>
            <a:off x="6549177" y="2327175"/>
            <a:ext cx="5130800" cy="3847207"/>
          </a:xfrm>
          <a:prstGeom prst="rect">
            <a:avLst/>
          </a:prstGeom>
        </p:spPr>
        <p:txBody>
          <a:bodyPr wrap="square" lIns="0" tIns="0" rIns="0" bIns="0" rtlCol="0" anchor="t">
            <a:spAutoFit/>
          </a:bodyPr>
          <a:lstStyle/>
          <a:p>
            <a:pPr>
              <a:lnSpc>
                <a:spcPts val="2999"/>
              </a:lnSpc>
            </a:pPr>
            <a:r>
              <a:rPr lang="en-AU" sz="2667" b="1" dirty="0"/>
              <a:t>Once you have completed the assessment you will receive:</a:t>
            </a:r>
          </a:p>
          <a:p>
            <a:pPr>
              <a:lnSpc>
                <a:spcPts val="2999"/>
              </a:lnSpc>
            </a:pPr>
            <a:endParaRPr lang="en-AU" sz="2667" b="1" dirty="0"/>
          </a:p>
          <a:p>
            <a:pPr marL="457200" indent="-457200">
              <a:lnSpc>
                <a:spcPts val="2999"/>
              </a:lnSpc>
              <a:buFont typeface="Arial" panose="020B0604020202020204" pitchFamily="34" charset="0"/>
              <a:buChar char="•"/>
            </a:pPr>
            <a:r>
              <a:rPr lang="en-AU" sz="2667" b="1" dirty="0"/>
              <a:t>A digital report</a:t>
            </a:r>
          </a:p>
          <a:p>
            <a:pPr marL="457200" indent="-457200">
              <a:lnSpc>
                <a:spcPts val="2999"/>
              </a:lnSpc>
              <a:buFont typeface="Arial" panose="020B0604020202020204" pitchFamily="34" charset="0"/>
              <a:buChar char="•"/>
            </a:pPr>
            <a:r>
              <a:rPr lang="en-AU" sz="2667" b="1" dirty="0"/>
              <a:t>Life-long access</a:t>
            </a:r>
          </a:p>
          <a:p>
            <a:pPr>
              <a:lnSpc>
                <a:spcPts val="2999"/>
              </a:lnSpc>
            </a:pPr>
            <a:endParaRPr lang="en-AU" sz="2667" b="1" dirty="0"/>
          </a:p>
          <a:p>
            <a:pPr algn="ctr">
              <a:lnSpc>
                <a:spcPts val="2999"/>
              </a:lnSpc>
            </a:pPr>
            <a:endParaRPr lang="en-US" sz="2667" dirty="0">
              <a:solidFill>
                <a:schemeClr val="bg1"/>
              </a:solidFill>
            </a:endParaRPr>
          </a:p>
          <a:p>
            <a:pPr algn="ctr">
              <a:lnSpc>
                <a:spcPts val="2999"/>
              </a:lnSpc>
            </a:pPr>
            <a:r>
              <a:rPr lang="en-US" sz="2667" dirty="0">
                <a:solidFill>
                  <a:schemeClr val="bg1"/>
                </a:solidFill>
              </a:rPr>
              <a:t> </a:t>
            </a:r>
          </a:p>
          <a:p>
            <a:pPr algn="ctr">
              <a:lnSpc>
                <a:spcPts val="2999"/>
              </a:lnSpc>
            </a:pPr>
            <a:endParaRPr lang="en-US" sz="2667" dirty="0">
              <a:solidFill>
                <a:schemeClr val="bg1"/>
              </a:solidFill>
            </a:endParaRPr>
          </a:p>
          <a:p>
            <a:pPr algn="ctr">
              <a:lnSpc>
                <a:spcPts val="2999"/>
              </a:lnSpc>
            </a:pPr>
            <a:endParaRPr lang="en-US" sz="2667" dirty="0">
              <a:solidFill>
                <a:schemeClr val="bg1"/>
              </a:solidFill>
            </a:endParaRPr>
          </a:p>
        </p:txBody>
      </p:sp>
      <p:pic>
        <p:nvPicPr>
          <p:cNvPr id="8" name="Picture 8"/>
          <p:cNvPicPr>
            <a:picLocks noChangeAspect="1"/>
          </p:cNvPicPr>
          <p:nvPr/>
        </p:nvPicPr>
        <p:blipFill>
          <a:blip r:embed="rId5"/>
          <a:srcRect/>
          <a:stretch>
            <a:fillRect/>
          </a:stretch>
        </p:blipFill>
        <p:spPr>
          <a:xfrm rot="865183">
            <a:off x="3933178" y="4075003"/>
            <a:ext cx="2995655" cy="1887263"/>
          </a:xfrm>
          <a:prstGeom prst="rect">
            <a:avLst/>
          </a:prstGeom>
        </p:spPr>
      </p:pic>
      <p:pic>
        <p:nvPicPr>
          <p:cNvPr id="9" name="Picture 8">
            <a:extLst>
              <a:ext uri="{FF2B5EF4-FFF2-40B4-BE49-F238E27FC236}">
                <a16:creationId xmlns:a16="http://schemas.microsoft.com/office/drawing/2014/main" id="{77134191-3670-48E5-8E53-6618B777BEBE}"/>
              </a:ext>
            </a:extLst>
          </p:cNvPr>
          <p:cNvPicPr>
            <a:picLocks noChangeAspect="1"/>
          </p:cNvPicPr>
          <p:nvPr/>
        </p:nvPicPr>
        <p:blipFill>
          <a:blip r:embed="rId6"/>
          <a:stretch>
            <a:fillRect/>
          </a:stretch>
        </p:blipFill>
        <p:spPr>
          <a:xfrm rot="20721595">
            <a:off x="325042" y="1766053"/>
            <a:ext cx="4019053" cy="52712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9649A-F880-4DE2-8017-E84E30A5D47F}"/>
              </a:ext>
            </a:extLst>
          </p:cNvPr>
          <p:cNvSpPr>
            <a:spLocks noGrp="1"/>
          </p:cNvSpPr>
          <p:nvPr>
            <p:ph type="title"/>
          </p:nvPr>
        </p:nvSpPr>
        <p:spPr>
          <a:xfrm>
            <a:off x="1036320" y="286603"/>
            <a:ext cx="10058400" cy="1450757"/>
          </a:xfrm>
        </p:spPr>
        <p:txBody>
          <a:bodyPr>
            <a:normAutofit/>
          </a:bodyPr>
          <a:lstStyle/>
          <a:p>
            <a:r>
              <a:rPr lang="en-AU" b="1" dirty="0">
                <a:latin typeface="+mn-lt"/>
              </a:rPr>
              <a:t>Part Two- </a:t>
            </a:r>
            <a:r>
              <a:rPr lang="en-AU" dirty="0">
                <a:latin typeface="+mn-lt"/>
              </a:rPr>
              <a:t>Unpack Interviews</a:t>
            </a:r>
          </a:p>
        </p:txBody>
      </p:sp>
      <p:cxnSp>
        <p:nvCxnSpPr>
          <p:cNvPr id="22" name="Straight Connector 2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50877678-3A7F-4C13-8C16-1D0A8025DAEA}"/>
              </a:ext>
            </a:extLst>
          </p:cNvPr>
          <p:cNvPicPr>
            <a:picLocks noChangeAspect="1"/>
          </p:cNvPicPr>
          <p:nvPr/>
        </p:nvPicPr>
        <p:blipFill>
          <a:blip r:embed="rId2"/>
          <a:stretch>
            <a:fillRect/>
          </a:stretch>
        </p:blipFill>
        <p:spPr>
          <a:xfrm>
            <a:off x="731520" y="2427555"/>
            <a:ext cx="3331473" cy="3273172"/>
          </a:xfrm>
          <a:prstGeom prst="rect">
            <a:avLst/>
          </a:prstGeom>
        </p:spPr>
      </p:pic>
      <p:sp>
        <p:nvSpPr>
          <p:cNvPr id="3" name="Content Placeholder 2">
            <a:extLst>
              <a:ext uri="{FF2B5EF4-FFF2-40B4-BE49-F238E27FC236}">
                <a16:creationId xmlns:a16="http://schemas.microsoft.com/office/drawing/2014/main" id="{1F5CF280-FD16-4862-B7EF-37F68A15EFB6}"/>
              </a:ext>
            </a:extLst>
          </p:cNvPr>
          <p:cNvSpPr>
            <a:spLocks noGrp="1"/>
          </p:cNvSpPr>
          <p:nvPr>
            <p:ph idx="1"/>
          </p:nvPr>
        </p:nvSpPr>
        <p:spPr>
          <a:xfrm>
            <a:off x="4706460" y="2108201"/>
            <a:ext cx="6388260" cy="3760891"/>
          </a:xfrm>
        </p:spPr>
        <p:txBody>
          <a:bodyPr>
            <a:normAutofit/>
          </a:bodyPr>
          <a:lstStyle/>
          <a:p>
            <a:pPr>
              <a:lnSpc>
                <a:spcPct val="100000"/>
              </a:lnSpc>
            </a:pPr>
            <a:r>
              <a:rPr lang="en-AU" sz="3200" dirty="0"/>
              <a:t>Each of you will have a </a:t>
            </a:r>
            <a:r>
              <a:rPr lang="en-AU" sz="3200" b="1" dirty="0"/>
              <a:t>30-minute </a:t>
            </a:r>
            <a:r>
              <a:rPr lang="en-AU" sz="3200" dirty="0"/>
              <a:t>interview with a careers consultant who will help you understand your results.</a:t>
            </a:r>
          </a:p>
          <a:p>
            <a:pPr>
              <a:lnSpc>
                <a:spcPct val="100000"/>
              </a:lnSpc>
            </a:pPr>
            <a:r>
              <a:rPr lang="en-AU" sz="3200" dirty="0"/>
              <a:t>Interviews will take place between  </a:t>
            </a:r>
            <a:r>
              <a:rPr lang="en-AU" sz="3200" b="1" dirty="0">
                <a:highlight>
                  <a:srgbClr val="FFFF00"/>
                </a:highlight>
              </a:rPr>
              <a:t>Monday 18 March &amp; Tuesday 19 March (Week 8).</a:t>
            </a:r>
          </a:p>
        </p:txBody>
      </p:sp>
      <p:sp>
        <p:nvSpPr>
          <p:cNvPr id="24" name="Rectangle 23">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37437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EA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176D91-CEA8-A306-50DF-76934554DD0F}"/>
              </a:ext>
            </a:extLst>
          </p:cNvPr>
          <p:cNvPicPr>
            <a:picLocks noChangeAspect="1"/>
          </p:cNvPicPr>
          <p:nvPr/>
        </p:nvPicPr>
        <p:blipFill>
          <a:blip r:embed="rId2"/>
          <a:stretch>
            <a:fillRect/>
          </a:stretch>
        </p:blipFill>
        <p:spPr>
          <a:xfrm>
            <a:off x="1076413" y="0"/>
            <a:ext cx="10039174" cy="6858000"/>
          </a:xfrm>
          <a:prstGeom prst="rect">
            <a:avLst/>
          </a:prstGeom>
        </p:spPr>
      </p:pic>
    </p:spTree>
    <p:extLst>
      <p:ext uri="{BB962C8B-B14F-4D97-AF65-F5344CB8AC3E}">
        <p14:creationId xmlns:p14="http://schemas.microsoft.com/office/powerpoint/2010/main" val="243516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DEF4-E727-8611-3846-26E8A32C8B2F}"/>
            </a:ext>
          </a:extLst>
        </p:cNvPr>
        <p:cNvGrpSpPr/>
        <p:nvPr/>
      </p:nvGrpSpPr>
      <p:grpSpPr>
        <a:xfrm>
          <a:off x="0" y="0"/>
          <a:ext cx="0" cy="0"/>
          <a:chOff x="0" y="0"/>
          <a:chExt cx="0" cy="0"/>
        </a:xfrm>
      </p:grpSpPr>
      <p:pic>
        <p:nvPicPr>
          <p:cNvPr id="9" name="Picture 2">
            <a:extLst>
              <a:ext uri="{FF2B5EF4-FFF2-40B4-BE49-F238E27FC236}">
                <a16:creationId xmlns:a16="http://schemas.microsoft.com/office/drawing/2014/main" id="{CD7405C8-F900-FB98-C890-1AFFC49FC62A}"/>
              </a:ext>
            </a:extLst>
          </p:cNvPr>
          <p:cNvPicPr>
            <a:picLocks noChangeAspect="1"/>
          </p:cNvPicPr>
          <p:nvPr/>
        </p:nvPicPr>
        <p:blipFill>
          <a:blip r:embed="rId3"/>
          <a:srcRect/>
          <a:stretch>
            <a:fillRect/>
          </a:stretch>
        </p:blipFill>
        <p:spPr>
          <a:xfrm rot="21368336">
            <a:off x="-2665971" y="1136798"/>
            <a:ext cx="11782977" cy="5079085"/>
          </a:xfrm>
          <a:prstGeom prst="rect">
            <a:avLst/>
          </a:prstGeom>
        </p:spPr>
      </p:pic>
      <p:pic>
        <p:nvPicPr>
          <p:cNvPr id="2" name="Picture 1">
            <a:extLst>
              <a:ext uri="{FF2B5EF4-FFF2-40B4-BE49-F238E27FC236}">
                <a16:creationId xmlns:a16="http://schemas.microsoft.com/office/drawing/2014/main" id="{6F8ADE84-EEC8-AB77-FF8C-6091BB8F41E7}"/>
              </a:ext>
            </a:extLst>
          </p:cNvPr>
          <p:cNvPicPr>
            <a:picLocks noChangeAspect="1"/>
          </p:cNvPicPr>
          <p:nvPr/>
        </p:nvPicPr>
        <p:blipFill>
          <a:blip r:embed="rId4"/>
          <a:stretch>
            <a:fillRect/>
          </a:stretch>
        </p:blipFill>
        <p:spPr>
          <a:xfrm>
            <a:off x="4216" y="0"/>
            <a:ext cx="6442601" cy="6858000"/>
          </a:xfrm>
          <a:prstGeom prst="rect">
            <a:avLst/>
          </a:prstGeom>
        </p:spPr>
      </p:pic>
      <p:grpSp>
        <p:nvGrpSpPr>
          <p:cNvPr id="3" name="Group 3">
            <a:extLst>
              <a:ext uri="{FF2B5EF4-FFF2-40B4-BE49-F238E27FC236}">
                <a16:creationId xmlns:a16="http://schemas.microsoft.com/office/drawing/2014/main" id="{1F509683-21D7-6017-1298-C1035E316F79}"/>
              </a:ext>
            </a:extLst>
          </p:cNvPr>
          <p:cNvGrpSpPr/>
          <p:nvPr/>
        </p:nvGrpSpPr>
        <p:grpSpPr>
          <a:xfrm>
            <a:off x="541178" y="471276"/>
            <a:ext cx="10319659" cy="6858544"/>
            <a:chOff x="-8093268" y="-3039298"/>
            <a:chExt cx="19825068" cy="7793234"/>
          </a:xfrm>
        </p:grpSpPr>
        <p:sp>
          <p:nvSpPr>
            <p:cNvPr id="4" name="TextBox 4">
              <a:extLst>
                <a:ext uri="{FF2B5EF4-FFF2-40B4-BE49-F238E27FC236}">
                  <a16:creationId xmlns:a16="http://schemas.microsoft.com/office/drawing/2014/main" id="{0A7C9D2A-537B-6FEF-CAF2-D35D735A0995}"/>
                </a:ext>
              </a:extLst>
            </p:cNvPr>
            <p:cNvSpPr txBox="1"/>
            <p:nvPr/>
          </p:nvSpPr>
          <p:spPr>
            <a:xfrm>
              <a:off x="-8093268" y="-3039298"/>
              <a:ext cx="14820896" cy="7793234"/>
            </a:xfrm>
            <a:prstGeom prst="rect">
              <a:avLst/>
            </a:prstGeom>
          </p:spPr>
          <p:txBody>
            <a:bodyPr wrap="square" lIns="0" tIns="0" rIns="0" bIns="0" rtlCol="0" anchor="t">
              <a:spAutoFit/>
            </a:bodyPr>
            <a:lstStyle/>
            <a:p>
              <a:r>
                <a:rPr lang="en-AU" sz="7200" spc="-599" dirty="0">
                  <a:solidFill>
                    <a:srgbClr val="0054A6"/>
                  </a:solidFill>
                  <a:latin typeface="Speak Pro" panose="020B0504020101020102" pitchFamily="34" charset="0"/>
                </a:rPr>
                <a:t>Important to remember:</a:t>
              </a:r>
              <a:endParaRPr lang="en-AU" sz="7200" dirty="0">
                <a:latin typeface="Speak Pro" panose="020B0504020101020102" pitchFamily="34" charset="0"/>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p:txBody>
        </p:sp>
        <p:sp>
          <p:nvSpPr>
            <p:cNvPr id="5" name="TextBox 5">
              <a:extLst>
                <a:ext uri="{FF2B5EF4-FFF2-40B4-BE49-F238E27FC236}">
                  <a16:creationId xmlns:a16="http://schemas.microsoft.com/office/drawing/2014/main" id="{98CA1F55-E843-B623-7925-E10ACDAD2CA9}"/>
                </a:ext>
              </a:extLst>
            </p:cNvPr>
            <p:cNvSpPr txBox="1"/>
            <p:nvPr/>
          </p:nvSpPr>
          <p:spPr>
            <a:xfrm>
              <a:off x="-3528391" y="-1199719"/>
              <a:ext cx="15260191" cy="3788641"/>
            </a:xfrm>
            <a:prstGeom prst="rect">
              <a:avLst/>
            </a:prstGeom>
          </p:spPr>
          <p:txBody>
            <a:bodyPr wrap="square" lIns="0" tIns="0" rIns="0" bIns="0" rtlCol="0" anchor="t">
              <a:spAutoFit/>
            </a:bodyPr>
            <a:lstStyle/>
            <a:p>
              <a:pPr lvl="0" defTabSz="609630">
                <a:lnSpc>
                  <a:spcPts val="2559"/>
                </a:lnSpc>
                <a:defRPr/>
              </a:pPr>
              <a:r>
                <a:rPr lang="en-AU" sz="2400" b="1" dirty="0">
                  <a:solidFill>
                    <a:prstClr val="black"/>
                  </a:solidFill>
                  <a:latin typeface="Speak Pro" panose="020B0504020101020102" pitchFamily="34" charset="0"/>
                </a:rPr>
                <a:t>Your Morrisby Profile is all about YOU!</a:t>
              </a:r>
            </a:p>
            <a:p>
              <a:pPr marL="457200" lvl="0" indent="-457200" defTabSz="609630">
                <a:lnSpc>
                  <a:spcPts val="2559"/>
                </a:lnSpc>
                <a:buFont typeface="Courier New" panose="02070309020205020404" pitchFamily="49" charset="0"/>
                <a:buChar char="o"/>
                <a:defRPr/>
              </a:pPr>
              <a:r>
                <a:rPr lang="en-AU" sz="2400" dirty="0">
                  <a:solidFill>
                    <a:prstClr val="black"/>
                  </a:solidFill>
                  <a:latin typeface="Speak Pro" panose="020B0504020101020102" pitchFamily="34" charset="0"/>
                </a:rPr>
                <a:t>It is important that we have true and accurate results so that when you have your one-on-one unpacking session, they will be able to advise you based on your authentic Morrisby profile.</a:t>
              </a:r>
            </a:p>
            <a:p>
              <a:pPr marL="457200" lvl="0" indent="-457200" defTabSz="609630">
                <a:lnSpc>
                  <a:spcPts val="2559"/>
                </a:lnSpc>
                <a:buFont typeface="Courier New" panose="02070309020205020404" pitchFamily="49" charset="0"/>
                <a:buChar char="o"/>
                <a:defRPr/>
              </a:pPr>
              <a:endParaRPr lang="en-AU" sz="2400" dirty="0">
                <a:solidFill>
                  <a:prstClr val="black"/>
                </a:solidFill>
                <a:latin typeface="Speak Pro" panose="020B0504020101020102" pitchFamily="34" charset="0"/>
              </a:endParaRPr>
            </a:p>
            <a:p>
              <a:pPr marL="457200" lvl="0" indent="-457200" defTabSz="609630">
                <a:lnSpc>
                  <a:spcPts val="2559"/>
                </a:lnSpc>
                <a:buFont typeface="Courier New" panose="02070309020205020404" pitchFamily="49" charset="0"/>
                <a:buChar char="o"/>
                <a:defRPr/>
              </a:pPr>
              <a:r>
                <a:rPr lang="en-AU" sz="2400" dirty="0">
                  <a:solidFill>
                    <a:prstClr val="black"/>
                  </a:solidFill>
                  <a:latin typeface="Speak Pro" panose="020B0504020101020102" pitchFamily="34" charset="0"/>
                </a:rPr>
                <a:t>It is important that all answers are your own to make sure the results reflect your true strengths and preferences.</a:t>
              </a:r>
            </a:p>
            <a:p>
              <a:pPr marL="457200" lvl="0" indent="-457200" defTabSz="609630">
                <a:lnSpc>
                  <a:spcPts val="2559"/>
                </a:lnSpc>
                <a:buFont typeface="Courier New" panose="02070309020205020404" pitchFamily="49" charset="0"/>
                <a:buChar char="o"/>
                <a:defRPr/>
              </a:pPr>
              <a:endParaRPr lang="en-AU" sz="2400" dirty="0">
                <a:solidFill>
                  <a:prstClr val="black"/>
                </a:solidFill>
                <a:latin typeface="Speak Pro" panose="020B0504020101020102" pitchFamily="34" charset="0"/>
              </a:endParaRPr>
            </a:p>
            <a:p>
              <a:pPr marL="457200" lvl="0" indent="-457200" defTabSz="609630">
                <a:lnSpc>
                  <a:spcPts val="2559"/>
                </a:lnSpc>
                <a:buFont typeface="Courier New" panose="02070309020205020404" pitchFamily="49" charset="0"/>
                <a:buChar char="o"/>
                <a:defRPr/>
              </a:pPr>
              <a:r>
                <a:rPr lang="en-AU" sz="2400" dirty="0">
                  <a:solidFill>
                    <a:prstClr val="black"/>
                  </a:solidFill>
                  <a:latin typeface="Speak Pro" panose="020B0504020101020102" pitchFamily="34" charset="0"/>
                </a:rPr>
                <a:t>It is </a:t>
              </a:r>
              <a:r>
                <a:rPr lang="en-AU" sz="2400" b="1" dirty="0">
                  <a:solidFill>
                    <a:prstClr val="black"/>
                  </a:solidFill>
                  <a:latin typeface="Speak Pro" panose="020B0504020101020102" pitchFamily="34" charset="0"/>
                </a:rPr>
                <a:t>NOT an exam- </a:t>
              </a:r>
              <a:r>
                <a:rPr lang="en-AU" sz="2400" dirty="0">
                  <a:solidFill>
                    <a:prstClr val="black"/>
                  </a:solidFill>
                  <a:latin typeface="Speak Pro" panose="020B0504020101020102" pitchFamily="34" charset="0"/>
                </a:rPr>
                <a:t>There is no pass or fail.</a:t>
              </a:r>
            </a:p>
          </p:txBody>
        </p:sp>
      </p:grpSp>
      <p:pic>
        <p:nvPicPr>
          <p:cNvPr id="6" name="Picture 6">
            <a:extLst>
              <a:ext uri="{FF2B5EF4-FFF2-40B4-BE49-F238E27FC236}">
                <a16:creationId xmlns:a16="http://schemas.microsoft.com/office/drawing/2014/main" id="{F9912110-93A1-5C00-97D1-195031B396E8}"/>
              </a:ext>
            </a:extLst>
          </p:cNvPr>
          <p:cNvPicPr>
            <a:picLocks noChangeAspect="1"/>
          </p:cNvPicPr>
          <p:nvPr/>
        </p:nvPicPr>
        <p:blipFill>
          <a:blip r:embed="rId5"/>
          <a:srcRect/>
          <a:stretch>
            <a:fillRect/>
          </a:stretch>
        </p:blipFill>
        <p:spPr>
          <a:xfrm rot="-2435941">
            <a:off x="8664323" y="-792750"/>
            <a:ext cx="3344628" cy="3177397"/>
          </a:xfrm>
          <a:prstGeom prst="rect">
            <a:avLst/>
          </a:prstGeom>
        </p:spPr>
      </p:pic>
      <p:pic>
        <p:nvPicPr>
          <p:cNvPr id="7" name="Picture 6">
            <a:extLst>
              <a:ext uri="{FF2B5EF4-FFF2-40B4-BE49-F238E27FC236}">
                <a16:creationId xmlns:a16="http://schemas.microsoft.com/office/drawing/2014/main" id="{E26CCBBA-AB22-A318-E164-612F73925DDE}"/>
              </a:ext>
            </a:extLst>
          </p:cNvPr>
          <p:cNvPicPr>
            <a:picLocks noChangeAspect="1"/>
          </p:cNvPicPr>
          <p:nvPr/>
        </p:nvPicPr>
        <p:blipFill>
          <a:blip r:embed="rId6"/>
          <a:stretch>
            <a:fillRect/>
          </a:stretch>
        </p:blipFill>
        <p:spPr>
          <a:xfrm>
            <a:off x="67234" y="3429000"/>
            <a:ext cx="3110558" cy="2954198"/>
          </a:xfrm>
          <a:prstGeom prst="rect">
            <a:avLst/>
          </a:prstGeom>
        </p:spPr>
      </p:pic>
    </p:spTree>
    <p:extLst>
      <p:ext uri="{BB962C8B-B14F-4D97-AF65-F5344CB8AC3E}">
        <p14:creationId xmlns:p14="http://schemas.microsoft.com/office/powerpoint/2010/main" val="2778921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97CE2-E78A-FC1B-5A78-FA729D93FC8D}"/>
            </a:ext>
          </a:extLst>
        </p:cNvPr>
        <p:cNvGrpSpPr/>
        <p:nvPr/>
      </p:nvGrpSpPr>
      <p:grpSpPr>
        <a:xfrm>
          <a:off x="0" y="0"/>
          <a:ext cx="0" cy="0"/>
          <a:chOff x="0" y="0"/>
          <a:chExt cx="0" cy="0"/>
        </a:xfrm>
      </p:grpSpPr>
      <p:pic>
        <p:nvPicPr>
          <p:cNvPr id="9" name="Picture 2">
            <a:extLst>
              <a:ext uri="{FF2B5EF4-FFF2-40B4-BE49-F238E27FC236}">
                <a16:creationId xmlns:a16="http://schemas.microsoft.com/office/drawing/2014/main" id="{CA5CC1F0-2B2E-1519-68AC-F44399D26562}"/>
              </a:ext>
            </a:extLst>
          </p:cNvPr>
          <p:cNvPicPr>
            <a:picLocks noChangeAspect="1"/>
          </p:cNvPicPr>
          <p:nvPr/>
        </p:nvPicPr>
        <p:blipFill>
          <a:blip r:embed="rId3"/>
          <a:srcRect/>
          <a:stretch>
            <a:fillRect/>
          </a:stretch>
        </p:blipFill>
        <p:spPr>
          <a:xfrm rot="21368336">
            <a:off x="-2665971" y="1136798"/>
            <a:ext cx="11782977" cy="5079085"/>
          </a:xfrm>
          <a:prstGeom prst="rect">
            <a:avLst/>
          </a:prstGeom>
        </p:spPr>
      </p:pic>
      <p:pic>
        <p:nvPicPr>
          <p:cNvPr id="2" name="Picture 1">
            <a:extLst>
              <a:ext uri="{FF2B5EF4-FFF2-40B4-BE49-F238E27FC236}">
                <a16:creationId xmlns:a16="http://schemas.microsoft.com/office/drawing/2014/main" id="{8E24B8FA-D55B-57E5-E593-28E34013EAC6}"/>
              </a:ext>
            </a:extLst>
          </p:cNvPr>
          <p:cNvPicPr>
            <a:picLocks noChangeAspect="1"/>
          </p:cNvPicPr>
          <p:nvPr/>
        </p:nvPicPr>
        <p:blipFill>
          <a:blip r:embed="rId4"/>
          <a:stretch>
            <a:fillRect/>
          </a:stretch>
        </p:blipFill>
        <p:spPr>
          <a:xfrm>
            <a:off x="4216" y="0"/>
            <a:ext cx="6442601" cy="4511040"/>
          </a:xfrm>
          <a:prstGeom prst="rect">
            <a:avLst/>
          </a:prstGeom>
        </p:spPr>
      </p:pic>
      <p:grpSp>
        <p:nvGrpSpPr>
          <p:cNvPr id="3" name="Group 3">
            <a:extLst>
              <a:ext uri="{FF2B5EF4-FFF2-40B4-BE49-F238E27FC236}">
                <a16:creationId xmlns:a16="http://schemas.microsoft.com/office/drawing/2014/main" id="{05A6E985-432D-D3F7-FB67-5A9673AB8D30}"/>
              </a:ext>
            </a:extLst>
          </p:cNvPr>
          <p:cNvGrpSpPr/>
          <p:nvPr/>
        </p:nvGrpSpPr>
        <p:grpSpPr>
          <a:xfrm>
            <a:off x="2182431" y="285274"/>
            <a:ext cx="7772400" cy="5123221"/>
            <a:chOff x="-8093268" y="-3039298"/>
            <a:chExt cx="23401150" cy="11550179"/>
          </a:xfrm>
        </p:grpSpPr>
        <p:sp>
          <p:nvSpPr>
            <p:cNvPr id="4" name="TextBox 4">
              <a:extLst>
                <a:ext uri="{FF2B5EF4-FFF2-40B4-BE49-F238E27FC236}">
                  <a16:creationId xmlns:a16="http://schemas.microsoft.com/office/drawing/2014/main" id="{546EA09A-A851-9D9A-B1D3-E8F63DFC4509}"/>
                </a:ext>
              </a:extLst>
            </p:cNvPr>
            <p:cNvSpPr txBox="1"/>
            <p:nvPr/>
          </p:nvSpPr>
          <p:spPr>
            <a:xfrm>
              <a:off x="-8093268" y="-3039298"/>
              <a:ext cx="14820896" cy="9267890"/>
            </a:xfrm>
            <a:prstGeom prst="rect">
              <a:avLst/>
            </a:prstGeom>
          </p:spPr>
          <p:txBody>
            <a:bodyPr wrap="square" lIns="0" tIns="0" rIns="0" bIns="0" rtlCol="0" anchor="t">
              <a:spAutoFit/>
            </a:bodyPr>
            <a:lstStyle/>
            <a:p>
              <a:r>
                <a:rPr lang="en-AU" sz="7200" spc="-599" dirty="0">
                  <a:solidFill>
                    <a:srgbClr val="0054A6"/>
                  </a:solidFill>
                  <a:latin typeface="Speak Pro" panose="020B0504020101020102" pitchFamily="34" charset="0"/>
                </a:rPr>
                <a:t>What students have to say about the Morrisby Career Profiling </a:t>
              </a: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p:txBody>
        </p:sp>
        <p:sp>
          <p:nvSpPr>
            <p:cNvPr id="5" name="TextBox 5">
              <a:extLst>
                <a:ext uri="{FF2B5EF4-FFF2-40B4-BE49-F238E27FC236}">
                  <a16:creationId xmlns:a16="http://schemas.microsoft.com/office/drawing/2014/main" id="{6E62C590-9113-1B94-31BB-3A506A813FAF}"/>
                </a:ext>
              </a:extLst>
            </p:cNvPr>
            <p:cNvSpPr txBox="1"/>
            <p:nvPr/>
          </p:nvSpPr>
          <p:spPr>
            <a:xfrm>
              <a:off x="47691" y="7753154"/>
              <a:ext cx="15260191" cy="757727"/>
            </a:xfrm>
            <a:prstGeom prst="rect">
              <a:avLst/>
            </a:prstGeom>
          </p:spPr>
          <p:txBody>
            <a:bodyPr wrap="square" lIns="0" tIns="0" rIns="0" bIns="0" rtlCol="0" anchor="t">
              <a:spAutoFit/>
            </a:bodyPr>
            <a:lstStyle/>
            <a:p>
              <a:pPr lvl="0" defTabSz="609630">
                <a:lnSpc>
                  <a:spcPts val="2559"/>
                </a:lnSpc>
                <a:defRPr/>
              </a:pPr>
              <a:r>
                <a:rPr lang="en-AU" sz="2400" dirty="0">
                  <a:solidFill>
                    <a:prstClr val="black"/>
                  </a:solidFill>
                  <a:latin typeface="Speak Pro" panose="020B0504020101020102" pitchFamily="34" charset="0"/>
                  <a:hlinkClick r:id="rId5"/>
                </a:rPr>
                <a:t>https://www.tiktok.com/@fgatesecondary/video/7225459150250134786</a:t>
              </a:r>
              <a:endParaRPr lang="en-AU" sz="2400" dirty="0">
                <a:solidFill>
                  <a:prstClr val="black"/>
                </a:solidFill>
                <a:latin typeface="Speak Pro" panose="020B0504020101020102" pitchFamily="34" charset="0"/>
              </a:endParaRPr>
            </a:p>
          </p:txBody>
        </p:sp>
      </p:grpSp>
      <p:pic>
        <p:nvPicPr>
          <p:cNvPr id="6" name="Picture 6">
            <a:extLst>
              <a:ext uri="{FF2B5EF4-FFF2-40B4-BE49-F238E27FC236}">
                <a16:creationId xmlns:a16="http://schemas.microsoft.com/office/drawing/2014/main" id="{9ADD0ABA-ACF2-C5F4-5132-CEA86475A205}"/>
              </a:ext>
            </a:extLst>
          </p:cNvPr>
          <p:cNvPicPr>
            <a:picLocks noChangeAspect="1"/>
          </p:cNvPicPr>
          <p:nvPr/>
        </p:nvPicPr>
        <p:blipFill>
          <a:blip r:embed="rId6"/>
          <a:srcRect/>
          <a:stretch>
            <a:fillRect/>
          </a:stretch>
        </p:blipFill>
        <p:spPr>
          <a:xfrm rot="-2435941">
            <a:off x="8664323" y="-792750"/>
            <a:ext cx="3344628" cy="3177397"/>
          </a:xfrm>
          <a:prstGeom prst="rect">
            <a:avLst/>
          </a:prstGeom>
        </p:spPr>
      </p:pic>
    </p:spTree>
    <p:extLst>
      <p:ext uri="{BB962C8B-B14F-4D97-AF65-F5344CB8AC3E}">
        <p14:creationId xmlns:p14="http://schemas.microsoft.com/office/powerpoint/2010/main" val="1690747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38DE25-0965-EB54-0891-4FCC4EC32A54}"/>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3FE90D8-DF1C-507B-E8A5-51FE1EA9A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E81294-1480-8921-D6ED-43F09132C7CA}"/>
              </a:ext>
            </a:extLst>
          </p:cNvPr>
          <p:cNvSpPr>
            <a:spLocks noGrp="1"/>
          </p:cNvSpPr>
          <p:nvPr>
            <p:ph type="title"/>
          </p:nvPr>
        </p:nvSpPr>
        <p:spPr>
          <a:xfrm>
            <a:off x="1036320" y="286603"/>
            <a:ext cx="10058400" cy="1450757"/>
          </a:xfrm>
        </p:spPr>
        <p:txBody>
          <a:bodyPr>
            <a:normAutofit/>
          </a:bodyPr>
          <a:lstStyle/>
          <a:p>
            <a:r>
              <a:rPr lang="en-AU" dirty="0">
                <a:latin typeface="+mn-lt"/>
              </a:rPr>
              <a:t>Overview</a:t>
            </a:r>
          </a:p>
        </p:txBody>
      </p:sp>
      <p:cxnSp>
        <p:nvCxnSpPr>
          <p:cNvPr id="22" name="Straight Connector 21">
            <a:extLst>
              <a:ext uri="{FF2B5EF4-FFF2-40B4-BE49-F238E27FC236}">
                <a16:creationId xmlns:a16="http://schemas.microsoft.com/office/drawing/2014/main" id="{F29FF3E9-D6A6-9FE4-C243-5917AB2E78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A32CDB10-791E-BF5C-7BA7-F2FA0C731676}"/>
              </a:ext>
            </a:extLst>
          </p:cNvPr>
          <p:cNvPicPr>
            <a:picLocks noChangeAspect="1"/>
          </p:cNvPicPr>
          <p:nvPr/>
        </p:nvPicPr>
        <p:blipFill>
          <a:blip r:embed="rId2"/>
          <a:stretch>
            <a:fillRect/>
          </a:stretch>
        </p:blipFill>
        <p:spPr>
          <a:xfrm>
            <a:off x="731520" y="2427555"/>
            <a:ext cx="3331473" cy="3273172"/>
          </a:xfrm>
          <a:prstGeom prst="rect">
            <a:avLst/>
          </a:prstGeom>
        </p:spPr>
      </p:pic>
      <p:sp>
        <p:nvSpPr>
          <p:cNvPr id="3" name="Content Placeholder 2">
            <a:extLst>
              <a:ext uri="{FF2B5EF4-FFF2-40B4-BE49-F238E27FC236}">
                <a16:creationId xmlns:a16="http://schemas.microsoft.com/office/drawing/2014/main" id="{424C9983-F99F-66E9-C74D-976BEF93F577}"/>
              </a:ext>
            </a:extLst>
          </p:cNvPr>
          <p:cNvSpPr>
            <a:spLocks noGrp="1"/>
          </p:cNvSpPr>
          <p:nvPr>
            <p:ph idx="1"/>
          </p:nvPr>
        </p:nvSpPr>
        <p:spPr>
          <a:xfrm>
            <a:off x="4706460" y="2108201"/>
            <a:ext cx="6388260" cy="3760891"/>
          </a:xfrm>
        </p:spPr>
        <p:txBody>
          <a:bodyPr>
            <a:normAutofit lnSpcReduction="10000"/>
          </a:bodyPr>
          <a:lstStyle/>
          <a:p>
            <a:pPr>
              <a:lnSpc>
                <a:spcPct val="100000"/>
              </a:lnSpc>
            </a:pPr>
            <a:r>
              <a:rPr lang="en-AU" sz="2800" b="1" dirty="0"/>
              <a:t>Learning Intention:</a:t>
            </a:r>
          </a:p>
          <a:p>
            <a:pPr>
              <a:lnSpc>
                <a:spcPct val="100000"/>
              </a:lnSpc>
              <a:buFont typeface="Courier New" panose="02070309020205020404" pitchFamily="49" charset="0"/>
              <a:buChar char="o"/>
            </a:pPr>
            <a:r>
              <a:rPr lang="en-AU" sz="2800" dirty="0"/>
              <a:t> To introduce students to the Morrisby Careers profiling and the benefits of this program.</a:t>
            </a:r>
            <a:br>
              <a:rPr lang="en-AU" sz="2800" dirty="0"/>
            </a:br>
            <a:br>
              <a:rPr lang="en-AU" sz="2800" dirty="0"/>
            </a:br>
            <a:r>
              <a:rPr lang="en-AU" sz="2800" b="1" dirty="0"/>
              <a:t>Success Criteria:</a:t>
            </a:r>
          </a:p>
          <a:p>
            <a:pPr>
              <a:lnSpc>
                <a:spcPct val="100000"/>
              </a:lnSpc>
              <a:buFont typeface="Courier New" panose="02070309020205020404" pitchFamily="49" charset="0"/>
              <a:buChar char="o"/>
            </a:pPr>
            <a:r>
              <a:rPr lang="en-AU" sz="2800" dirty="0"/>
              <a:t> I am aware of the structure and benefits of the Morrisby Careers profiling program. </a:t>
            </a:r>
          </a:p>
        </p:txBody>
      </p:sp>
      <p:sp>
        <p:nvSpPr>
          <p:cNvPr id="24" name="Rectangle 23">
            <a:extLst>
              <a:ext uri="{FF2B5EF4-FFF2-40B4-BE49-F238E27FC236}">
                <a16:creationId xmlns:a16="http://schemas.microsoft.com/office/drawing/2014/main" id="{FE1DA5BA-DA1E-48C8-2271-102B981F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Tree>
    <p:extLst>
      <p:ext uri="{BB962C8B-B14F-4D97-AF65-F5344CB8AC3E}">
        <p14:creationId xmlns:p14="http://schemas.microsoft.com/office/powerpoint/2010/main" val="370363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A9649A-F880-4DE2-8017-E84E30A5D47F}"/>
              </a:ext>
            </a:extLst>
          </p:cNvPr>
          <p:cNvSpPr>
            <a:spLocks noGrp="1"/>
          </p:cNvSpPr>
          <p:nvPr>
            <p:ph type="title"/>
          </p:nvPr>
        </p:nvSpPr>
        <p:spPr>
          <a:xfrm>
            <a:off x="1036320" y="286603"/>
            <a:ext cx="10058400" cy="1450757"/>
          </a:xfrm>
        </p:spPr>
        <p:txBody>
          <a:bodyPr>
            <a:normAutofit/>
          </a:bodyPr>
          <a:lstStyle/>
          <a:p>
            <a:r>
              <a:rPr lang="en-AU" dirty="0">
                <a:latin typeface="+mn-lt"/>
              </a:rPr>
              <a:t>What is the Morrisby Career Profiling?</a:t>
            </a:r>
          </a:p>
        </p:txBody>
      </p:sp>
      <p:cxnSp>
        <p:nvCxnSpPr>
          <p:cNvPr id="12" name="Straight Connector 11">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B434A9C-1466-4483-AB7F-BEFFE4DAE2A0}"/>
              </a:ext>
            </a:extLst>
          </p:cNvPr>
          <p:cNvPicPr>
            <a:picLocks noChangeAspect="1"/>
          </p:cNvPicPr>
          <p:nvPr/>
        </p:nvPicPr>
        <p:blipFill rotWithShape="1">
          <a:blip r:embed="rId2"/>
          <a:srcRect r="4611" b="1"/>
          <a:stretch/>
        </p:blipFill>
        <p:spPr>
          <a:xfrm>
            <a:off x="1161535" y="2108200"/>
            <a:ext cx="3495807" cy="3600613"/>
          </a:xfrm>
          <a:prstGeom prst="rect">
            <a:avLst/>
          </a:prstGeom>
        </p:spPr>
      </p:pic>
      <p:sp>
        <p:nvSpPr>
          <p:cNvPr id="3" name="Content Placeholder 2">
            <a:extLst>
              <a:ext uri="{FF2B5EF4-FFF2-40B4-BE49-F238E27FC236}">
                <a16:creationId xmlns:a16="http://schemas.microsoft.com/office/drawing/2014/main" id="{1F5CF280-FD16-4862-B7EF-37F68A15EFB6}"/>
              </a:ext>
            </a:extLst>
          </p:cNvPr>
          <p:cNvSpPr>
            <a:spLocks noGrp="1"/>
          </p:cNvSpPr>
          <p:nvPr>
            <p:ph idx="1"/>
          </p:nvPr>
        </p:nvSpPr>
        <p:spPr>
          <a:xfrm>
            <a:off x="5248657" y="2108201"/>
            <a:ext cx="5846063" cy="3760891"/>
          </a:xfrm>
        </p:spPr>
        <p:txBody>
          <a:bodyPr>
            <a:normAutofit fontScale="85000" lnSpcReduction="20000"/>
          </a:bodyPr>
          <a:lstStyle/>
          <a:p>
            <a:r>
              <a:rPr lang="en-AU" sz="2500" b="1" dirty="0">
                <a:solidFill>
                  <a:schemeClr val="tx1"/>
                </a:solidFill>
              </a:rPr>
              <a:t>The </a:t>
            </a:r>
            <a:r>
              <a:rPr lang="en-AU" sz="2500" b="1" dirty="0">
                <a:solidFill>
                  <a:srgbClr val="C00000"/>
                </a:solidFill>
              </a:rPr>
              <a:t>Morrisby Career Profiling </a:t>
            </a:r>
            <a:r>
              <a:rPr lang="en-AU" sz="2500" b="1" dirty="0">
                <a:solidFill>
                  <a:schemeClr val="tx1"/>
                </a:solidFill>
              </a:rPr>
              <a:t>is a tool used to inspire you and give you some guidance as to </a:t>
            </a:r>
          </a:p>
          <a:p>
            <a:pPr lvl="1"/>
            <a:r>
              <a:rPr lang="en-AU" sz="2300" b="1" dirty="0">
                <a:solidFill>
                  <a:schemeClr val="tx1"/>
                </a:solidFill>
              </a:rPr>
              <a:t>Your strengths and interests</a:t>
            </a:r>
          </a:p>
          <a:p>
            <a:pPr lvl="1"/>
            <a:r>
              <a:rPr lang="en-AU" sz="2300" b="1" dirty="0">
                <a:solidFill>
                  <a:schemeClr val="tx1"/>
                </a:solidFill>
              </a:rPr>
              <a:t>How to find a career</a:t>
            </a:r>
          </a:p>
          <a:p>
            <a:pPr lvl="1"/>
            <a:r>
              <a:rPr lang="en-AU" sz="2300" b="1" dirty="0">
                <a:solidFill>
                  <a:schemeClr val="tx1"/>
                </a:solidFill>
              </a:rPr>
              <a:t>Study options</a:t>
            </a:r>
          </a:p>
          <a:p>
            <a:endParaRPr lang="en-AU" sz="2500" b="1" dirty="0">
              <a:solidFill>
                <a:schemeClr val="tx1"/>
              </a:solidFill>
            </a:endParaRPr>
          </a:p>
          <a:p>
            <a:r>
              <a:rPr lang="en-AU" sz="2500" b="1" dirty="0">
                <a:solidFill>
                  <a:schemeClr val="tx1"/>
                </a:solidFill>
              </a:rPr>
              <a:t>The </a:t>
            </a:r>
            <a:r>
              <a:rPr lang="en-AU" sz="2500" b="1" dirty="0">
                <a:solidFill>
                  <a:srgbClr val="C00000"/>
                </a:solidFill>
              </a:rPr>
              <a:t>Morrisby Career Profiling </a:t>
            </a:r>
            <a:r>
              <a:rPr lang="en-AU" sz="2500" b="1" dirty="0">
                <a:solidFill>
                  <a:schemeClr val="tx1"/>
                </a:solidFill>
              </a:rPr>
              <a:t>is made up of 2 parts:</a:t>
            </a:r>
          </a:p>
          <a:p>
            <a:pPr marL="749808" lvl="1" indent="-457200">
              <a:buFont typeface="+mj-lt"/>
              <a:buAutoNum type="arabicPeriod"/>
            </a:pPr>
            <a:r>
              <a:rPr lang="en-AU" sz="2300" b="1" dirty="0">
                <a:solidFill>
                  <a:schemeClr val="tx1"/>
                </a:solidFill>
              </a:rPr>
              <a:t>Assessment- This is a series of short questions.</a:t>
            </a:r>
          </a:p>
          <a:p>
            <a:pPr marL="749808" lvl="1" indent="-457200">
              <a:buFont typeface="+mj-lt"/>
              <a:buAutoNum type="arabicPeriod"/>
            </a:pPr>
            <a:r>
              <a:rPr lang="en-AU" sz="2300" b="1" dirty="0">
                <a:solidFill>
                  <a:schemeClr val="tx1"/>
                </a:solidFill>
              </a:rPr>
              <a:t>Interview with a careers consultant</a:t>
            </a:r>
          </a:p>
          <a:p>
            <a:r>
              <a:rPr lang="en-AU" b="1" dirty="0">
                <a:solidFill>
                  <a:srgbClr val="C00000"/>
                </a:solidFill>
              </a:rPr>
              <a:t> </a:t>
            </a:r>
            <a:r>
              <a:rPr lang="en-AU" dirty="0"/>
              <a:t>  </a:t>
            </a:r>
          </a:p>
        </p:txBody>
      </p:sp>
      <p:sp>
        <p:nvSpPr>
          <p:cNvPr id="14" name="Rectangle 13">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6" name="Picture 5">
            <a:extLst>
              <a:ext uri="{FF2B5EF4-FFF2-40B4-BE49-F238E27FC236}">
                <a16:creationId xmlns:a16="http://schemas.microsoft.com/office/drawing/2014/main" id="{4ACA6B1D-7F4D-92AF-F4F8-A8679506BBA2}"/>
              </a:ext>
            </a:extLst>
          </p:cNvPr>
          <p:cNvPicPr>
            <a:picLocks noChangeAspect="1"/>
          </p:cNvPicPr>
          <p:nvPr/>
        </p:nvPicPr>
        <p:blipFill>
          <a:blip r:embed="rId3"/>
          <a:stretch>
            <a:fillRect/>
          </a:stretch>
        </p:blipFill>
        <p:spPr>
          <a:xfrm>
            <a:off x="6312408" y="5329393"/>
            <a:ext cx="3990359" cy="1071407"/>
          </a:xfrm>
          <a:prstGeom prst="rect">
            <a:avLst/>
          </a:prstGeom>
        </p:spPr>
      </p:pic>
    </p:spTree>
    <p:extLst>
      <p:ext uri="{BB962C8B-B14F-4D97-AF65-F5344CB8AC3E}">
        <p14:creationId xmlns:p14="http://schemas.microsoft.com/office/powerpoint/2010/main" val="641382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649A-F880-4DE2-8017-E84E30A5D47F}"/>
              </a:ext>
            </a:extLst>
          </p:cNvPr>
          <p:cNvSpPr>
            <a:spLocks noGrp="1"/>
          </p:cNvSpPr>
          <p:nvPr>
            <p:ph type="title"/>
          </p:nvPr>
        </p:nvSpPr>
        <p:spPr>
          <a:xfrm>
            <a:off x="868680" y="-461849"/>
            <a:ext cx="10058400" cy="1450757"/>
          </a:xfrm>
        </p:spPr>
        <p:txBody>
          <a:bodyPr>
            <a:normAutofit/>
          </a:bodyPr>
          <a:lstStyle/>
          <a:p>
            <a:r>
              <a:rPr lang="en-AU" dirty="0">
                <a:latin typeface="+mn-lt"/>
              </a:rPr>
              <a:t>What is the </a:t>
            </a:r>
            <a:r>
              <a:rPr lang="en-AU" sz="4800" b="1" dirty="0">
                <a:solidFill>
                  <a:srgbClr val="C00000"/>
                </a:solidFill>
                <a:latin typeface="+mn-lt"/>
              </a:rPr>
              <a:t>Morrisby Profiling </a:t>
            </a:r>
            <a:r>
              <a:rPr lang="en-AU" dirty="0">
                <a:latin typeface="+mn-lt"/>
              </a:rPr>
              <a:t>?</a:t>
            </a:r>
          </a:p>
        </p:txBody>
      </p:sp>
      <p:pic>
        <p:nvPicPr>
          <p:cNvPr id="5" name="Picture 4">
            <a:extLst>
              <a:ext uri="{FF2B5EF4-FFF2-40B4-BE49-F238E27FC236}">
                <a16:creationId xmlns:a16="http://schemas.microsoft.com/office/drawing/2014/main" id="{EB434A9C-1466-4483-AB7F-BEFFE4DAE2A0}"/>
              </a:ext>
            </a:extLst>
          </p:cNvPr>
          <p:cNvPicPr>
            <a:picLocks noChangeAspect="1"/>
          </p:cNvPicPr>
          <p:nvPr/>
        </p:nvPicPr>
        <p:blipFill rotWithShape="1">
          <a:blip r:embed="rId3"/>
          <a:srcRect r="4611" b="1"/>
          <a:stretch/>
        </p:blipFill>
        <p:spPr>
          <a:xfrm>
            <a:off x="1161535" y="2108200"/>
            <a:ext cx="3495807" cy="3600613"/>
          </a:xfrm>
          <a:prstGeom prst="rect">
            <a:avLst/>
          </a:prstGeom>
        </p:spPr>
      </p:pic>
      <p:sp>
        <p:nvSpPr>
          <p:cNvPr id="3" name="Content Placeholder 2">
            <a:extLst>
              <a:ext uri="{FF2B5EF4-FFF2-40B4-BE49-F238E27FC236}">
                <a16:creationId xmlns:a16="http://schemas.microsoft.com/office/drawing/2014/main" id="{1F5CF280-FD16-4862-B7EF-37F68A15EFB6}"/>
              </a:ext>
            </a:extLst>
          </p:cNvPr>
          <p:cNvSpPr>
            <a:spLocks noGrp="1"/>
          </p:cNvSpPr>
          <p:nvPr>
            <p:ph idx="1"/>
          </p:nvPr>
        </p:nvSpPr>
        <p:spPr>
          <a:xfrm>
            <a:off x="5248657" y="2108201"/>
            <a:ext cx="5846063" cy="3760891"/>
          </a:xfrm>
        </p:spPr>
        <p:txBody>
          <a:bodyPr>
            <a:normAutofit/>
          </a:bodyPr>
          <a:lstStyle/>
          <a:p>
            <a:r>
              <a:rPr lang="en-AU" b="1" dirty="0">
                <a:solidFill>
                  <a:srgbClr val="C00000"/>
                </a:solidFill>
              </a:rPr>
              <a:t> </a:t>
            </a:r>
            <a:r>
              <a:rPr lang="en-AU" dirty="0"/>
              <a:t>  </a:t>
            </a:r>
          </a:p>
        </p:txBody>
      </p:sp>
      <p:pic>
        <p:nvPicPr>
          <p:cNvPr id="4" name="Online Media 3" title="Morrisby Profile: A Tool To Help Students Identify Their Strengths and Link These To Careers">
            <a:hlinkClick r:id="" action="ppaction://media"/>
            <a:extLst>
              <a:ext uri="{FF2B5EF4-FFF2-40B4-BE49-F238E27FC236}">
                <a16:creationId xmlns:a16="http://schemas.microsoft.com/office/drawing/2014/main" id="{1580F715-F821-483C-8D59-5D397E1869C7}"/>
              </a:ext>
            </a:extLst>
          </p:cNvPr>
          <p:cNvPicPr>
            <a:picLocks noRot="1" noChangeAspect="1"/>
          </p:cNvPicPr>
          <p:nvPr>
            <a:videoFile r:link="rId1"/>
          </p:nvPr>
        </p:nvPicPr>
        <p:blipFill>
          <a:blip r:embed="rId4"/>
          <a:stretch>
            <a:fillRect/>
          </a:stretch>
        </p:blipFill>
        <p:spPr>
          <a:xfrm>
            <a:off x="5029200" y="2108200"/>
            <a:ext cx="6379029" cy="3604152"/>
          </a:xfrm>
          <a:prstGeom prst="rect">
            <a:avLst/>
          </a:prstGeom>
        </p:spPr>
      </p:pic>
    </p:spTree>
    <p:extLst>
      <p:ext uri="{BB962C8B-B14F-4D97-AF65-F5344CB8AC3E}">
        <p14:creationId xmlns:p14="http://schemas.microsoft.com/office/powerpoint/2010/main" val="210672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0572170">
            <a:off x="-1891102" y="-269162"/>
            <a:ext cx="13635337" cy="7396323"/>
          </a:xfrm>
          <a:prstGeom prst="rect">
            <a:avLst/>
          </a:prstGeom>
        </p:spPr>
      </p:pic>
      <p:pic>
        <p:nvPicPr>
          <p:cNvPr id="5" name="Picture 5"/>
          <p:cNvPicPr>
            <a:picLocks noChangeAspect="1"/>
          </p:cNvPicPr>
          <p:nvPr/>
        </p:nvPicPr>
        <p:blipFill>
          <a:blip r:embed="rId4"/>
          <a:srcRect/>
          <a:stretch>
            <a:fillRect/>
          </a:stretch>
        </p:blipFill>
        <p:spPr>
          <a:xfrm rot="20970331">
            <a:off x="9857271" y="-778806"/>
            <a:ext cx="2515703" cy="2389917"/>
          </a:xfrm>
          <a:prstGeom prst="rect">
            <a:avLst/>
          </a:prstGeom>
        </p:spPr>
      </p:pic>
      <p:pic>
        <p:nvPicPr>
          <p:cNvPr id="6" name="Picture 6"/>
          <p:cNvPicPr>
            <a:picLocks noChangeAspect="1"/>
          </p:cNvPicPr>
          <p:nvPr/>
        </p:nvPicPr>
        <p:blipFill>
          <a:blip r:embed="rId5"/>
          <a:srcRect/>
          <a:stretch>
            <a:fillRect/>
          </a:stretch>
        </p:blipFill>
        <p:spPr>
          <a:xfrm rot="4114738">
            <a:off x="10096113" y="4502039"/>
            <a:ext cx="2995655" cy="1887263"/>
          </a:xfrm>
          <a:prstGeom prst="rect">
            <a:avLst/>
          </a:prstGeom>
        </p:spPr>
      </p:pic>
      <p:grpSp>
        <p:nvGrpSpPr>
          <p:cNvPr id="7" name="Group 7"/>
          <p:cNvGrpSpPr/>
          <p:nvPr/>
        </p:nvGrpSpPr>
        <p:grpSpPr>
          <a:xfrm>
            <a:off x="1026784" y="351693"/>
            <a:ext cx="10947394" cy="6547244"/>
            <a:chOff x="507982" y="642911"/>
            <a:chExt cx="10490728" cy="6814207"/>
          </a:xfrm>
        </p:grpSpPr>
        <p:sp>
          <p:nvSpPr>
            <p:cNvPr id="12" name="TextBox 12"/>
            <p:cNvSpPr txBox="1"/>
            <p:nvPr/>
          </p:nvSpPr>
          <p:spPr>
            <a:xfrm>
              <a:off x="507982" y="642911"/>
              <a:ext cx="10490728" cy="879896"/>
            </a:xfrm>
            <a:prstGeom prst="rect">
              <a:avLst/>
            </a:prstGeom>
          </p:spPr>
          <p:txBody>
            <a:bodyPr lIns="0" tIns="0" rIns="0" bIns="0" rtlCol="0" anchor="t">
              <a:spAutoFit/>
            </a:bodyPr>
            <a:lstStyle/>
            <a:p>
              <a:pPr>
                <a:lnSpc>
                  <a:spcPts val="6240"/>
                </a:lnSpc>
              </a:pPr>
              <a:r>
                <a:rPr lang="en-US" sz="7667" spc="-347" dirty="0">
                  <a:solidFill>
                    <a:srgbClr val="0054A6"/>
                  </a:solidFill>
                </a:rPr>
                <a:t>Part One: Assessment</a:t>
              </a:r>
            </a:p>
          </p:txBody>
        </p:sp>
        <p:sp>
          <p:nvSpPr>
            <p:cNvPr id="13" name="TextBox 13"/>
            <p:cNvSpPr txBox="1"/>
            <p:nvPr/>
          </p:nvSpPr>
          <p:spPr>
            <a:xfrm>
              <a:off x="507982" y="1542296"/>
              <a:ext cx="8760333" cy="5914822"/>
            </a:xfrm>
            <a:prstGeom prst="rect">
              <a:avLst/>
            </a:prstGeom>
          </p:spPr>
          <p:txBody>
            <a:bodyPr wrap="square" lIns="0" tIns="0" rIns="0" bIns="0" rtlCol="0" anchor="t">
              <a:spAutoFit/>
            </a:bodyPr>
            <a:lstStyle/>
            <a:p>
              <a:pPr>
                <a:lnSpc>
                  <a:spcPts val="3120"/>
                </a:lnSpc>
              </a:pPr>
              <a:r>
                <a:rPr lang="en-AU" sz="2333" dirty="0"/>
                <a:t>It will take approximately </a:t>
              </a:r>
              <a:r>
                <a:rPr lang="en-AU" sz="2333" b="1" dirty="0"/>
                <a:t>2 hours </a:t>
              </a:r>
              <a:r>
                <a:rPr lang="en-AU" sz="2333" dirty="0"/>
                <a:t>to complete the assessment.</a:t>
              </a:r>
            </a:p>
            <a:p>
              <a:pPr>
                <a:lnSpc>
                  <a:spcPts val="3120"/>
                </a:lnSpc>
              </a:pPr>
              <a:r>
                <a:rPr lang="en-AU" sz="2333" dirty="0"/>
                <a:t>This is made up of a series of short questions</a:t>
              </a:r>
            </a:p>
            <a:p>
              <a:pPr marL="800100" lvl="1" indent="-342900">
                <a:lnSpc>
                  <a:spcPts val="3120"/>
                </a:lnSpc>
                <a:buFont typeface="Courier New" panose="02070309020205020404" pitchFamily="49" charset="0"/>
                <a:buChar char="o"/>
              </a:pPr>
              <a:r>
                <a:rPr lang="en-AU" sz="2333" dirty="0"/>
                <a:t>Questions are timed</a:t>
              </a:r>
            </a:p>
            <a:p>
              <a:pPr marL="800100" lvl="1" indent="-342900">
                <a:lnSpc>
                  <a:spcPts val="3120"/>
                </a:lnSpc>
                <a:buFont typeface="Courier New" panose="02070309020205020404" pitchFamily="49" charset="0"/>
                <a:buChar char="o"/>
              </a:pPr>
              <a:r>
                <a:rPr lang="en-AU" sz="2333" dirty="0"/>
                <a:t>Completed online</a:t>
              </a:r>
            </a:p>
            <a:p>
              <a:pPr>
                <a:lnSpc>
                  <a:spcPts val="3120"/>
                </a:lnSpc>
              </a:pPr>
              <a:endParaRPr lang="en-AU" sz="2333" dirty="0"/>
            </a:p>
            <a:p>
              <a:pPr lvl="0" defTabSz="609630">
                <a:lnSpc>
                  <a:spcPts val="2559"/>
                </a:lnSpc>
                <a:defRPr/>
              </a:pPr>
              <a:r>
                <a:rPr lang="en-AU" sz="2400" b="1" dirty="0">
                  <a:solidFill>
                    <a:prstClr val="black"/>
                  </a:solidFill>
                  <a:latin typeface="Speak Pro" panose="020B0504020101020102" pitchFamily="34" charset="0"/>
                </a:rPr>
                <a:t>What to expect:</a:t>
              </a:r>
            </a:p>
            <a:p>
              <a:pPr marL="457200" lvl="0" indent="-457200" defTabSz="609630">
                <a:lnSpc>
                  <a:spcPts val="2559"/>
                </a:lnSpc>
                <a:buFont typeface="Courier New" panose="02070309020205020404" pitchFamily="49" charset="0"/>
                <a:buChar char="o"/>
                <a:defRPr/>
              </a:pPr>
              <a:r>
                <a:rPr lang="en-AU" sz="2400" dirty="0">
                  <a:solidFill>
                    <a:prstClr val="black"/>
                  </a:solidFill>
                  <a:latin typeface="Speak Pro" panose="020B0504020101020102" pitchFamily="34" charset="0"/>
                </a:rPr>
                <a:t>There </a:t>
              </a:r>
              <a:r>
                <a:rPr lang="en-AU" sz="2400" dirty="0">
                  <a:latin typeface="Speak Pro" panose="020B0504020101020102" pitchFamily="34" charset="0"/>
                </a:rPr>
                <a:t>are</a:t>
              </a:r>
              <a:r>
                <a:rPr lang="en-AU" sz="2400" b="1" dirty="0">
                  <a:solidFill>
                    <a:srgbClr val="FF0000"/>
                  </a:solidFill>
                  <a:latin typeface="Speak Pro" panose="020B0504020101020102" pitchFamily="34" charset="0"/>
                </a:rPr>
                <a:t> 8 timed aptitude modules</a:t>
              </a:r>
              <a:r>
                <a:rPr lang="en-AU" sz="2400" dirty="0">
                  <a:solidFill>
                    <a:prstClr val="black"/>
                  </a:solidFill>
                  <a:latin typeface="Speak Pro" panose="020B0504020101020102" pitchFamily="34" charset="0"/>
                </a:rPr>
                <a:t> and </a:t>
              </a:r>
              <a:r>
                <a:rPr lang="en-AU" sz="2400" b="1" dirty="0">
                  <a:solidFill>
                    <a:srgbClr val="FF0000"/>
                  </a:solidFill>
                  <a:latin typeface="Speak Pro" panose="020B0504020101020102" pitchFamily="34" charset="0"/>
                </a:rPr>
                <a:t>2 multiple choice questionnaires </a:t>
              </a:r>
              <a:r>
                <a:rPr lang="en-AU" sz="2400" dirty="0">
                  <a:solidFill>
                    <a:prstClr val="black"/>
                  </a:solidFill>
                  <a:latin typeface="Speak Pro" panose="020B0504020101020102" pitchFamily="34" charset="0"/>
                </a:rPr>
                <a:t>(interest and personality)</a:t>
              </a:r>
            </a:p>
            <a:p>
              <a:pPr lvl="0" defTabSz="609630">
                <a:lnSpc>
                  <a:spcPts val="2559"/>
                </a:lnSpc>
                <a:defRPr/>
              </a:pPr>
              <a:endParaRPr lang="en-AU" sz="2400" dirty="0">
                <a:solidFill>
                  <a:prstClr val="black"/>
                </a:solidFill>
                <a:latin typeface="Speak Pro" panose="020B0504020101020102" pitchFamily="34" charset="0"/>
              </a:endParaRPr>
            </a:p>
            <a:p>
              <a:pPr>
                <a:lnSpc>
                  <a:spcPts val="3120"/>
                </a:lnSpc>
              </a:pPr>
              <a:r>
                <a:rPr lang="en-AU" sz="2333" b="1" dirty="0"/>
                <a:t>Measures:</a:t>
              </a:r>
            </a:p>
            <a:p>
              <a:pPr marL="800100" lvl="1" indent="-342900">
                <a:lnSpc>
                  <a:spcPts val="3120"/>
                </a:lnSpc>
                <a:buFont typeface="Courier New" panose="02070309020205020404" pitchFamily="49" charset="0"/>
                <a:buChar char="o"/>
              </a:pPr>
              <a:r>
                <a:rPr lang="en-AU" sz="2333" dirty="0"/>
                <a:t>Verbal, numerical, abstract and spatial aptitudes.</a:t>
              </a:r>
            </a:p>
            <a:p>
              <a:pPr marL="800100" lvl="1" indent="-342900">
                <a:lnSpc>
                  <a:spcPts val="3120"/>
                </a:lnSpc>
                <a:buFont typeface="Courier New" panose="02070309020205020404" pitchFamily="49" charset="0"/>
                <a:buChar char="o"/>
              </a:pPr>
              <a:r>
                <a:rPr lang="en-AU" sz="2333" dirty="0"/>
                <a:t>Talents, motivations and personality.</a:t>
              </a:r>
            </a:p>
            <a:p>
              <a:pPr marL="800100" lvl="1" indent="-342900">
                <a:lnSpc>
                  <a:spcPts val="3120"/>
                </a:lnSpc>
                <a:buFont typeface="Courier New" panose="02070309020205020404" pitchFamily="49" charset="0"/>
                <a:buChar char="o"/>
              </a:pPr>
              <a:r>
                <a:rPr lang="en-AU" sz="2333" dirty="0"/>
                <a:t>Work preferences. </a:t>
              </a:r>
            </a:p>
            <a:p>
              <a:pPr marL="800100" lvl="1" indent="-342900">
                <a:lnSpc>
                  <a:spcPts val="3120"/>
                </a:lnSpc>
                <a:buFont typeface="Courier New" panose="02070309020205020404" pitchFamily="49" charset="0"/>
                <a:buChar char="o"/>
              </a:pPr>
              <a:endParaRPr lang="en-AU" sz="2333" dirty="0"/>
            </a:p>
            <a:p>
              <a:pPr lvl="1">
                <a:lnSpc>
                  <a:spcPts val="3120"/>
                </a:lnSpc>
              </a:pPr>
              <a:endParaRPr lang="en-AU" sz="2333"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1566975">
            <a:off x="-3232974" y="1653990"/>
            <a:ext cx="17095801" cy="7971684"/>
          </a:xfrm>
          <a:prstGeom prst="rect">
            <a:avLst/>
          </a:prstGeom>
        </p:spPr>
      </p:pic>
      <p:pic>
        <p:nvPicPr>
          <p:cNvPr id="3" name="Picture 3"/>
          <p:cNvPicPr>
            <a:picLocks noChangeAspect="1"/>
          </p:cNvPicPr>
          <p:nvPr/>
        </p:nvPicPr>
        <p:blipFill>
          <a:blip r:embed="rId4"/>
          <a:srcRect/>
          <a:stretch>
            <a:fillRect/>
          </a:stretch>
        </p:blipFill>
        <p:spPr>
          <a:xfrm rot="1004235">
            <a:off x="7872475" y="219542"/>
            <a:ext cx="4220855" cy="4009813"/>
          </a:xfrm>
          <a:prstGeom prst="rect">
            <a:avLst/>
          </a:prstGeom>
        </p:spPr>
      </p:pic>
      <p:grpSp>
        <p:nvGrpSpPr>
          <p:cNvPr id="5" name="Group 5"/>
          <p:cNvGrpSpPr/>
          <p:nvPr/>
        </p:nvGrpSpPr>
        <p:grpSpPr>
          <a:xfrm>
            <a:off x="436796" y="1639692"/>
            <a:ext cx="3893897" cy="4255684"/>
            <a:chOff x="578399" y="935329"/>
            <a:chExt cx="7787793" cy="8511365"/>
          </a:xfrm>
        </p:grpSpPr>
        <p:sp>
          <p:nvSpPr>
            <p:cNvPr id="6" name="TextBox 6"/>
            <p:cNvSpPr txBox="1"/>
            <p:nvPr/>
          </p:nvSpPr>
          <p:spPr>
            <a:xfrm>
              <a:off x="2854407" y="3325536"/>
              <a:ext cx="5511785" cy="2000547"/>
            </a:xfrm>
            <a:prstGeom prst="rect">
              <a:avLst/>
            </a:prstGeom>
          </p:spPr>
          <p:txBody>
            <a:bodyPr wrap="square" lIns="0" tIns="0" rIns="0" bIns="0" rtlCol="0" anchor="t">
              <a:spAutoFit/>
            </a:bodyPr>
            <a:lstStyle/>
            <a:p>
              <a:pPr algn="r">
                <a:lnSpc>
                  <a:spcPts val="2559"/>
                </a:lnSpc>
              </a:pPr>
              <a:r>
                <a:rPr lang="en-US" sz="2400" b="1" dirty="0">
                  <a:solidFill>
                    <a:schemeClr val="accent1">
                      <a:lumMod val="75000"/>
                    </a:schemeClr>
                  </a:solidFill>
                  <a:latin typeface="Speak Pro" panose="020B0504020101020102" pitchFamily="34" charset="0"/>
                </a:rPr>
                <a:t>NUMERICAL</a:t>
              </a:r>
              <a:r>
                <a:rPr lang="en-US" sz="2400" dirty="0">
                  <a:solidFill>
                    <a:schemeClr val="bg1"/>
                  </a:solidFill>
                  <a:latin typeface="Speak Pro" panose="020B0504020101020102" pitchFamily="34" charset="0"/>
                </a:rPr>
                <a:t> – </a:t>
              </a:r>
              <a:r>
                <a:rPr lang="en-US" dirty="0">
                  <a:solidFill>
                    <a:schemeClr val="bg1"/>
                  </a:solidFill>
                  <a:latin typeface="Speak Pro" panose="020B0504020101020102" pitchFamily="34" charset="0"/>
                </a:rPr>
                <a:t>Your comfort or intuitive insight when using numbers</a:t>
              </a:r>
              <a:r>
                <a:rPr lang="en-US" sz="2400" dirty="0">
                  <a:solidFill>
                    <a:schemeClr val="bg1"/>
                  </a:solidFill>
                  <a:latin typeface="Speak Pro" panose="020B0504020101020102" pitchFamily="34" charset="0"/>
                </a:rPr>
                <a:t>.</a:t>
              </a:r>
              <a:endParaRPr lang="en-US" sz="2400" dirty="0">
                <a:solidFill>
                  <a:srgbClr val="050707"/>
                </a:solidFill>
                <a:latin typeface="Speak Pro" panose="020B0504020101020102" pitchFamily="34" charset="0"/>
              </a:endParaRPr>
            </a:p>
          </p:txBody>
        </p:sp>
        <p:sp>
          <p:nvSpPr>
            <p:cNvPr id="7" name="TextBox 7"/>
            <p:cNvSpPr txBox="1"/>
            <p:nvPr/>
          </p:nvSpPr>
          <p:spPr>
            <a:xfrm>
              <a:off x="670499" y="6172209"/>
              <a:ext cx="7598141" cy="3274485"/>
            </a:xfrm>
            <a:prstGeom prst="rect">
              <a:avLst/>
            </a:prstGeom>
          </p:spPr>
          <p:txBody>
            <a:bodyPr wrap="square" lIns="0" tIns="0" rIns="0" bIns="0" rtlCol="0" anchor="t">
              <a:spAutoFit/>
            </a:bodyPr>
            <a:lstStyle/>
            <a:p>
              <a:pPr>
                <a:lnSpc>
                  <a:spcPts val="2559"/>
                </a:lnSpc>
              </a:pPr>
              <a:r>
                <a:rPr lang="en-US" sz="2400" b="1" dirty="0">
                  <a:solidFill>
                    <a:schemeClr val="accent1">
                      <a:lumMod val="75000"/>
                    </a:schemeClr>
                  </a:solidFill>
                </a:rPr>
                <a:t>ABSTRACT</a:t>
              </a:r>
              <a:r>
                <a:rPr lang="en-US" sz="2400" dirty="0">
                  <a:solidFill>
                    <a:schemeClr val="bg1"/>
                  </a:solidFill>
                </a:rPr>
                <a:t> – </a:t>
              </a:r>
              <a:r>
                <a:rPr lang="en-US" dirty="0">
                  <a:solidFill>
                    <a:schemeClr val="bg1"/>
                  </a:solidFill>
                </a:rPr>
                <a:t>Your ability to deal with complex problems. This indicates a preference for dealing with real thing and visual information; charts diagrams and pictures.</a:t>
              </a:r>
            </a:p>
          </p:txBody>
        </p:sp>
        <p:sp>
          <p:nvSpPr>
            <p:cNvPr id="8" name="TextBox 8"/>
            <p:cNvSpPr txBox="1"/>
            <p:nvPr/>
          </p:nvSpPr>
          <p:spPr>
            <a:xfrm>
              <a:off x="578399" y="935329"/>
              <a:ext cx="7598141" cy="1846659"/>
            </a:xfrm>
            <a:prstGeom prst="rect">
              <a:avLst/>
            </a:prstGeom>
          </p:spPr>
          <p:txBody>
            <a:bodyPr wrap="square" lIns="0" tIns="0" rIns="0" bIns="0" rtlCol="0" anchor="t">
              <a:spAutoFit/>
            </a:bodyPr>
            <a:lstStyle/>
            <a:p>
              <a:r>
                <a:rPr lang="en-US" sz="2400" b="1" dirty="0">
                  <a:solidFill>
                    <a:schemeClr val="accent1">
                      <a:lumMod val="75000"/>
                    </a:schemeClr>
                  </a:solidFill>
                  <a:latin typeface="Speak Pro" panose="020B0504020101020102" pitchFamily="34" charset="0"/>
                </a:rPr>
                <a:t>VERBAL</a:t>
              </a:r>
              <a:r>
                <a:rPr lang="en-US" sz="2400" b="1" dirty="0">
                  <a:solidFill>
                    <a:schemeClr val="bg1"/>
                  </a:solidFill>
                  <a:latin typeface="Speak Pro" panose="020B0504020101020102" pitchFamily="34" charset="0"/>
                </a:rPr>
                <a:t> </a:t>
              </a:r>
              <a:r>
                <a:rPr lang="en-US" sz="2400" dirty="0">
                  <a:solidFill>
                    <a:schemeClr val="bg1"/>
                  </a:solidFill>
                  <a:latin typeface="Speak Pro" panose="020B0504020101020102" pitchFamily="34" charset="0"/>
                </a:rPr>
                <a:t>– </a:t>
              </a:r>
              <a:r>
                <a:rPr lang="en-US" dirty="0">
                  <a:solidFill>
                    <a:schemeClr val="bg1"/>
                  </a:solidFill>
                  <a:latin typeface="Speak Pro" panose="020B0504020101020102" pitchFamily="34" charset="0"/>
                </a:rPr>
                <a:t>Your ability to use words and indicates potential in dealing with written and spoken information.</a:t>
              </a:r>
            </a:p>
          </p:txBody>
        </p:sp>
      </p:grpSp>
      <p:pic>
        <p:nvPicPr>
          <p:cNvPr id="13" name="Picture 12">
            <a:extLst>
              <a:ext uri="{FF2B5EF4-FFF2-40B4-BE49-F238E27FC236}">
                <a16:creationId xmlns:a16="http://schemas.microsoft.com/office/drawing/2014/main" id="{9AF412D8-67BF-45A1-A00F-52F1C0D8EECC}"/>
              </a:ext>
            </a:extLst>
          </p:cNvPr>
          <p:cNvPicPr>
            <a:picLocks noChangeAspect="1"/>
          </p:cNvPicPr>
          <p:nvPr/>
        </p:nvPicPr>
        <p:blipFill rotWithShape="1">
          <a:blip r:embed="rId5"/>
          <a:srcRect r="2579"/>
          <a:stretch/>
        </p:blipFill>
        <p:spPr>
          <a:xfrm>
            <a:off x="5384800" y="1334842"/>
            <a:ext cx="5896544" cy="3055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6">
            <a:extLst>
              <a:ext uri="{FF2B5EF4-FFF2-40B4-BE49-F238E27FC236}">
                <a16:creationId xmlns:a16="http://schemas.microsoft.com/office/drawing/2014/main" id="{2A503DBC-80A7-41E3-A5A7-878FBDAC9EEE}"/>
              </a:ext>
            </a:extLst>
          </p:cNvPr>
          <p:cNvSpPr txBox="1"/>
          <p:nvPr/>
        </p:nvSpPr>
        <p:spPr>
          <a:xfrm>
            <a:off x="4832576" y="5118602"/>
            <a:ext cx="3294225" cy="1308820"/>
          </a:xfrm>
          <a:prstGeom prst="rect">
            <a:avLst/>
          </a:prstGeom>
        </p:spPr>
        <p:txBody>
          <a:bodyPr wrap="square" lIns="0" tIns="0" rIns="0" bIns="0" rtlCol="0" anchor="t">
            <a:spAutoFit/>
          </a:bodyPr>
          <a:lstStyle/>
          <a:p>
            <a:pPr>
              <a:lnSpc>
                <a:spcPts val="2559"/>
              </a:lnSpc>
            </a:pPr>
            <a:r>
              <a:rPr lang="en-US" sz="2400" b="1" dirty="0">
                <a:solidFill>
                  <a:schemeClr val="accent1">
                    <a:lumMod val="75000"/>
                  </a:schemeClr>
                </a:solidFill>
                <a:latin typeface="Speak Pro" panose="020B0504020101020102" pitchFamily="34" charset="0"/>
              </a:rPr>
              <a:t>SPATIAL</a:t>
            </a:r>
            <a:r>
              <a:rPr lang="en-US" sz="2400" dirty="0">
                <a:solidFill>
                  <a:schemeClr val="bg1"/>
                </a:solidFill>
                <a:latin typeface="Speak Pro" panose="020B0504020101020102" pitchFamily="34" charset="0"/>
              </a:rPr>
              <a:t> – </a:t>
            </a:r>
            <a:r>
              <a:rPr lang="en-US" dirty="0">
                <a:solidFill>
                  <a:schemeClr val="bg1"/>
                </a:solidFill>
                <a:latin typeface="Speak Pro" panose="020B0504020101020102" pitchFamily="34" charset="0"/>
              </a:rPr>
              <a:t>Your spatial ability by assessing how well you can visualize 3-dimensional objects from 2-dimensional plans.</a:t>
            </a:r>
          </a:p>
        </p:txBody>
      </p:sp>
      <p:sp>
        <p:nvSpPr>
          <p:cNvPr id="15" name="TextBox 6">
            <a:extLst>
              <a:ext uri="{FF2B5EF4-FFF2-40B4-BE49-F238E27FC236}">
                <a16:creationId xmlns:a16="http://schemas.microsoft.com/office/drawing/2014/main" id="{7F13DF96-2B96-4407-B846-C8D5D4FE3905}"/>
              </a:ext>
            </a:extLst>
          </p:cNvPr>
          <p:cNvSpPr txBox="1"/>
          <p:nvPr/>
        </p:nvSpPr>
        <p:spPr>
          <a:xfrm>
            <a:off x="8211689" y="4664928"/>
            <a:ext cx="3069655" cy="970394"/>
          </a:xfrm>
          <a:prstGeom prst="rect">
            <a:avLst/>
          </a:prstGeom>
        </p:spPr>
        <p:txBody>
          <a:bodyPr wrap="square" lIns="0" tIns="0" rIns="0" bIns="0" rtlCol="0" anchor="t">
            <a:spAutoFit/>
          </a:bodyPr>
          <a:lstStyle/>
          <a:p>
            <a:pPr algn="r">
              <a:lnSpc>
                <a:spcPts val="2559"/>
              </a:lnSpc>
            </a:pPr>
            <a:r>
              <a:rPr lang="en-US" sz="2400" b="1" dirty="0">
                <a:solidFill>
                  <a:schemeClr val="accent1">
                    <a:lumMod val="75000"/>
                  </a:schemeClr>
                </a:solidFill>
                <a:latin typeface="Speak Pro" panose="020B0504020101020102" pitchFamily="34" charset="0"/>
              </a:rPr>
              <a:t>MECHANICAL</a:t>
            </a:r>
            <a:r>
              <a:rPr lang="en-US" sz="2400" dirty="0">
                <a:solidFill>
                  <a:schemeClr val="bg1"/>
                </a:solidFill>
                <a:latin typeface="Speak Pro" panose="020B0504020101020102" pitchFamily="34" charset="0"/>
              </a:rPr>
              <a:t> – Y</a:t>
            </a:r>
            <a:r>
              <a:rPr lang="en-US" dirty="0">
                <a:solidFill>
                  <a:schemeClr val="bg1"/>
                </a:solidFill>
                <a:latin typeface="Speak Pro" panose="020B0504020101020102" pitchFamily="34" charset="0"/>
              </a:rPr>
              <a:t>our ability to appreciate and solve mechanical problems.</a:t>
            </a:r>
          </a:p>
        </p:txBody>
      </p:sp>
      <p:sp>
        <p:nvSpPr>
          <p:cNvPr id="9" name="Rectangle 8">
            <a:extLst>
              <a:ext uri="{FF2B5EF4-FFF2-40B4-BE49-F238E27FC236}">
                <a16:creationId xmlns:a16="http://schemas.microsoft.com/office/drawing/2014/main" id="{096CF259-FA9C-4010-B03A-0E1220A6B712}"/>
              </a:ext>
            </a:extLst>
          </p:cNvPr>
          <p:cNvSpPr/>
          <p:nvPr/>
        </p:nvSpPr>
        <p:spPr>
          <a:xfrm>
            <a:off x="2336331" y="320152"/>
            <a:ext cx="5922775" cy="937757"/>
          </a:xfrm>
          <a:prstGeom prst="rect">
            <a:avLst/>
          </a:prstGeom>
        </p:spPr>
        <p:txBody>
          <a:bodyPr wrap="none">
            <a:spAutoFit/>
          </a:bodyPr>
          <a:lstStyle/>
          <a:p>
            <a:pPr>
              <a:lnSpc>
                <a:spcPts val="6240"/>
              </a:lnSpc>
            </a:pPr>
            <a:r>
              <a:rPr lang="en-US" sz="7667" spc="-347" dirty="0">
                <a:solidFill>
                  <a:srgbClr val="0054A6"/>
                </a:solidFill>
              </a:rPr>
              <a:t>The 5 Aptitudes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9486935">
            <a:off x="-1069279" y="222234"/>
            <a:ext cx="9780941" cy="5966373"/>
          </a:xfrm>
          <a:prstGeom prst="rect">
            <a:avLst/>
          </a:prstGeom>
        </p:spPr>
      </p:pic>
      <p:pic>
        <p:nvPicPr>
          <p:cNvPr id="3" name="Picture 3"/>
          <p:cNvPicPr>
            <a:picLocks noChangeAspect="1"/>
          </p:cNvPicPr>
          <p:nvPr/>
        </p:nvPicPr>
        <p:blipFill>
          <a:blip r:embed="rId4"/>
          <a:srcRect/>
          <a:stretch>
            <a:fillRect/>
          </a:stretch>
        </p:blipFill>
        <p:spPr>
          <a:xfrm rot="-2435941">
            <a:off x="8425921" y="-553761"/>
            <a:ext cx="4269716" cy="4056231"/>
          </a:xfrm>
          <a:prstGeom prst="rect">
            <a:avLst/>
          </a:prstGeom>
        </p:spPr>
      </p:pic>
      <p:sp>
        <p:nvSpPr>
          <p:cNvPr id="23" name="TextBox 23"/>
          <p:cNvSpPr txBox="1"/>
          <p:nvPr/>
        </p:nvSpPr>
        <p:spPr>
          <a:xfrm>
            <a:off x="452333" y="1474354"/>
            <a:ext cx="7025071" cy="3867725"/>
          </a:xfrm>
          <a:prstGeom prst="rect">
            <a:avLst/>
          </a:prstGeom>
        </p:spPr>
        <p:txBody>
          <a:bodyPr wrap="square" lIns="0" tIns="0" rIns="0" bIns="0" rtlCol="0" anchor="t">
            <a:spAutoFit/>
          </a:bodyPr>
          <a:lstStyle/>
          <a:p>
            <a:pPr lvl="0" defTabSz="457200">
              <a:spcBef>
                <a:spcPct val="20000"/>
              </a:spcBef>
              <a:defRPr/>
            </a:pPr>
            <a:r>
              <a:rPr lang="en-AU" sz="2000" dirty="0">
                <a:solidFill>
                  <a:prstClr val="black"/>
                </a:solidFill>
                <a:latin typeface="Abadi" panose="020B0604020202020204" pitchFamily="34" charset="0"/>
                <a:cs typeface="Arial" panose="020B0604020202020204" pitchFamily="34" charset="0"/>
              </a:rPr>
              <a:t>Assessments will take place on: </a:t>
            </a:r>
          </a:p>
          <a:p>
            <a:pPr lvl="0" algn="ctr" defTabSz="457200">
              <a:spcBef>
                <a:spcPct val="20000"/>
              </a:spcBef>
              <a:defRPr/>
            </a:pPr>
            <a:r>
              <a:rPr lang="en-AU" sz="2000" b="1" dirty="0">
                <a:solidFill>
                  <a:prstClr val="black"/>
                </a:solidFill>
                <a:latin typeface="Abadi" panose="020B0604020202020204" pitchFamily="34" charset="0"/>
                <a:cs typeface="Arial" panose="020B0604020202020204" pitchFamily="34" charset="0"/>
              </a:rPr>
              <a:t>Tuesday 5 March, Period 3 &amp; 4</a:t>
            </a:r>
          </a:p>
          <a:p>
            <a:pPr lvl="0" algn="ctr" defTabSz="457200">
              <a:spcBef>
                <a:spcPct val="20000"/>
              </a:spcBef>
              <a:defRPr/>
            </a:pPr>
            <a:endParaRPr lang="en-AU" sz="2000" b="1" dirty="0">
              <a:solidFill>
                <a:prstClr val="black"/>
              </a:solidFill>
              <a:latin typeface="Abadi" panose="020B0604020202020204" pitchFamily="34" charset="0"/>
              <a:cs typeface="Arial" panose="020B0604020202020204" pitchFamily="34" charset="0"/>
            </a:endParaRPr>
          </a:p>
          <a:p>
            <a:pPr marL="457200" indent="-457200">
              <a:buFontTx/>
              <a:buChar char="-"/>
              <a:defRPr/>
            </a:pPr>
            <a:r>
              <a:rPr lang="en-AU" sz="2000" dirty="0">
                <a:solidFill>
                  <a:schemeClr val="bg1"/>
                </a:solidFill>
                <a:latin typeface="Abadi" panose="020B0604020202020204" pitchFamily="34" charset="0"/>
                <a:cs typeface="Arial" panose="020B0604020202020204" pitchFamily="34" charset="0"/>
              </a:rPr>
              <a:t>You MUST have a charged laptop with access to the college internet.</a:t>
            </a:r>
          </a:p>
          <a:p>
            <a:pPr marL="457200" indent="-457200">
              <a:buFontTx/>
              <a:buChar char="-"/>
              <a:defRPr/>
            </a:pPr>
            <a:r>
              <a:rPr lang="en-AU" sz="2000" dirty="0">
                <a:solidFill>
                  <a:schemeClr val="bg1"/>
                </a:solidFill>
                <a:latin typeface="Abadi" panose="020B0604020202020204" pitchFamily="34" charset="0"/>
                <a:cs typeface="Arial" panose="020B0604020202020204" pitchFamily="34" charset="0"/>
              </a:rPr>
              <a:t>You must know your </a:t>
            </a:r>
            <a:r>
              <a:rPr lang="en-AU" sz="2000" b="1" dirty="0">
                <a:solidFill>
                  <a:srgbClr val="002060"/>
                </a:solidFill>
                <a:latin typeface="Abadi" panose="020B0604020202020204" pitchFamily="34" charset="0"/>
                <a:cs typeface="Arial" panose="020B0604020202020204" pitchFamily="34" charset="0"/>
              </a:rPr>
              <a:t>@schools </a:t>
            </a:r>
            <a:r>
              <a:rPr lang="en-AU" sz="2000" dirty="0">
                <a:solidFill>
                  <a:schemeClr val="bg1"/>
                </a:solidFill>
                <a:latin typeface="Abadi" panose="020B0604020202020204" pitchFamily="34" charset="0"/>
                <a:cs typeface="Arial" panose="020B0604020202020204" pitchFamily="34" charset="0"/>
              </a:rPr>
              <a:t>email address </a:t>
            </a:r>
          </a:p>
          <a:p>
            <a:pPr marL="457200" indent="-457200">
              <a:buFontTx/>
              <a:buChar char="-"/>
              <a:defRPr/>
            </a:pPr>
            <a:r>
              <a:rPr lang="en-AU" sz="2000" dirty="0">
                <a:solidFill>
                  <a:schemeClr val="bg1"/>
                </a:solidFill>
                <a:latin typeface="Abadi" panose="020B0604020202020204" pitchFamily="34" charset="0"/>
                <a:cs typeface="Arial" panose="020B0604020202020204" pitchFamily="34" charset="0"/>
              </a:rPr>
              <a:t>Will be required to create a password you will remember.</a:t>
            </a:r>
          </a:p>
          <a:p>
            <a:pPr>
              <a:lnSpc>
                <a:spcPts val="3120"/>
              </a:lnSpc>
            </a:pPr>
            <a:endParaRPr lang="en-US" sz="2000" spc="192" dirty="0">
              <a:latin typeface="Speak Pro" panose="020B0504020101020102" pitchFamily="34" charset="0"/>
            </a:endParaRPr>
          </a:p>
          <a:p>
            <a:pPr>
              <a:lnSpc>
                <a:spcPts val="3120"/>
              </a:lnSpc>
            </a:pPr>
            <a:endParaRPr lang="en-US" sz="2000" spc="192" dirty="0">
              <a:latin typeface="Speak Pro" panose="020B0504020101020102" pitchFamily="34" charset="0"/>
            </a:endParaRPr>
          </a:p>
          <a:p>
            <a:pPr>
              <a:lnSpc>
                <a:spcPts val="3120"/>
              </a:lnSpc>
            </a:pPr>
            <a:endParaRPr lang="en-US" sz="2667" i="1" spc="192" dirty="0">
              <a:solidFill>
                <a:srgbClr val="FFFFFF"/>
              </a:solidFill>
              <a:latin typeface="Speak Pro" panose="020B0504020101020102" pitchFamily="34" charset="0"/>
            </a:endParaRPr>
          </a:p>
          <a:p>
            <a:pPr>
              <a:lnSpc>
                <a:spcPts val="3120"/>
              </a:lnSpc>
            </a:pPr>
            <a:endParaRPr lang="en-US" sz="2667" spc="192" dirty="0">
              <a:solidFill>
                <a:srgbClr val="FFFFFF"/>
              </a:solidFill>
              <a:latin typeface="Speak Pro" panose="020B0504020101020102" pitchFamily="34" charset="0"/>
            </a:endParaRPr>
          </a:p>
        </p:txBody>
      </p:sp>
      <p:pic>
        <p:nvPicPr>
          <p:cNvPr id="25" name="Picture 25"/>
          <p:cNvPicPr>
            <a:picLocks noChangeAspect="1"/>
          </p:cNvPicPr>
          <p:nvPr/>
        </p:nvPicPr>
        <p:blipFill>
          <a:blip r:embed="rId5"/>
          <a:srcRect/>
          <a:stretch>
            <a:fillRect/>
          </a:stretch>
        </p:blipFill>
        <p:spPr>
          <a:xfrm rot="-447002">
            <a:off x="2813273" y="5005265"/>
            <a:ext cx="2676699" cy="1686320"/>
          </a:xfrm>
          <a:prstGeom prst="rect">
            <a:avLst/>
          </a:prstGeom>
        </p:spPr>
      </p:pic>
      <p:sp>
        <p:nvSpPr>
          <p:cNvPr id="13" name="Rectangle 12">
            <a:extLst>
              <a:ext uri="{FF2B5EF4-FFF2-40B4-BE49-F238E27FC236}">
                <a16:creationId xmlns:a16="http://schemas.microsoft.com/office/drawing/2014/main" id="{05188C10-0117-45C3-8563-4A803DE06D0B}"/>
              </a:ext>
            </a:extLst>
          </p:cNvPr>
          <p:cNvSpPr/>
          <p:nvPr/>
        </p:nvSpPr>
        <p:spPr>
          <a:xfrm>
            <a:off x="254001" y="233374"/>
            <a:ext cx="6502400" cy="1107996"/>
          </a:xfrm>
          <a:prstGeom prst="rect">
            <a:avLst/>
          </a:prstGeom>
        </p:spPr>
        <p:txBody>
          <a:bodyPr wrap="square">
            <a:spAutoFit/>
          </a:bodyPr>
          <a:lstStyle/>
          <a:p>
            <a:r>
              <a:rPr lang="en-US" sz="6600" spc="-599" dirty="0">
                <a:solidFill>
                  <a:srgbClr val="0054A6"/>
                </a:solidFill>
                <a:latin typeface="Speak Pro" panose="020B0504020101020102" pitchFamily="34" charset="0"/>
              </a:rPr>
              <a:t>Part One: Assessment</a:t>
            </a:r>
            <a:endParaRPr lang="en-AU" sz="6600" dirty="0">
              <a:latin typeface="Speak Pro" panose="020B0504020101020102"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C63F"/>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CDEA790B-5031-4DDB-BE0F-1AFDC4C5FEF5}"/>
              </a:ext>
            </a:extLst>
          </p:cNvPr>
          <p:cNvPicPr>
            <a:picLocks noChangeAspect="1"/>
          </p:cNvPicPr>
          <p:nvPr/>
        </p:nvPicPr>
        <p:blipFill>
          <a:blip r:embed="rId3"/>
          <a:srcRect/>
          <a:stretch>
            <a:fillRect/>
          </a:stretch>
        </p:blipFill>
        <p:spPr>
          <a:xfrm rot="21368336">
            <a:off x="-2665971" y="1136798"/>
            <a:ext cx="11782977" cy="5079085"/>
          </a:xfrm>
          <a:prstGeom prst="rect">
            <a:avLst/>
          </a:prstGeom>
        </p:spPr>
      </p:pic>
      <p:grpSp>
        <p:nvGrpSpPr>
          <p:cNvPr id="3" name="Group 3"/>
          <p:cNvGrpSpPr/>
          <p:nvPr/>
        </p:nvGrpSpPr>
        <p:grpSpPr>
          <a:xfrm>
            <a:off x="541178" y="471276"/>
            <a:ext cx="7714808" cy="6858544"/>
            <a:chOff x="-8093268" y="-3039298"/>
            <a:chExt cx="14820896" cy="7793234"/>
          </a:xfrm>
        </p:grpSpPr>
        <p:sp>
          <p:nvSpPr>
            <p:cNvPr id="4" name="TextBox 4"/>
            <p:cNvSpPr txBox="1"/>
            <p:nvPr/>
          </p:nvSpPr>
          <p:spPr>
            <a:xfrm>
              <a:off x="-8093268" y="-3039298"/>
              <a:ext cx="14820896" cy="7793234"/>
            </a:xfrm>
            <a:prstGeom prst="rect">
              <a:avLst/>
            </a:prstGeom>
          </p:spPr>
          <p:txBody>
            <a:bodyPr wrap="square" lIns="0" tIns="0" rIns="0" bIns="0" rtlCol="0" anchor="t">
              <a:spAutoFit/>
            </a:bodyPr>
            <a:lstStyle/>
            <a:p>
              <a:r>
                <a:rPr lang="en-US" sz="7200" spc="-599" dirty="0">
                  <a:solidFill>
                    <a:srgbClr val="0054A6"/>
                  </a:solidFill>
                  <a:latin typeface="Speak Pro" panose="020B0504020101020102" pitchFamily="34" charset="0"/>
                </a:rPr>
                <a:t>Part One: Assessment</a:t>
              </a:r>
              <a:endParaRPr lang="en-AU" sz="7200" dirty="0">
                <a:latin typeface="Speak Pro" panose="020B0504020101020102" pitchFamily="34" charset="0"/>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a:p>
              <a:pPr marL="0" marR="0" lvl="0" indent="0" algn="l" defTabSz="609630" rtl="0" eaLnBrk="1" fontAlgn="auto" latinLnBrk="0" hangingPunct="1">
                <a:lnSpc>
                  <a:spcPts val="6240"/>
                </a:lnSpc>
                <a:spcBef>
                  <a:spcPts val="0"/>
                </a:spcBef>
                <a:spcAft>
                  <a:spcPts val="0"/>
                </a:spcAft>
                <a:buClrTx/>
                <a:buSzTx/>
                <a:buFontTx/>
                <a:buNone/>
                <a:tabLst/>
                <a:defRPr/>
              </a:pPr>
              <a:endParaRPr kumimoji="0" lang="en-US" sz="6934" b="0" i="0" u="none" strike="noStrike" kern="1200" cap="none" spc="-347" normalizeH="0" baseline="0" noProof="0" dirty="0">
                <a:ln>
                  <a:noFill/>
                </a:ln>
                <a:solidFill>
                  <a:srgbClr val="FFFFFF"/>
                </a:solidFill>
                <a:effectLst/>
                <a:uLnTx/>
                <a:uFillTx/>
                <a:latin typeface="Kristen ITC" panose="03050502040202030202" pitchFamily="66" charset="0"/>
                <a:ea typeface="+mn-ea"/>
                <a:cs typeface="+mn-cs"/>
              </a:endParaRPr>
            </a:p>
          </p:txBody>
        </p:sp>
        <p:sp>
          <p:nvSpPr>
            <p:cNvPr id="5" name="TextBox 5"/>
            <p:cNvSpPr txBox="1"/>
            <p:nvPr/>
          </p:nvSpPr>
          <p:spPr>
            <a:xfrm>
              <a:off x="-6794460" y="-1536993"/>
              <a:ext cx="12223281" cy="1894320"/>
            </a:xfrm>
            <a:prstGeom prst="rect">
              <a:avLst/>
            </a:prstGeom>
          </p:spPr>
          <p:txBody>
            <a:bodyPr wrap="square" lIns="0" tIns="0" rIns="0" bIns="0" rtlCol="0" anchor="t">
              <a:spAutoFit/>
            </a:bodyPr>
            <a:lstStyle/>
            <a:p>
              <a:pPr lvl="0" defTabSz="609630">
                <a:lnSpc>
                  <a:spcPts val="2559"/>
                </a:lnSpc>
                <a:defRPr/>
              </a:pPr>
              <a:r>
                <a:rPr lang="en-AU" sz="2400" b="1" dirty="0">
                  <a:solidFill>
                    <a:prstClr val="black"/>
                  </a:solidFill>
                  <a:latin typeface="Speak Pro" panose="020B0504020101020102" pitchFamily="34" charset="0"/>
                </a:rPr>
                <a:t>Practice questions:</a:t>
              </a:r>
            </a:p>
            <a:p>
              <a:pPr marL="457200" lvl="0" indent="-457200" defTabSz="609630">
                <a:lnSpc>
                  <a:spcPts val="2559"/>
                </a:lnSpc>
                <a:buFont typeface="+mj-lt"/>
                <a:buAutoNum type="arabicPeriod"/>
                <a:defRPr/>
              </a:pPr>
              <a:r>
                <a:rPr lang="en-AU" sz="2400" dirty="0">
                  <a:solidFill>
                    <a:prstClr val="black"/>
                  </a:solidFill>
                  <a:latin typeface="Speak Pro" panose="020B0504020101020102" pitchFamily="34" charset="0"/>
                </a:rPr>
                <a:t>Go to </a:t>
              </a:r>
              <a:r>
                <a:rPr lang="en-AU" sz="2400" dirty="0">
                  <a:solidFill>
                    <a:prstClr val="black"/>
                  </a:solidFill>
                  <a:latin typeface="Speak Pro" panose="020B0504020101020102" pitchFamily="34" charset="0"/>
                  <a:hlinkClick r:id="rId4"/>
                </a:rPr>
                <a:t>www.morrisby.com</a:t>
              </a:r>
              <a:r>
                <a:rPr lang="en-AU" sz="2400" dirty="0">
                  <a:solidFill>
                    <a:prstClr val="black"/>
                  </a:solidFill>
                  <a:latin typeface="Speak Pro" panose="020B0504020101020102" pitchFamily="34" charset="0"/>
                </a:rPr>
                <a:t>  </a:t>
              </a:r>
            </a:p>
            <a:p>
              <a:pPr marL="914400" lvl="1" indent="-457200" defTabSz="609630">
                <a:lnSpc>
                  <a:spcPts val="2559"/>
                </a:lnSpc>
                <a:buFont typeface="+mj-lt"/>
                <a:buAutoNum type="arabicPeriod"/>
                <a:defRPr/>
              </a:pPr>
              <a:r>
                <a:rPr lang="en-AU" sz="2400" dirty="0">
                  <a:solidFill>
                    <a:prstClr val="black"/>
                  </a:solidFill>
                  <a:latin typeface="Speak Pro" panose="020B0504020101020102" pitchFamily="34" charset="0"/>
                </a:rPr>
                <a:t>Select the “Who we help” tab</a:t>
              </a:r>
            </a:p>
            <a:p>
              <a:pPr marL="457200" lvl="0" indent="-457200" defTabSz="609630">
                <a:lnSpc>
                  <a:spcPts val="2559"/>
                </a:lnSpc>
                <a:buFont typeface="+mj-lt"/>
                <a:buAutoNum type="arabicPeriod"/>
                <a:defRPr/>
              </a:pPr>
              <a:r>
                <a:rPr lang="en-AU" sz="2400" dirty="0">
                  <a:solidFill>
                    <a:prstClr val="black"/>
                  </a:solidFill>
                  <a:latin typeface="Speak Pro" panose="020B0504020101020102" pitchFamily="34" charset="0"/>
                </a:rPr>
                <a:t>Select the student option</a:t>
              </a:r>
            </a:p>
            <a:p>
              <a:pPr marL="457200" lvl="0" indent="-457200" defTabSz="609630">
                <a:lnSpc>
                  <a:spcPts val="2559"/>
                </a:lnSpc>
                <a:buFont typeface="+mj-lt"/>
                <a:buAutoNum type="arabicPeriod"/>
                <a:defRPr/>
              </a:pPr>
              <a:r>
                <a:rPr lang="en-AU" sz="2400" dirty="0">
                  <a:solidFill>
                    <a:prstClr val="black"/>
                  </a:solidFill>
                  <a:latin typeface="Speak Pro" panose="020B0504020101020102" pitchFamily="34" charset="0"/>
                </a:rPr>
                <a:t>Scroll down to the practice questions. </a:t>
              </a:r>
            </a:p>
          </p:txBody>
        </p:sp>
      </p:grpSp>
      <p:pic>
        <p:nvPicPr>
          <p:cNvPr id="6" name="Picture 6"/>
          <p:cNvPicPr>
            <a:picLocks noChangeAspect="1"/>
          </p:cNvPicPr>
          <p:nvPr/>
        </p:nvPicPr>
        <p:blipFill>
          <a:blip r:embed="rId5"/>
          <a:srcRect/>
          <a:stretch>
            <a:fillRect/>
          </a:stretch>
        </p:blipFill>
        <p:spPr>
          <a:xfrm rot="-2435941">
            <a:off x="8664323" y="-792750"/>
            <a:ext cx="3344628" cy="3177397"/>
          </a:xfrm>
          <a:prstGeom prst="rect">
            <a:avLst/>
          </a:prstGeom>
        </p:spPr>
      </p:pic>
      <p:pic>
        <p:nvPicPr>
          <p:cNvPr id="7" name="Picture 6">
            <a:extLst>
              <a:ext uri="{FF2B5EF4-FFF2-40B4-BE49-F238E27FC236}">
                <a16:creationId xmlns:a16="http://schemas.microsoft.com/office/drawing/2014/main" id="{FFA4FFE3-0372-450D-997D-8F5AE9721D21}"/>
              </a:ext>
            </a:extLst>
          </p:cNvPr>
          <p:cNvPicPr>
            <a:picLocks noChangeAspect="1"/>
          </p:cNvPicPr>
          <p:nvPr/>
        </p:nvPicPr>
        <p:blipFill rotWithShape="1">
          <a:blip r:embed="rId6"/>
          <a:srcRect t="14496" r="770" b="10856"/>
          <a:stretch/>
        </p:blipFill>
        <p:spPr>
          <a:xfrm>
            <a:off x="4158986" y="3460523"/>
            <a:ext cx="8033014" cy="3397477"/>
          </a:xfrm>
          <a:prstGeom prst="rect">
            <a:avLst/>
          </a:prstGeom>
        </p:spPr>
      </p:pic>
      <p:cxnSp>
        <p:nvCxnSpPr>
          <p:cNvPr id="10" name="Straight Arrow Connector 9">
            <a:extLst>
              <a:ext uri="{FF2B5EF4-FFF2-40B4-BE49-F238E27FC236}">
                <a16:creationId xmlns:a16="http://schemas.microsoft.com/office/drawing/2014/main" id="{178D9E04-4758-45F9-AFA3-2E80E4F9ECD5}"/>
              </a:ext>
            </a:extLst>
          </p:cNvPr>
          <p:cNvCxnSpPr/>
          <p:nvPr/>
        </p:nvCxnSpPr>
        <p:spPr>
          <a:xfrm>
            <a:off x="2530211" y="4586288"/>
            <a:ext cx="208597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1270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253265">
            <a:off x="-1061226" y="-837306"/>
            <a:ext cx="13803012" cy="4723027"/>
          </a:xfrm>
          <a:prstGeom prst="rect">
            <a:avLst/>
          </a:prstGeom>
        </p:spPr>
      </p:pic>
      <p:pic>
        <p:nvPicPr>
          <p:cNvPr id="9" name="Picture 9"/>
          <p:cNvPicPr>
            <a:picLocks noChangeAspect="1"/>
          </p:cNvPicPr>
          <p:nvPr/>
        </p:nvPicPr>
        <p:blipFill>
          <a:blip r:embed="rId4"/>
          <a:srcRect/>
          <a:stretch>
            <a:fillRect/>
          </a:stretch>
        </p:blipFill>
        <p:spPr>
          <a:xfrm rot="1079319">
            <a:off x="9992677" y="-241866"/>
            <a:ext cx="2944971" cy="1855332"/>
          </a:xfrm>
          <a:prstGeom prst="rect">
            <a:avLst/>
          </a:prstGeom>
        </p:spPr>
      </p:pic>
      <p:pic>
        <p:nvPicPr>
          <p:cNvPr id="10" name="Picture 10"/>
          <p:cNvPicPr>
            <a:picLocks noChangeAspect="1"/>
          </p:cNvPicPr>
          <p:nvPr/>
        </p:nvPicPr>
        <p:blipFill>
          <a:blip r:embed="rId5"/>
          <a:srcRect/>
          <a:stretch>
            <a:fillRect/>
          </a:stretch>
        </p:blipFill>
        <p:spPr>
          <a:xfrm rot="-2435941">
            <a:off x="-708990" y="3269045"/>
            <a:ext cx="3779600" cy="3590620"/>
          </a:xfrm>
          <a:prstGeom prst="rect">
            <a:avLst/>
          </a:prstGeom>
        </p:spPr>
      </p:pic>
      <p:grpSp>
        <p:nvGrpSpPr>
          <p:cNvPr id="11" name="Group 11"/>
          <p:cNvGrpSpPr/>
          <p:nvPr/>
        </p:nvGrpSpPr>
        <p:grpSpPr>
          <a:xfrm>
            <a:off x="458559" y="685800"/>
            <a:ext cx="11231347" cy="1965098"/>
            <a:chOff x="0" y="-28575"/>
            <a:chExt cx="9531379" cy="2318226"/>
          </a:xfrm>
        </p:grpSpPr>
        <p:sp>
          <p:nvSpPr>
            <p:cNvPr id="12" name="TextBox 12"/>
            <p:cNvSpPr txBox="1"/>
            <p:nvPr/>
          </p:nvSpPr>
          <p:spPr>
            <a:xfrm>
              <a:off x="0" y="-28575"/>
              <a:ext cx="9144533" cy="658317"/>
            </a:xfrm>
            <a:prstGeom prst="rect">
              <a:avLst/>
            </a:prstGeom>
          </p:spPr>
          <p:txBody>
            <a:bodyPr lIns="0" tIns="0" rIns="0" bIns="0" rtlCol="0" anchor="t">
              <a:spAutoFit/>
            </a:bodyPr>
            <a:lstStyle/>
            <a:p>
              <a:pPr>
                <a:lnSpc>
                  <a:spcPts val="3120"/>
                </a:lnSpc>
              </a:pPr>
              <a:r>
                <a:rPr lang="en-US" sz="8000" b="1" spc="-599" dirty="0">
                  <a:solidFill>
                    <a:srgbClr val="0054A6"/>
                  </a:solidFill>
                  <a:latin typeface="Speak Pro" panose="020B0504020101020102" pitchFamily="34" charset="0"/>
                </a:rPr>
                <a:t>Part One:</a:t>
              </a:r>
              <a:r>
                <a:rPr lang="en-US" sz="8000" spc="-599" dirty="0">
                  <a:solidFill>
                    <a:srgbClr val="0054A6"/>
                  </a:solidFill>
                  <a:latin typeface="Speak Pro" panose="020B0504020101020102" pitchFamily="34" charset="0"/>
                </a:rPr>
                <a:t> Assessment</a:t>
              </a:r>
              <a:endParaRPr lang="en-AU" sz="8000" dirty="0">
                <a:latin typeface="Speak Pro" panose="020B0504020101020102" pitchFamily="34" charset="0"/>
              </a:endParaRPr>
            </a:p>
          </p:txBody>
        </p:sp>
        <p:sp>
          <p:nvSpPr>
            <p:cNvPr id="13" name="TextBox 13"/>
            <p:cNvSpPr txBox="1"/>
            <p:nvPr/>
          </p:nvSpPr>
          <p:spPr>
            <a:xfrm>
              <a:off x="386846" y="928086"/>
              <a:ext cx="9144533" cy="1361565"/>
            </a:xfrm>
            <a:prstGeom prst="rect">
              <a:avLst/>
            </a:prstGeom>
          </p:spPr>
          <p:txBody>
            <a:bodyPr lIns="0" tIns="0" rIns="0" bIns="0" rtlCol="0" anchor="t">
              <a:spAutoFit/>
            </a:bodyPr>
            <a:lstStyle/>
            <a:p>
              <a:pPr>
                <a:lnSpc>
                  <a:spcPts val="3000"/>
                </a:lnSpc>
              </a:pPr>
              <a:r>
                <a:rPr lang="en-US" sz="2667" dirty="0">
                  <a:solidFill>
                    <a:schemeClr val="bg1"/>
                  </a:solidFill>
                  <a:latin typeface="Speak Pro" panose="020B0504020101020102" pitchFamily="34" charset="0"/>
                </a:rPr>
                <a:t>These practice aptitude questions are designed to </a:t>
              </a:r>
              <a:r>
                <a:rPr lang="en-US" sz="2667" dirty="0" err="1">
                  <a:solidFill>
                    <a:schemeClr val="bg1"/>
                  </a:solidFill>
                  <a:latin typeface="Speak Pro" panose="020B0504020101020102" pitchFamily="34" charset="0"/>
                </a:rPr>
                <a:t>familarise</a:t>
              </a:r>
              <a:r>
                <a:rPr lang="en-US" sz="2667" dirty="0">
                  <a:solidFill>
                    <a:schemeClr val="bg1"/>
                  </a:solidFill>
                  <a:latin typeface="Speak Pro" panose="020B0504020101020102" pitchFamily="34" charset="0"/>
                </a:rPr>
                <a:t> you </a:t>
              </a:r>
            </a:p>
            <a:p>
              <a:pPr>
                <a:lnSpc>
                  <a:spcPts val="3000"/>
                </a:lnSpc>
              </a:pPr>
              <a:r>
                <a:rPr lang="en-US" sz="2667" dirty="0">
                  <a:solidFill>
                    <a:schemeClr val="bg1"/>
                  </a:solidFill>
                  <a:latin typeface="Speak Pro" panose="020B0504020101020102" pitchFamily="34" charset="0"/>
                </a:rPr>
                <a:t>with the style of questions you will be answering in your profiling session</a:t>
              </a:r>
            </a:p>
            <a:p>
              <a:pPr>
                <a:lnSpc>
                  <a:spcPts val="3000"/>
                </a:lnSpc>
              </a:pPr>
              <a:r>
                <a:rPr lang="en-US" sz="2667" dirty="0">
                  <a:solidFill>
                    <a:schemeClr val="bg1"/>
                  </a:solidFill>
                  <a:latin typeface="Speak Pro" panose="020B0504020101020102" pitchFamily="34" charset="0"/>
                  <a:hlinkClick r:id="rId6"/>
                </a:rPr>
                <a:t>https://app.morrisby.com/practice-questions</a:t>
              </a:r>
              <a:r>
                <a:rPr lang="en-US" sz="2667" dirty="0">
                  <a:solidFill>
                    <a:schemeClr val="bg1"/>
                  </a:solidFill>
                  <a:latin typeface="Speak Pro" panose="020B0504020101020102" pitchFamily="34" charset="0"/>
                </a:rPr>
                <a:t> </a:t>
              </a:r>
            </a:p>
          </p:txBody>
        </p:sp>
      </p:grpSp>
      <p:pic>
        <p:nvPicPr>
          <p:cNvPr id="5" name="Picture 4">
            <a:extLst>
              <a:ext uri="{FF2B5EF4-FFF2-40B4-BE49-F238E27FC236}">
                <a16:creationId xmlns:a16="http://schemas.microsoft.com/office/drawing/2014/main" id="{018BB8B8-5244-444E-BBF2-0A04C8BE3E87}"/>
              </a:ext>
            </a:extLst>
          </p:cNvPr>
          <p:cNvPicPr>
            <a:picLocks noChangeAspect="1"/>
          </p:cNvPicPr>
          <p:nvPr/>
        </p:nvPicPr>
        <p:blipFill>
          <a:blip r:embed="rId7"/>
          <a:stretch>
            <a:fillRect/>
          </a:stretch>
        </p:blipFill>
        <p:spPr>
          <a:xfrm>
            <a:off x="3650063" y="2913494"/>
            <a:ext cx="5304180" cy="4175178"/>
          </a:xfrm>
          <a:prstGeom prst="rect">
            <a:avLst/>
          </a:prstGeom>
        </p:spPr>
      </p:pic>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a3cb00bb-e5dd-406f-8e1b-2b00e6f7337b" xsi:nil="true"/>
    <lcf76f155ced4ddcb4097134ff3c332f xmlns="a3cb00bb-e5dd-406f-8e1b-2b00e6f7337b">
      <Terms xmlns="http://schemas.microsoft.com/office/infopath/2007/PartnerControls"/>
    </lcf76f155ced4ddcb4097134ff3c332f>
    <TaxCatchAll xmlns="4b18c8cc-4f40-4355-860a-736c7b3982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3735ACBE1149428581282602B222D3" ma:contentTypeVersion="18" ma:contentTypeDescription="Create a new document." ma:contentTypeScope="" ma:versionID="e93a99cfe5624e15a1419fed1ea451dd">
  <xsd:schema xmlns:xsd="http://www.w3.org/2001/XMLSchema" xmlns:xs="http://www.w3.org/2001/XMLSchema" xmlns:p="http://schemas.microsoft.com/office/2006/metadata/properties" xmlns:ns2="a3cb00bb-e5dd-406f-8e1b-2b00e6f7337b" xmlns:ns3="4b18c8cc-4f40-4355-860a-736c7b398273" targetNamespace="http://schemas.microsoft.com/office/2006/metadata/properties" ma:root="true" ma:fieldsID="3595344e2f7ab7144f229d2631374ef8" ns2:_="" ns3:_="">
    <xsd:import namespace="a3cb00bb-e5dd-406f-8e1b-2b00e6f7337b"/>
    <xsd:import namespace="4b18c8cc-4f40-4355-860a-736c7b3982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cb00bb-e5dd-406f-8e1b-2b00e6f73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18c8cc-4f40-4355-860a-736c7b39827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ec8d001-efbf-4c26-ab5f-53fff565671c}" ma:internalName="TaxCatchAll" ma:showField="CatchAllData" ma:web="4b18c8cc-4f40-4355-860a-736c7b398273">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purl.org/dc/terms/"/>
    <ds:schemaRef ds:uri="http://schemas.microsoft.com/office/2006/documentManagement/types"/>
    <ds:schemaRef ds:uri="16c05727-aa75-4e4a-9b5f-8a80a1165891"/>
    <ds:schemaRef ds:uri="http://schemas.microsoft.com/office/infopath/2007/PartnerControls"/>
    <ds:schemaRef ds:uri="http://purl.org/dc/dcmitype/"/>
    <ds:schemaRef ds:uri="71af3243-3dd4-4a8d-8c0d-dd76da1f02a5"/>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268477-3032-403B-B7E6-2773B0C3C6B8}"/>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1068</Words>
  <Application>Microsoft Office PowerPoint</Application>
  <PresentationFormat>Widescreen</PresentationFormat>
  <Paragraphs>135</Paragraphs>
  <Slides>16</Slides>
  <Notes>10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Abadi</vt:lpstr>
      <vt:lpstr>Arial</vt:lpstr>
      <vt:lpstr>Calibri</vt:lpstr>
      <vt:lpstr>Courier New</vt:lpstr>
      <vt:lpstr>Georgia Pro Cond Light</vt:lpstr>
      <vt:lpstr>Kristen ITC</vt:lpstr>
      <vt:lpstr>Speak Pro</vt:lpstr>
      <vt:lpstr>RetrospectVTI</vt:lpstr>
      <vt:lpstr>Office Theme</vt:lpstr>
      <vt:lpstr>My Career Insights Morrisby Profiling 2024</vt:lpstr>
      <vt:lpstr>Overview</vt:lpstr>
      <vt:lpstr>What is the Morrisby Career Profiling?</vt:lpstr>
      <vt:lpstr>What is the Morrisby Profiling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 Unpack Interviews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2020-07-06T03:53:34Z</dcterms:created>
  <dcterms:modified xsi:type="dcterms:W3CDTF">2024-02-06T06:04:47Z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0x010100863735ACBE1149428581282602B222D3</vt:lpwstr>
  </property>
</Properties>
</file>