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59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52185-63E8-4DC4-B787-C09BEBAFE45D}" type="datetimeFigureOut">
              <a:rPr lang="en-AU" smtClean="0"/>
              <a:t>15/09/2020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09C07-200F-42A5-A670-1548F98EF2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96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79989-EC3F-48D2-892D-9F4C879951F1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2513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11EB-2FA8-4C7F-9C50-E481963E8E78}" type="datetimeFigureOut">
              <a:rPr lang="en-AU" smtClean="0"/>
              <a:t>15/09/2020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7C4D6-F48F-4A13-BD3F-85006C4D45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757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11EB-2FA8-4C7F-9C50-E481963E8E78}" type="datetimeFigureOut">
              <a:rPr lang="en-AU" smtClean="0"/>
              <a:t>15/09/2020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7C4D6-F48F-4A13-BD3F-85006C4D45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8095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11EB-2FA8-4C7F-9C50-E481963E8E78}" type="datetimeFigureOut">
              <a:rPr lang="en-AU" smtClean="0"/>
              <a:t>15/09/2020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7C4D6-F48F-4A13-BD3F-85006C4D45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1623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8217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11EB-2FA8-4C7F-9C50-E481963E8E78}" type="datetimeFigureOut">
              <a:rPr lang="en-AU" smtClean="0"/>
              <a:t>15/09/2020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7C4D6-F48F-4A13-BD3F-85006C4D45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2898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11EB-2FA8-4C7F-9C50-E481963E8E78}" type="datetimeFigureOut">
              <a:rPr lang="en-AU" smtClean="0"/>
              <a:t>15/09/2020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7C4D6-F48F-4A13-BD3F-85006C4D45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406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11EB-2FA8-4C7F-9C50-E481963E8E78}" type="datetimeFigureOut">
              <a:rPr lang="en-AU" smtClean="0"/>
              <a:t>15/09/2020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7C4D6-F48F-4A13-BD3F-85006C4D45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7516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11EB-2FA8-4C7F-9C50-E481963E8E78}" type="datetimeFigureOut">
              <a:rPr lang="en-AU" smtClean="0"/>
              <a:t>15/09/2020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7C4D6-F48F-4A13-BD3F-85006C4D45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7525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11EB-2FA8-4C7F-9C50-E481963E8E78}" type="datetimeFigureOut">
              <a:rPr lang="en-AU" smtClean="0"/>
              <a:t>15/09/2020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7C4D6-F48F-4A13-BD3F-85006C4D45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406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11EB-2FA8-4C7F-9C50-E481963E8E78}" type="datetimeFigureOut">
              <a:rPr lang="en-AU" smtClean="0"/>
              <a:t>15/09/2020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7C4D6-F48F-4A13-BD3F-85006C4D45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1342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11EB-2FA8-4C7F-9C50-E481963E8E78}" type="datetimeFigureOut">
              <a:rPr lang="en-AU" smtClean="0"/>
              <a:t>15/09/2020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7C4D6-F48F-4A13-BD3F-85006C4D45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6246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11EB-2FA8-4C7F-9C50-E481963E8E78}" type="datetimeFigureOut">
              <a:rPr lang="en-AU" smtClean="0"/>
              <a:t>15/09/2020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7C4D6-F48F-4A13-BD3F-85006C4D45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2480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511EB-2FA8-4C7F-9C50-E481963E8E78}" type="datetimeFigureOut">
              <a:rPr lang="en-AU" smtClean="0"/>
              <a:t>15/09/2020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7C4D6-F48F-4A13-BD3F-85006C4D45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3426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746312" y="1956547"/>
            <a:ext cx="7543800" cy="351976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15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46313" y="908720"/>
            <a:ext cx="7543799" cy="53991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3600" dirty="0"/>
              <a:t>Reportable Conduct Scheme….</a:t>
            </a:r>
          </a:p>
        </p:txBody>
      </p:sp>
      <p:sp>
        <p:nvSpPr>
          <p:cNvPr id="10" name="Rectangle 9"/>
          <p:cNvSpPr/>
          <p:nvPr/>
        </p:nvSpPr>
        <p:spPr>
          <a:xfrm>
            <a:off x="746311" y="1556792"/>
            <a:ext cx="793014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en-AU" sz="2200" b="1" dirty="0">
                <a:solidFill>
                  <a:prstClr val="black"/>
                </a:solidFill>
                <a:cs typeface="Arial" pitchFamily="34" charset="0"/>
              </a:rPr>
              <a:t>Effective July 1</a:t>
            </a:r>
            <a:r>
              <a:rPr lang="en-AU" sz="2200" b="1" baseline="30000" dirty="0">
                <a:solidFill>
                  <a:prstClr val="black"/>
                </a:solidFill>
                <a:cs typeface="Arial" pitchFamily="34" charset="0"/>
              </a:rPr>
              <a:t>st</a:t>
            </a:r>
            <a:r>
              <a:rPr lang="en-AU" sz="2200" b="1" dirty="0">
                <a:solidFill>
                  <a:prstClr val="black"/>
                </a:solidFill>
                <a:cs typeface="Arial" pitchFamily="34" charset="0"/>
              </a:rPr>
              <a:t> 2017:</a:t>
            </a:r>
          </a:p>
          <a:p>
            <a:pPr marL="600075" lvl="1" indent="-257175">
              <a:spcAft>
                <a:spcPts val="1200"/>
              </a:spcAft>
              <a:buFont typeface="Calibri" panose="020F0502020204030204" pitchFamily="34" charset="0"/>
              <a:buChar char="»"/>
              <a:defRPr/>
            </a:pPr>
            <a:r>
              <a:rPr lang="en-AU" sz="2200" dirty="0">
                <a:solidFill>
                  <a:prstClr val="black"/>
                </a:solidFill>
                <a:cs typeface="Arial" pitchFamily="34" charset="0"/>
              </a:rPr>
              <a:t>Relates to allegations of abuse by </a:t>
            </a:r>
            <a:r>
              <a:rPr lang="en-AU" sz="2200" b="1" dirty="0">
                <a:solidFill>
                  <a:prstClr val="black"/>
                </a:solidFill>
                <a:cs typeface="Arial" pitchFamily="34" charset="0"/>
              </a:rPr>
              <a:t>workers or volunteers</a:t>
            </a:r>
            <a:r>
              <a:rPr lang="en-AU" sz="2200" dirty="0">
                <a:solidFill>
                  <a:prstClr val="black"/>
                </a:solidFill>
                <a:cs typeface="Arial" pitchFamily="34" charset="0"/>
              </a:rPr>
              <a:t>.</a:t>
            </a:r>
          </a:p>
          <a:p>
            <a:pPr marL="600075" lvl="1" indent="-257175">
              <a:spcAft>
                <a:spcPts val="1200"/>
              </a:spcAft>
              <a:buFont typeface="Calibri" panose="020F0502020204030204" pitchFamily="34" charset="0"/>
              <a:buChar char="»"/>
              <a:defRPr/>
            </a:pPr>
            <a:r>
              <a:rPr lang="en-AU" sz="2200" dirty="0" smtClean="0">
                <a:solidFill>
                  <a:prstClr val="black"/>
                </a:solidFill>
                <a:cs typeface="Arial" pitchFamily="34" charset="0"/>
              </a:rPr>
              <a:t>Creates </a:t>
            </a:r>
            <a:r>
              <a:rPr lang="en-AU" sz="2200" b="1" dirty="0">
                <a:solidFill>
                  <a:prstClr val="black"/>
                </a:solidFill>
                <a:cs typeface="Arial" pitchFamily="34" charset="0"/>
              </a:rPr>
              <a:t>additional</a:t>
            </a:r>
            <a:r>
              <a:rPr lang="en-AU" sz="2200" dirty="0">
                <a:solidFill>
                  <a:prstClr val="black"/>
                </a:solidFill>
                <a:cs typeface="Arial" pitchFamily="34" charset="0"/>
              </a:rPr>
              <a:t> Child Protection Reporting Obligations.</a:t>
            </a:r>
          </a:p>
          <a:p>
            <a:pPr marL="600075" lvl="1" indent="-257175">
              <a:spcAft>
                <a:spcPts val="1200"/>
              </a:spcAft>
              <a:buFont typeface="Calibri" panose="020F0502020204030204" pitchFamily="34" charset="0"/>
              <a:buChar char="»"/>
              <a:defRPr/>
            </a:pPr>
            <a:r>
              <a:rPr lang="en-AU" sz="2200" dirty="0" smtClean="0">
                <a:solidFill>
                  <a:prstClr val="black"/>
                </a:solidFill>
                <a:cs typeface="Arial" pitchFamily="34" charset="0"/>
              </a:rPr>
              <a:t>The </a:t>
            </a:r>
            <a:r>
              <a:rPr lang="en-AU" sz="2200" dirty="0">
                <a:solidFill>
                  <a:prstClr val="black"/>
                </a:solidFill>
                <a:cs typeface="Arial" pitchFamily="34" charset="0"/>
              </a:rPr>
              <a:t>school must now report all allegations of misconduct to the </a:t>
            </a:r>
            <a:r>
              <a:rPr lang="en-AU" sz="2200" b="1" dirty="0">
                <a:solidFill>
                  <a:prstClr val="black"/>
                </a:solidFill>
                <a:cs typeface="Arial" pitchFamily="34" charset="0"/>
              </a:rPr>
              <a:t>Victorian Commission for Children and Young People (CCYP).</a:t>
            </a:r>
          </a:p>
          <a:p>
            <a:pPr marL="600075" lvl="1" indent="-257175">
              <a:spcAft>
                <a:spcPts val="1200"/>
              </a:spcAft>
              <a:buFont typeface="Calibri" panose="020F0502020204030204" pitchFamily="34" charset="0"/>
              <a:buChar char="»"/>
              <a:defRPr/>
            </a:pPr>
            <a:r>
              <a:rPr lang="en-AU" sz="2200" dirty="0" smtClean="0"/>
              <a:t>Designed </a:t>
            </a:r>
            <a:r>
              <a:rPr lang="en-AU" sz="2200" dirty="0"/>
              <a:t>to </a:t>
            </a:r>
            <a:r>
              <a:rPr lang="en-AU" sz="2200" b="1" dirty="0"/>
              <a:t>complement mandatory reporting </a:t>
            </a:r>
            <a:r>
              <a:rPr lang="en-AU" sz="2200" dirty="0"/>
              <a:t>obligations and operate in conjunction with the Child Safety Standards.</a:t>
            </a:r>
          </a:p>
          <a:p>
            <a:pPr marL="600075" lvl="1" indent="-257175">
              <a:spcAft>
                <a:spcPts val="1200"/>
              </a:spcAft>
              <a:buFont typeface="Calibri" panose="020F0502020204030204" pitchFamily="34" charset="0"/>
              <a:buChar char="»"/>
              <a:defRPr/>
            </a:pPr>
            <a:r>
              <a:rPr lang="en-AU" sz="2200" dirty="0" smtClean="0">
                <a:solidFill>
                  <a:prstClr val="black"/>
                </a:solidFill>
                <a:cs typeface="Arial" pitchFamily="34" charset="0"/>
              </a:rPr>
              <a:t>Enables </a:t>
            </a:r>
            <a:r>
              <a:rPr lang="en-AU" sz="2200" dirty="0">
                <a:solidFill>
                  <a:prstClr val="black"/>
                </a:solidFill>
                <a:cs typeface="Arial" pitchFamily="34" charset="0"/>
              </a:rPr>
              <a:t>CCYP to </a:t>
            </a:r>
            <a:r>
              <a:rPr lang="en-AU" sz="2200" b="1" dirty="0">
                <a:solidFill>
                  <a:prstClr val="black"/>
                </a:solidFill>
                <a:cs typeface="Arial" pitchFamily="34" charset="0"/>
              </a:rPr>
              <a:t>share information </a:t>
            </a:r>
            <a:r>
              <a:rPr lang="en-AU" sz="2200" dirty="0">
                <a:solidFill>
                  <a:prstClr val="black"/>
                </a:solidFill>
                <a:cs typeface="Arial" pitchFamily="34" charset="0"/>
              </a:rPr>
              <a:t>with other agencies (WWCC – VIT</a:t>
            </a:r>
            <a:r>
              <a:rPr lang="en-AU" sz="2200" dirty="0" smtClean="0">
                <a:solidFill>
                  <a:prstClr val="black"/>
                </a:solidFill>
                <a:cs typeface="Arial" pitchFamily="34" charset="0"/>
              </a:rPr>
              <a:t>)</a:t>
            </a:r>
            <a:endParaRPr lang="en-AU" sz="2200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0992" y="318589"/>
            <a:ext cx="1024880" cy="996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197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77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Jones</dc:creator>
  <cp:lastModifiedBy>Ruth Jones</cp:lastModifiedBy>
  <cp:revision>2</cp:revision>
  <dcterms:created xsi:type="dcterms:W3CDTF">2020-09-15T07:29:51Z</dcterms:created>
  <dcterms:modified xsi:type="dcterms:W3CDTF">2020-09-15T07:49:41Z</dcterms:modified>
</cp:coreProperties>
</file>