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8" r:id="rId6"/>
    <p:sldId id="258" r:id="rId7"/>
    <p:sldId id="259" r:id="rId8"/>
    <p:sldId id="287" r:id="rId9"/>
    <p:sldId id="272" r:id="rId10"/>
    <p:sldId id="288" r:id="rId11"/>
    <p:sldId id="277" r:id="rId12"/>
    <p:sldId id="289" r:id="rId13"/>
    <p:sldId id="273" r:id="rId14"/>
    <p:sldId id="290" r:id="rId15"/>
    <p:sldId id="274" r:id="rId16"/>
    <p:sldId id="291" r:id="rId17"/>
    <p:sldId id="292" r:id="rId18"/>
    <p:sldId id="280" r:id="rId19"/>
    <p:sldId id="281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F"/>
    <a:srgbClr val="890020"/>
    <a:srgbClr val="7F001D"/>
    <a:srgbClr val="A80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7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WALTON" userId="da391a10-7856-4787-8df9-8a9311ba8903" providerId="ADAL" clId="{81843AA8-99A4-459E-9F1F-C27F782E1488}"/>
    <pc:docChg chg="modSld">
      <pc:chgData name="Georgina WALTON" userId="da391a10-7856-4787-8df9-8a9311ba8903" providerId="ADAL" clId="{81843AA8-99A4-459E-9F1F-C27F782E1488}" dt="2023-05-16T06:28:35.769" v="4" actId="1076"/>
      <pc:docMkLst>
        <pc:docMk/>
      </pc:docMkLst>
      <pc:sldChg chg="modSp mod">
        <pc:chgData name="Georgina WALTON" userId="da391a10-7856-4787-8df9-8a9311ba8903" providerId="ADAL" clId="{81843AA8-99A4-459E-9F1F-C27F782E1488}" dt="2023-05-16T06:28:17.969" v="0" actId="1076"/>
        <pc:sldMkLst>
          <pc:docMk/>
          <pc:sldMk cId="3302909565" sldId="277"/>
        </pc:sldMkLst>
        <pc:spChg chg="mod">
          <ac:chgData name="Georgina WALTON" userId="da391a10-7856-4787-8df9-8a9311ba8903" providerId="ADAL" clId="{81843AA8-99A4-459E-9F1F-C27F782E1488}" dt="2023-05-16T06:28:17.969" v="0" actId="1076"/>
          <ac:spMkLst>
            <pc:docMk/>
            <pc:sldMk cId="3302909565" sldId="277"/>
            <ac:spMk id="5" creationId="{00000000-0000-0000-0000-000000000000}"/>
          </ac:spMkLst>
        </pc:spChg>
      </pc:sldChg>
      <pc:sldChg chg="modSp mod">
        <pc:chgData name="Georgina WALTON" userId="da391a10-7856-4787-8df9-8a9311ba8903" providerId="ADAL" clId="{81843AA8-99A4-459E-9F1F-C27F782E1488}" dt="2023-05-16T06:28:24.186" v="1" actId="1076"/>
        <pc:sldMkLst>
          <pc:docMk/>
          <pc:sldMk cId="2751245216" sldId="280"/>
        </pc:sldMkLst>
        <pc:spChg chg="mod">
          <ac:chgData name="Georgina WALTON" userId="da391a10-7856-4787-8df9-8a9311ba8903" providerId="ADAL" clId="{81843AA8-99A4-459E-9F1F-C27F782E1488}" dt="2023-05-16T06:28:24.186" v="1" actId="1076"/>
          <ac:spMkLst>
            <pc:docMk/>
            <pc:sldMk cId="2751245216" sldId="280"/>
            <ac:spMk id="5" creationId="{00000000-0000-0000-0000-000000000000}"/>
          </ac:spMkLst>
        </pc:spChg>
      </pc:sldChg>
      <pc:sldChg chg="modSp mod">
        <pc:chgData name="Georgina WALTON" userId="da391a10-7856-4787-8df9-8a9311ba8903" providerId="ADAL" clId="{81843AA8-99A4-459E-9F1F-C27F782E1488}" dt="2023-05-16T06:28:35.769" v="4" actId="1076"/>
        <pc:sldMkLst>
          <pc:docMk/>
          <pc:sldMk cId="4214493284" sldId="281"/>
        </pc:sldMkLst>
        <pc:spChg chg="mod">
          <ac:chgData name="Georgina WALTON" userId="da391a10-7856-4787-8df9-8a9311ba8903" providerId="ADAL" clId="{81843AA8-99A4-459E-9F1F-C27F782E1488}" dt="2023-05-16T06:28:35.769" v="4" actId="1076"/>
          <ac:spMkLst>
            <pc:docMk/>
            <pc:sldMk cId="4214493284" sldId="281"/>
            <ac:spMk id="5" creationId="{00000000-0000-0000-0000-000000000000}"/>
          </ac:spMkLst>
        </pc:spChg>
        <pc:picChg chg="mod">
          <ac:chgData name="Georgina WALTON" userId="da391a10-7856-4787-8df9-8a9311ba8903" providerId="ADAL" clId="{81843AA8-99A4-459E-9F1F-C27F782E1488}" dt="2023-05-16T06:28:30.948" v="3" actId="1076"/>
          <ac:picMkLst>
            <pc:docMk/>
            <pc:sldMk cId="4214493284" sldId="281"/>
            <ac:picMk id="1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89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97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694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63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64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09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60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041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723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24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737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3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.png"/><Relationship Id="rId5" Type="http://schemas.openxmlformats.org/officeDocument/2006/relationships/image" Target="../media/image14.em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hyperlink" Target="mailto:natasha.Simpson@education.vic.gov.au" TargetMode="Externa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hyperlink" Target="mailto:ryan.joyce@education.vic.gov.au" TargetMode="External"/><Relationship Id="rId5" Type="http://schemas.openxmlformats.org/officeDocument/2006/relationships/hyperlink" Target="mailto:sally.pryde@education.vic.gov.au" TargetMode="External"/><Relationship Id="rId4" Type="http://schemas.openxmlformats.org/officeDocument/2006/relationships/hyperlink" Target="mailto:Kerrie.lay@education.vic.gov.au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4A1862F-A6F9-4D1B-A7C0-650B15FF23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4"/>
          <a:stretch/>
        </p:blipFill>
        <p:spPr>
          <a:xfrm>
            <a:off x="0" y="-533400"/>
            <a:ext cx="12192000" cy="73648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752845-A238-4AD1-BF62-472A8AD6FB5D}"/>
              </a:ext>
            </a:extLst>
          </p:cNvPr>
          <p:cNvSpPr/>
          <p:nvPr/>
        </p:nvSpPr>
        <p:spPr>
          <a:xfrm>
            <a:off x="0" y="5004591"/>
            <a:ext cx="12192000" cy="18619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19D5BE-08E1-42F3-ACBE-F5889AC2B183}"/>
              </a:ext>
            </a:extLst>
          </p:cNvPr>
          <p:cNvSpPr txBox="1"/>
          <p:nvPr/>
        </p:nvSpPr>
        <p:spPr>
          <a:xfrm>
            <a:off x="2530928" y="5292799"/>
            <a:ext cx="713014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VCE – Physical Education</a:t>
            </a:r>
          </a:p>
          <a:p>
            <a:pPr algn="ctr"/>
            <a:r>
              <a:rPr lang="en-US" sz="1400" dirty="0">
                <a:latin typeface="Europa-Bold" panose="02000000000000000000" pitchFamily="50" charset="0"/>
                <a:cs typeface="Adobe Devanagari" panose="02040503050201020203" pitchFamily="18" charset="0"/>
              </a:rPr>
              <a:t>(2025-2029 Study Design)</a:t>
            </a:r>
            <a:endParaRPr lang="en-AU" sz="1400" dirty="0"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14" name="Picture 13" descr="A picture containing graphics, text, graphic design, clipart&#10;&#10;Description automatically generated">
            <a:extLst>
              <a:ext uri="{FF2B5EF4-FFF2-40B4-BE49-F238E27FC236}">
                <a16:creationId xmlns:a16="http://schemas.microsoft.com/office/drawing/2014/main" id="{29A4004E-A403-35B4-B08F-B4893DA790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8" y="5004590"/>
            <a:ext cx="2634866" cy="1861930"/>
          </a:xfrm>
          <a:prstGeom prst="rect">
            <a:avLst/>
          </a:prstGeom>
        </p:spPr>
      </p:pic>
      <p:pic>
        <p:nvPicPr>
          <p:cNvPr id="2" name="Audio Recording 18 Jun 2024 at 1:32:25 pm">
            <a:hlinkClick r:id="" action="ppaction://media"/>
            <a:extLst>
              <a:ext uri="{FF2B5EF4-FFF2-40B4-BE49-F238E27FC236}">
                <a16:creationId xmlns:a16="http://schemas.microsoft.com/office/drawing/2014/main" id="{D5E8AC9C-4BAF-42F7-640B-D07A800AC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76000" y="-53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7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147666" y="-133764"/>
            <a:ext cx="116465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3 – </a:t>
            </a:r>
            <a:r>
              <a:rPr lang="en-US" sz="3600" dirty="0">
                <a:solidFill>
                  <a:schemeClr val="bg1"/>
                </a:solidFill>
              </a:rPr>
              <a:t>Movement skills and energy for physical activity, sport and exercise</a:t>
            </a:r>
            <a:endParaRPr lang="en-AU" sz="36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A380280E-10F1-3183-0126-7A2A2293B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Content Placeholder 15"/>
          <p:cNvSpPr txBox="1">
            <a:spLocks/>
          </p:cNvSpPr>
          <p:nvPr/>
        </p:nvSpPr>
        <p:spPr>
          <a:xfrm>
            <a:off x="4653269" y="1752557"/>
            <a:ext cx="7331307" cy="35187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1</a:t>
            </a:r>
          </a:p>
          <a:p>
            <a:pPr lvl="1"/>
            <a:r>
              <a:rPr lang="en-US" dirty="0"/>
              <a:t>How are movement skills improved?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Characteristics of skills and stages of learning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Improving skills and coaching considerations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Biomechanical principles for analysis of human movement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Qualitative movement analysis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Text Placeholder 41"/>
          <p:cNvSpPr txBox="1">
            <a:spLocks/>
          </p:cNvSpPr>
          <p:nvPr/>
        </p:nvSpPr>
        <p:spPr>
          <a:xfrm>
            <a:off x="147666" y="3724275"/>
            <a:ext cx="6096000" cy="3659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5" name="Text Placeholder 20"/>
          <p:cNvSpPr txBox="1">
            <a:spLocks/>
          </p:cNvSpPr>
          <p:nvPr/>
        </p:nvSpPr>
        <p:spPr>
          <a:xfrm>
            <a:off x="147666" y="2354579"/>
            <a:ext cx="60960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3875527"/>
            <a:ext cx="6097555" cy="3918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094443" y="2480767"/>
            <a:ext cx="6097556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BFA52-17C1-82F7-1D0E-34388A47E2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90"/>
          <a:stretch/>
        </p:blipFill>
        <p:spPr>
          <a:xfrm>
            <a:off x="0" y="1105859"/>
            <a:ext cx="3873079" cy="5752141"/>
          </a:xfrm>
          <a:prstGeom prst="rect">
            <a:avLst/>
          </a:prstGeom>
        </p:spPr>
      </p:pic>
      <p:pic>
        <p:nvPicPr>
          <p:cNvPr id="7" name="Audio Recording 18 Jun 2024 at 1:41:48 pm">
            <a:hlinkClick r:id="" action="ppaction://media"/>
            <a:extLst>
              <a:ext uri="{FF2B5EF4-FFF2-40B4-BE49-F238E27FC236}">
                <a16:creationId xmlns:a16="http://schemas.microsoft.com/office/drawing/2014/main" id="{7B1DE63A-E592-8A4B-04C9-BDF802CA04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95433" y="330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A380280E-10F1-3183-0126-7A2A2293B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Content Placeholder 15"/>
          <p:cNvSpPr txBox="1">
            <a:spLocks/>
          </p:cNvSpPr>
          <p:nvPr/>
        </p:nvSpPr>
        <p:spPr>
          <a:xfrm>
            <a:off x="5190823" y="1857253"/>
            <a:ext cx="7331307" cy="35187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2</a:t>
            </a:r>
          </a:p>
          <a:p>
            <a:pPr lvl="1"/>
            <a:r>
              <a:rPr lang="en-US" dirty="0"/>
              <a:t>How does the body produce energy?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The three energy systems working together to produce ATP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Acute responses to exercise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Energy system fatigue and recovery mechanisms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Text Placeholder 41"/>
          <p:cNvSpPr txBox="1">
            <a:spLocks/>
          </p:cNvSpPr>
          <p:nvPr/>
        </p:nvSpPr>
        <p:spPr>
          <a:xfrm>
            <a:off x="147666" y="3724275"/>
            <a:ext cx="6096000" cy="3659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5" name="Text Placeholder 20"/>
          <p:cNvSpPr txBox="1">
            <a:spLocks/>
          </p:cNvSpPr>
          <p:nvPr/>
        </p:nvSpPr>
        <p:spPr>
          <a:xfrm>
            <a:off x="147666" y="2354579"/>
            <a:ext cx="60960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3875527"/>
            <a:ext cx="6097555" cy="3918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094443" y="2480767"/>
            <a:ext cx="6097556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C876A9-1ED3-8851-3ACD-1BA5055EEF54}"/>
              </a:ext>
            </a:extLst>
          </p:cNvPr>
          <p:cNvSpPr/>
          <p:nvPr/>
        </p:nvSpPr>
        <p:spPr>
          <a:xfrm>
            <a:off x="147666" y="-133764"/>
            <a:ext cx="116465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3 – </a:t>
            </a:r>
            <a:r>
              <a:rPr lang="en-US" sz="3600" dirty="0">
                <a:solidFill>
                  <a:schemeClr val="bg1"/>
                </a:solidFill>
              </a:rPr>
              <a:t>Movement skills and energy for physical activity, sport and exercise</a:t>
            </a:r>
            <a:endParaRPr lang="en-AU" sz="36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4133F2-BE1F-7744-97C1-4872F4342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/>
          <a:stretch/>
        </p:blipFill>
        <p:spPr bwMode="auto">
          <a:xfrm rot="5400000">
            <a:off x="-660452" y="1795756"/>
            <a:ext cx="5734879" cy="438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18 Jun 2024 at 1:42:21 pm">
            <a:hlinkClick r:id="" action="ppaction://media"/>
            <a:extLst>
              <a:ext uri="{FF2B5EF4-FFF2-40B4-BE49-F238E27FC236}">
                <a16:creationId xmlns:a16="http://schemas.microsoft.com/office/drawing/2014/main" id="{AB3A6663-AF8D-5CD5-E80E-9334091B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5725" y="340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188949" y="258722"/>
            <a:ext cx="11698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4 – </a:t>
            </a:r>
            <a:r>
              <a:rPr lang="en-US" sz="3600" dirty="0">
                <a:solidFill>
                  <a:schemeClr val="bg1"/>
                </a:solidFill>
              </a:rPr>
              <a:t>Training to improve performance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AU" sz="36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B26F1FB1-454F-F78E-E4C3-BA4186671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0" y="2938525"/>
            <a:ext cx="6129338" cy="3678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5047988" y="1948522"/>
            <a:ext cx="7089868" cy="40633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1</a:t>
            </a:r>
          </a:p>
          <a:p>
            <a:pPr lvl="1"/>
            <a:r>
              <a:rPr lang="en-US" dirty="0"/>
              <a:t>What are the foundations of an effective training program?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Fitness components used in sports and activities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Activity analysis in sports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Assessment of fitness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Text Placeholder 13"/>
          <p:cNvSpPr txBox="1">
            <a:spLocks/>
          </p:cNvSpPr>
          <p:nvPr/>
        </p:nvSpPr>
        <p:spPr>
          <a:xfrm>
            <a:off x="169069" y="1554163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6045621" y="3588827"/>
            <a:ext cx="6096000" cy="405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97243" y="2323301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0C56F-D2E9-36A7-C168-E88C33740C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74" r="7317"/>
          <a:stretch/>
        </p:blipFill>
        <p:spPr>
          <a:xfrm>
            <a:off x="0" y="1104121"/>
            <a:ext cx="4855362" cy="5752141"/>
          </a:xfrm>
          <a:prstGeom prst="rect">
            <a:avLst/>
          </a:prstGeom>
        </p:spPr>
      </p:pic>
      <p:pic>
        <p:nvPicPr>
          <p:cNvPr id="7" name="Audio Recording 18 Jun 2024 at 1:43:01 pm">
            <a:hlinkClick r:id="" action="ppaction://media"/>
            <a:extLst>
              <a:ext uri="{FF2B5EF4-FFF2-40B4-BE49-F238E27FC236}">
                <a16:creationId xmlns:a16="http://schemas.microsoft.com/office/drawing/2014/main" id="{C4BCA635-946A-6D9F-CB91-AB3FEB4C9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5246" y="742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188949" y="258722"/>
            <a:ext cx="11698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4 – </a:t>
            </a:r>
            <a:r>
              <a:rPr lang="en-US" sz="3600" dirty="0">
                <a:solidFill>
                  <a:schemeClr val="bg1"/>
                </a:solidFill>
              </a:rPr>
              <a:t>Training to improve performance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AU" sz="36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B26F1FB1-454F-F78E-E4C3-BA4186671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0" y="2938525"/>
            <a:ext cx="6129338" cy="3678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5659173" y="1514134"/>
            <a:ext cx="6228028" cy="40633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2</a:t>
            </a:r>
          </a:p>
          <a:p>
            <a:pPr lvl="1"/>
            <a:r>
              <a:rPr lang="en-US" dirty="0"/>
              <a:t>How is training implemented effectively to improve fitness?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Training program principles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Fitness training methods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Training program design: planning, implementation and evaluation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Chronic adaptations to training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Psychological strategies to enhance performance and recovery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Text Placeholder 13"/>
          <p:cNvSpPr txBox="1">
            <a:spLocks/>
          </p:cNvSpPr>
          <p:nvPr/>
        </p:nvSpPr>
        <p:spPr>
          <a:xfrm>
            <a:off x="169069" y="1554163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6045621" y="3588827"/>
            <a:ext cx="6096000" cy="405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97243" y="2323301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E69B3B-6096-A75D-19B2-57EDF02F85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45"/>
          <a:stretch/>
        </p:blipFill>
        <p:spPr>
          <a:xfrm>
            <a:off x="-1" y="1105859"/>
            <a:ext cx="5183483" cy="5722100"/>
          </a:xfrm>
          <a:prstGeom prst="rect">
            <a:avLst/>
          </a:prstGeom>
        </p:spPr>
      </p:pic>
      <p:pic>
        <p:nvPicPr>
          <p:cNvPr id="7" name="Audio Recording 18 Jun 2024 at 1:43:54 pm">
            <a:hlinkClick r:id="" action="ppaction://media"/>
            <a:extLst>
              <a:ext uri="{FF2B5EF4-FFF2-40B4-BE49-F238E27FC236}">
                <a16:creationId xmlns:a16="http://schemas.microsoft.com/office/drawing/2014/main" id="{27AA690A-C70C-6FBD-3651-7690AE87D3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1" y="682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188949" y="258722"/>
            <a:ext cx="11698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4 – </a:t>
            </a:r>
            <a:r>
              <a:rPr lang="en-US" sz="3600" dirty="0">
                <a:solidFill>
                  <a:schemeClr val="bg1"/>
                </a:solidFill>
              </a:rPr>
              <a:t>Training to improve performance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AU" sz="36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B26F1FB1-454F-F78E-E4C3-BA4186671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0" y="2938525"/>
            <a:ext cx="6129338" cy="3678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5659173" y="1514134"/>
            <a:ext cx="6228028" cy="40633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3</a:t>
            </a:r>
          </a:p>
          <a:p>
            <a:pPr lvl="1"/>
            <a:r>
              <a:rPr lang="en-US" dirty="0"/>
              <a:t>Integrated movement experiences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itchFamily="2" charset="2"/>
              <a:buChar char=""/>
              <a:tabLst>
                <a:tab pos="269875" algn="l"/>
              </a:tabLst>
            </a:pPr>
            <a:r>
              <a:rPr lang="en-US" sz="1800" dirty="0">
                <a:solidFill>
                  <a:prstClr val="black"/>
                </a:solidFill>
              </a:rPr>
              <a:t>The integration </a:t>
            </a:r>
            <a:r>
              <a:rPr lang="en-GB" sz="1800" kern="1100" dirty="0">
                <a:effectLst/>
                <a:ea typeface="Times New Roman" panose="02020603050405020304" pitchFamily="18" charset="0"/>
              </a:rPr>
              <a:t>of theory and practice utilised in and through participation in practical activity</a:t>
            </a:r>
            <a:endParaRPr lang="en-AU" sz="1800" kern="11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300"/>
              </a:spcAft>
              <a:buFont typeface="Symbol" pitchFamily="2" charset="2"/>
              <a:buChar char=""/>
              <a:tabLst>
                <a:tab pos="269875" algn="l"/>
              </a:tabLst>
            </a:pPr>
            <a:r>
              <a:rPr lang="en-GB" sz="1800" kern="1100" dirty="0">
                <a:effectLst/>
                <a:ea typeface="Times New Roman" panose="02020603050405020304" pitchFamily="18" charset="0"/>
              </a:rPr>
              <a:t>interdisciplinary learning that connects knowledge related to skill acquisition, biomechanics, energy production and training and the impacts these have on performance.</a:t>
            </a:r>
            <a:endParaRPr lang="en-AU" sz="1800" kern="1100" dirty="0">
              <a:effectLst/>
              <a:ea typeface="Times New Roman" panose="02020603050405020304" pitchFamily="18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Text Placeholder 13"/>
          <p:cNvSpPr txBox="1">
            <a:spLocks/>
          </p:cNvSpPr>
          <p:nvPr/>
        </p:nvSpPr>
        <p:spPr>
          <a:xfrm>
            <a:off x="169069" y="1554163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6045621" y="3588827"/>
            <a:ext cx="6096000" cy="405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97243" y="2323301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26" name="Picture 2" descr="Researchers kick goals with soccer findings - UQ News - The University of  Queensland, Australia">
            <a:extLst>
              <a:ext uri="{FF2B5EF4-FFF2-40B4-BE49-F238E27FC236}">
                <a16:creationId xmlns:a16="http://schemas.microsoft.com/office/drawing/2014/main" id="{84A2BCCF-ADD2-4979-C706-9920B18B0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9" r="41094"/>
          <a:stretch/>
        </p:blipFill>
        <p:spPr bwMode="auto">
          <a:xfrm>
            <a:off x="11431" y="1137729"/>
            <a:ext cx="5249864" cy="57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18 Jun 2024 at 1:54:33 pm">
            <a:hlinkClick r:id="" action="ppaction://media"/>
            <a:extLst>
              <a:ext uri="{FF2B5EF4-FFF2-40B4-BE49-F238E27FC236}">
                <a16:creationId xmlns:a16="http://schemas.microsoft.com/office/drawing/2014/main" id="{34AF7C61-0FEA-7B89-FA1E-4C0EF2AC6B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1" y="1178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838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3 &amp; 4 Assessment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05A0285D-73F4-CDB1-9B08-F6340029F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0325" y="1610435"/>
            <a:ext cx="81187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Unit 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1 – Biomechanics/Skill acquisition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2 – Laboratory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3 – Energy systems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3200" b="1" dirty="0"/>
              <a:t>Unit 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1 – Written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2 – Chronic adaptations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3 – Exercise reflective 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Unit 3 &amp; 4 Exam</a:t>
            </a:r>
          </a:p>
        </p:txBody>
      </p:sp>
      <p:pic>
        <p:nvPicPr>
          <p:cNvPr id="7" name="Audio Recording 18 Jun 2024 at 1:55:43 pm">
            <a:hlinkClick r:id="" action="ppaction://media"/>
            <a:extLst>
              <a:ext uri="{FF2B5EF4-FFF2-40B4-BE49-F238E27FC236}">
                <a16:creationId xmlns:a16="http://schemas.microsoft.com/office/drawing/2014/main" id="{8038DA0A-7AB0-34A3-33CE-BA8245101A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0979" y="1215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838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Leads to…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05A0285D-73F4-CDB1-9B08-F6340029F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5" name="Text Placeholder 10"/>
          <p:cNvSpPr txBox="1">
            <a:spLocks/>
          </p:cNvSpPr>
          <p:nvPr/>
        </p:nvSpPr>
        <p:spPr>
          <a:xfrm>
            <a:off x="5047487" y="1479330"/>
            <a:ext cx="7094133" cy="4287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400" dirty="0"/>
              <a:t>Physical Education teaching </a:t>
            </a:r>
          </a:p>
          <a:p>
            <a:pPr fontAlgn="base"/>
            <a:r>
              <a:rPr lang="en-US" sz="2400" dirty="0"/>
              <a:t>Physiotherapy </a:t>
            </a:r>
          </a:p>
          <a:p>
            <a:pPr fontAlgn="base"/>
            <a:r>
              <a:rPr lang="en-US" sz="2400" dirty="0"/>
              <a:t>Occupational therapy </a:t>
            </a:r>
          </a:p>
          <a:p>
            <a:pPr fontAlgn="base"/>
            <a:r>
              <a:rPr lang="en-US" sz="2400" dirty="0"/>
              <a:t>Sports Science </a:t>
            </a:r>
          </a:p>
          <a:p>
            <a:pPr fontAlgn="base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Dietician (nutrition)</a:t>
            </a:r>
          </a:p>
          <a:p>
            <a:pPr fontAlgn="base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Technique analysis (biomechanic)</a:t>
            </a:r>
          </a:p>
          <a:p>
            <a:pPr fontAlgn="base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Sports psychology</a:t>
            </a:r>
          </a:p>
          <a:p>
            <a:pPr fontAlgn="base"/>
            <a:r>
              <a:rPr lang="en-US" sz="2400" dirty="0"/>
              <a:t>Sports Management/Sport Development</a:t>
            </a:r>
          </a:p>
          <a:p>
            <a:pPr fontAlgn="base"/>
            <a:r>
              <a:rPr lang="en-US" sz="2400" dirty="0"/>
              <a:t>Fitness and Personal Training courses </a:t>
            </a:r>
          </a:p>
          <a:p>
            <a:pPr fontAlgn="base"/>
            <a:r>
              <a:rPr lang="en-US" sz="2400" dirty="0"/>
              <a:t>Exercise Physiologist  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D8B03-71BE-6CEC-CE08-37011470EB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65" b="16250"/>
          <a:stretch/>
        </p:blipFill>
        <p:spPr>
          <a:xfrm>
            <a:off x="14350" y="1114331"/>
            <a:ext cx="5155057" cy="5749957"/>
          </a:xfrm>
          <a:prstGeom prst="rect">
            <a:avLst/>
          </a:prstGeom>
        </p:spPr>
      </p:pic>
      <p:pic>
        <p:nvPicPr>
          <p:cNvPr id="9" name="Audio Recording 18 Jun 2024 at 1:58:03 pm">
            <a:hlinkClick r:id="" action="ppaction://media"/>
            <a:extLst>
              <a:ext uri="{FF2B5EF4-FFF2-40B4-BE49-F238E27FC236}">
                <a16:creationId xmlns:a16="http://schemas.microsoft.com/office/drawing/2014/main" id="{7AA6DB39-80F6-BBB8-F864-D7087C1F77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0979" y="1215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9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93BC6-9B70-471D-B072-CA9C8CF82D13}"/>
              </a:ext>
            </a:extLst>
          </p:cNvPr>
          <p:cNvSpPr txBox="1"/>
          <p:nvPr/>
        </p:nvSpPr>
        <p:spPr>
          <a:xfrm>
            <a:off x="745412" y="2003627"/>
            <a:ext cx="110690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information contact: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Ms</a:t>
            </a:r>
            <a:r>
              <a:rPr lang="en-US" sz="2800" dirty="0"/>
              <a:t> Lay			Email: </a:t>
            </a:r>
            <a:r>
              <a:rPr lang="en-US" sz="2800" dirty="0">
                <a:hlinkClick r:id="rId4"/>
              </a:rPr>
              <a:t>kerrie.lay@education.vic.gov.au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Ms</a:t>
            </a:r>
            <a:r>
              <a:rPr lang="en-US" sz="2800" dirty="0"/>
              <a:t> </a:t>
            </a:r>
            <a:r>
              <a:rPr lang="en-US" sz="2800" dirty="0" err="1"/>
              <a:t>Pryde</a:t>
            </a:r>
            <a:r>
              <a:rPr lang="en-US" sz="2800" dirty="0"/>
              <a:t>		Email: </a:t>
            </a:r>
            <a:r>
              <a:rPr lang="en-US" sz="2800" dirty="0">
                <a:hlinkClick r:id="rId5"/>
              </a:rPr>
              <a:t>sally.pryde@education.vic.gov.au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Mr</a:t>
            </a:r>
            <a:r>
              <a:rPr lang="en-US" sz="2800" dirty="0"/>
              <a:t> Joyce		Email: </a:t>
            </a:r>
            <a:r>
              <a:rPr lang="en-US" sz="2800" dirty="0">
                <a:hlinkClick r:id="rId6"/>
              </a:rPr>
              <a:t>ryan.joyce@education.vic.gov.au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Ms</a:t>
            </a:r>
            <a:r>
              <a:rPr lang="en-US" sz="2800" dirty="0"/>
              <a:t> Simpson		Email: </a:t>
            </a:r>
            <a:r>
              <a:rPr lang="en-US" sz="2800" dirty="0">
                <a:hlinkClick r:id="rId7"/>
              </a:rPr>
              <a:t>natasha.simpson@education.vic.gov.au</a:t>
            </a:r>
            <a:r>
              <a:rPr lang="en-US" sz="2800" dirty="0"/>
              <a:t>   </a:t>
            </a:r>
            <a:endParaRPr lang="en-AU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46408-4667-40CF-AC9B-D2156369B2ED}"/>
              </a:ext>
            </a:extLst>
          </p:cNvPr>
          <p:cNvSpPr/>
          <p:nvPr/>
        </p:nvSpPr>
        <p:spPr>
          <a:xfrm>
            <a:off x="-31617" y="0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05B7A-0CFB-4D43-8D4B-F3577086361D}"/>
              </a:ext>
            </a:extLst>
          </p:cNvPr>
          <p:cNvSpPr/>
          <p:nvPr/>
        </p:nvSpPr>
        <p:spPr>
          <a:xfrm>
            <a:off x="545432" y="323525"/>
            <a:ext cx="4864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CONTACT US…   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3" name="Picture 2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A194D046-82BD-C82D-5E86-0270FFAD8A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pic>
        <p:nvPicPr>
          <p:cNvPr id="4" name="Audio Recording 18 Jun 2024 at 1:58:27 pm">
            <a:hlinkClick r:id="" action="ppaction://media"/>
            <a:extLst>
              <a:ext uri="{FF2B5EF4-FFF2-40B4-BE49-F238E27FC236}">
                <a16:creationId xmlns:a16="http://schemas.microsoft.com/office/drawing/2014/main" id="{30E6BB99-E8AE-6D6D-C888-E277CDF4DC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90656" y="1280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7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1129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Focus of Physical Education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1C5BDDD8-AEEF-C374-F7A6-9063C64AD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8203" y="1404882"/>
            <a:ext cx="828501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Focus of Physical Education: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</a:rPr>
              <a:t>To extend your knowledge of the human body and its various systems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</a:rPr>
              <a:t>To increase you understanding of how to prepare thoroughly for your own sport and how to best recover. 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</a:rPr>
              <a:t>Links theory with practical study and incorporates science, technology &amp; </a:t>
            </a:r>
            <a:r>
              <a:rPr lang="en-US" sz="2800" dirty="0" err="1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</a:rPr>
              <a:t>maths</a:t>
            </a:r>
            <a:r>
              <a:rPr lang="en-US" sz="28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</a:rPr>
              <a:t> (why &amp; how the human body moves) </a:t>
            </a:r>
            <a:endParaRPr lang="en-US" sz="2800" dirty="0"/>
          </a:p>
        </p:txBody>
      </p:sp>
      <p:pic>
        <p:nvPicPr>
          <p:cNvPr id="7" name="Audio Recording 18 Jun 2024 at 1:35:44 pm">
            <a:hlinkClick r:id="" action="ppaction://media"/>
            <a:extLst>
              <a:ext uri="{FF2B5EF4-FFF2-40B4-BE49-F238E27FC236}">
                <a16:creationId xmlns:a16="http://schemas.microsoft.com/office/drawing/2014/main" id="{70908383-DE53-D775-E9D8-333A60035E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9156" y="1728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2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9278CE-B6D0-4C81-9DB3-F384DB9FC68C}"/>
              </a:ext>
            </a:extLst>
          </p:cNvPr>
          <p:cNvSpPr/>
          <p:nvPr/>
        </p:nvSpPr>
        <p:spPr>
          <a:xfrm>
            <a:off x="-2177" y="0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E295F3-FACC-E09B-A16F-0FAA677134EA}"/>
              </a:ext>
            </a:extLst>
          </p:cNvPr>
          <p:cNvSpPr/>
          <p:nvPr/>
        </p:nvSpPr>
        <p:spPr>
          <a:xfrm>
            <a:off x="545432" y="323525"/>
            <a:ext cx="358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INTRO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6" name="Picture 5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350E710F-2F09-5C57-88B9-6A8253C33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22817" y="1126384"/>
            <a:ext cx="12635455" cy="590918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255594" y="2680370"/>
            <a:ext cx="9342634" cy="1639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UNIT 1: The human body in motion</a:t>
            </a:r>
          </a:p>
          <a:p>
            <a:pPr lvl="1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UNIT 2: Physical activity, sport, exercise and society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 Placeholder 70"/>
          <p:cNvSpPr txBox="1">
            <a:spLocks/>
          </p:cNvSpPr>
          <p:nvPr/>
        </p:nvSpPr>
        <p:spPr>
          <a:xfrm>
            <a:off x="1255594" y="1757040"/>
            <a:ext cx="5875734" cy="923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</a:rPr>
              <a:t> UNIT 1 &amp; 2</a:t>
            </a:r>
          </a:p>
        </p:txBody>
      </p:sp>
      <p:pic>
        <p:nvPicPr>
          <p:cNvPr id="3" name="Audio Recording 18 Jun 2024 at 1:36:28 pm">
            <a:hlinkClick r:id="" action="ppaction://media"/>
            <a:extLst>
              <a:ext uri="{FF2B5EF4-FFF2-40B4-BE49-F238E27FC236}">
                <a16:creationId xmlns:a16="http://schemas.microsoft.com/office/drawing/2014/main" id="{6D5ADCBC-9C21-4AB9-A6BB-75A5BBDD7F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0168" y="1187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879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1 – </a:t>
            </a:r>
            <a:r>
              <a:rPr lang="en-US" sz="4000" dirty="0">
                <a:solidFill>
                  <a:schemeClr val="bg1"/>
                </a:solidFill>
              </a:rPr>
              <a:t>The human body in motion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131C02BD-AD25-83E9-4AA1-558D03C98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Content Placeholder 15"/>
          <p:cNvSpPr txBox="1">
            <a:spLocks/>
          </p:cNvSpPr>
          <p:nvPr/>
        </p:nvSpPr>
        <p:spPr>
          <a:xfrm>
            <a:off x="3904469" y="2006549"/>
            <a:ext cx="6495959" cy="36017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1</a:t>
            </a:r>
          </a:p>
          <a:p>
            <a:pPr lvl="1"/>
            <a:r>
              <a:rPr lang="en-US" dirty="0"/>
              <a:t>How does the musculoskeletal system work to produce movement?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Structure and function of the musculoskeletal system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Preventing musculoskeletal injuries and illnesses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Legal and illegal methods that enhance performance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41"/>
          <p:cNvSpPr txBox="1">
            <a:spLocks/>
          </p:cNvSpPr>
          <p:nvPr/>
        </p:nvSpPr>
        <p:spPr>
          <a:xfrm>
            <a:off x="119685" y="1958545"/>
            <a:ext cx="6129338" cy="3934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ext Placeholder 20"/>
          <p:cNvSpPr txBox="1">
            <a:spLocks/>
          </p:cNvSpPr>
          <p:nvPr/>
        </p:nvSpPr>
        <p:spPr>
          <a:xfrm>
            <a:off x="58531" y="2155629"/>
            <a:ext cx="60960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1569129"/>
            <a:ext cx="6097555" cy="5157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395979" y="2147047"/>
            <a:ext cx="609755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7787813" y="4524004"/>
            <a:ext cx="6129338" cy="203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7956882" y="26491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76A5E-4879-CEEC-1213-A9FFD601A4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624" t="6232" r="22866" b="7392"/>
          <a:stretch/>
        </p:blipFill>
        <p:spPr>
          <a:xfrm>
            <a:off x="1756" y="1134008"/>
            <a:ext cx="3479777" cy="5723992"/>
          </a:xfrm>
          <a:prstGeom prst="rect">
            <a:avLst/>
          </a:prstGeom>
        </p:spPr>
      </p:pic>
      <p:pic>
        <p:nvPicPr>
          <p:cNvPr id="7" name="Audio Recording 18 Jun 2024 at 1:37:07 pm">
            <a:hlinkClick r:id="" action="ppaction://media"/>
            <a:extLst>
              <a:ext uri="{FF2B5EF4-FFF2-40B4-BE49-F238E27FC236}">
                <a16:creationId xmlns:a16="http://schemas.microsoft.com/office/drawing/2014/main" id="{9DB6891C-B40B-3C06-AEE4-573FA3CE9B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95433" y="975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879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1 – </a:t>
            </a:r>
            <a:r>
              <a:rPr lang="en-US" sz="4000" dirty="0">
                <a:solidFill>
                  <a:schemeClr val="bg1"/>
                </a:solidFill>
              </a:rPr>
              <a:t>The human body in motion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131C02BD-AD25-83E9-4AA1-558D03C98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Content Placeholder 15"/>
          <p:cNvSpPr txBox="1">
            <a:spLocks/>
          </p:cNvSpPr>
          <p:nvPr/>
        </p:nvSpPr>
        <p:spPr>
          <a:xfrm>
            <a:off x="5349655" y="1613718"/>
            <a:ext cx="6495959" cy="36017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2</a:t>
            </a:r>
          </a:p>
          <a:p>
            <a:pPr lvl="1"/>
            <a:r>
              <a:rPr lang="en-US" dirty="0"/>
              <a:t>What role does the cardiorespiratory system play in movement?</a:t>
            </a:r>
            <a:br>
              <a:rPr lang="en-US" dirty="0"/>
            </a:b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Structure and function of the cardiorespiratory system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Factors affecting the cardiorespiratory system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Legal and illegal methods that enhance performance of the cardiorespiratory system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41"/>
          <p:cNvSpPr txBox="1">
            <a:spLocks/>
          </p:cNvSpPr>
          <p:nvPr/>
        </p:nvSpPr>
        <p:spPr>
          <a:xfrm>
            <a:off x="119685" y="1958545"/>
            <a:ext cx="6129338" cy="3934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ext Placeholder 20"/>
          <p:cNvSpPr txBox="1">
            <a:spLocks/>
          </p:cNvSpPr>
          <p:nvPr/>
        </p:nvSpPr>
        <p:spPr>
          <a:xfrm>
            <a:off x="58531" y="2155629"/>
            <a:ext cx="60960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1569129"/>
            <a:ext cx="6097555" cy="5157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395979" y="2147047"/>
            <a:ext cx="609755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7787813" y="4524004"/>
            <a:ext cx="6129338" cy="203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7956882" y="26491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8" name="Picture Placeholde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12073"/>
          <a:stretch>
            <a:fillRect/>
          </a:stretch>
        </p:blipFill>
        <p:spPr>
          <a:xfrm>
            <a:off x="4418" y="1147007"/>
            <a:ext cx="4647340" cy="5710993"/>
          </a:xfrm>
          <a:prstGeom prst="rect">
            <a:avLst/>
          </a:prstGeom>
        </p:spPr>
      </p:pic>
      <p:pic>
        <p:nvPicPr>
          <p:cNvPr id="6" name="Audio Recording 18 Jun 2024 at 1:37:41 pm">
            <a:hlinkClick r:id="" action="ppaction://media"/>
            <a:extLst>
              <a:ext uri="{FF2B5EF4-FFF2-40B4-BE49-F238E27FC236}">
                <a16:creationId xmlns:a16="http://schemas.microsoft.com/office/drawing/2014/main" id="{E4AD7483-2672-54FA-2E10-B897F67F02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5166" y="964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1351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2 – </a:t>
            </a:r>
            <a:r>
              <a:rPr lang="en-US" sz="4000" dirty="0">
                <a:solidFill>
                  <a:schemeClr val="bg1"/>
                </a:solidFill>
              </a:rPr>
              <a:t>Physical activity, sport, exercise and society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6ADF3932-5892-87FE-CF83-A6F08611F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6" name="Text Placeholder 10"/>
          <p:cNvSpPr txBox="1">
            <a:spLocks/>
          </p:cNvSpPr>
          <p:nvPr/>
        </p:nvSpPr>
        <p:spPr>
          <a:xfrm>
            <a:off x="6096000" y="1684964"/>
            <a:ext cx="6096000" cy="5444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80534" y="984058"/>
            <a:ext cx="601146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Content Placeholder 19"/>
          <p:cNvSpPr txBox="1">
            <a:spLocks/>
          </p:cNvSpPr>
          <p:nvPr/>
        </p:nvSpPr>
        <p:spPr>
          <a:xfrm>
            <a:off x="4313156" y="1671791"/>
            <a:ext cx="7274741" cy="4329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1</a:t>
            </a:r>
          </a:p>
          <a:p>
            <a:pPr lvl="1"/>
            <a:r>
              <a:rPr lang="en-US" dirty="0"/>
              <a:t>How do physical activity, sport and exercise contribute to healthy lifestyles?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Physical activity concepts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Physical, social, mental and emotional benefits, and health risks of inactivity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Assessment of physical activity and sedentary behaviours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Sociocultural influences on participation in physical activity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Prevalence and trends in physical activity, sport and sedentary behavior in the population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The social-ecological model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Promoting physical activity and reducing sedentary behaviour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5936185" y="2378007"/>
            <a:ext cx="6129338" cy="5311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6105237" y="14806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292586-640A-3A5D-881F-714ABA87CB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278" t="23310" r="4271" b="16122"/>
          <a:stretch/>
        </p:blipFill>
        <p:spPr>
          <a:xfrm>
            <a:off x="9938" y="1115987"/>
            <a:ext cx="4293981" cy="5722135"/>
          </a:xfrm>
          <a:prstGeom prst="rect">
            <a:avLst/>
          </a:prstGeom>
        </p:spPr>
      </p:pic>
      <p:pic>
        <p:nvPicPr>
          <p:cNvPr id="7" name="Audio Recording 18 Jun 2024 at 1:39:26 pm">
            <a:hlinkClick r:id="" action="ppaction://media"/>
            <a:extLst>
              <a:ext uri="{FF2B5EF4-FFF2-40B4-BE49-F238E27FC236}">
                <a16:creationId xmlns:a16="http://schemas.microsoft.com/office/drawing/2014/main" id="{EF8D1A0D-D2CF-1AD1-9D90-EDF63A5647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8584" y="1085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1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0" y="323525"/>
            <a:ext cx="10904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2 – </a:t>
            </a:r>
            <a:r>
              <a:rPr lang="en-US" sz="4000" dirty="0">
                <a:solidFill>
                  <a:schemeClr val="bg1"/>
                </a:solidFill>
              </a:rPr>
              <a:t>Physical activity, sport, exercise and society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6ADF3932-5892-87FE-CF83-A6F08611F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6" name="Text Placeholder 10"/>
          <p:cNvSpPr txBox="1">
            <a:spLocks/>
          </p:cNvSpPr>
          <p:nvPr/>
        </p:nvSpPr>
        <p:spPr>
          <a:xfrm>
            <a:off x="6096000" y="1684964"/>
            <a:ext cx="6096000" cy="5444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80534" y="984058"/>
            <a:ext cx="601146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Content Placeholder 19"/>
          <p:cNvSpPr txBox="1">
            <a:spLocks/>
          </p:cNvSpPr>
          <p:nvPr/>
        </p:nvSpPr>
        <p:spPr>
          <a:xfrm>
            <a:off x="5744730" y="1646964"/>
            <a:ext cx="6313696" cy="34388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2</a:t>
            </a:r>
          </a:p>
          <a:p>
            <a:pPr lvl="1"/>
            <a:r>
              <a:rPr lang="en-US" dirty="0"/>
              <a:t>What are the contemporary issues associated with physical activity and sport?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Contemporary issues associated with physical activity and sport</a:t>
            </a:r>
            <a:endParaRPr lang="en-US" sz="18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5936185" y="2378007"/>
            <a:ext cx="6129338" cy="5311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6105237" y="14806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638E2-A078-7C46-1212-123980CC65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8" r="2211"/>
          <a:stretch/>
        </p:blipFill>
        <p:spPr>
          <a:xfrm>
            <a:off x="17148" y="1110008"/>
            <a:ext cx="5498468" cy="5752141"/>
          </a:xfrm>
          <a:prstGeom prst="rect">
            <a:avLst/>
          </a:prstGeom>
        </p:spPr>
      </p:pic>
      <p:pic>
        <p:nvPicPr>
          <p:cNvPr id="7" name="Audio Recording 18 Jun 2024 at 1:40:00 pm">
            <a:hlinkClick r:id="" action="ppaction://media"/>
            <a:extLst>
              <a:ext uri="{FF2B5EF4-FFF2-40B4-BE49-F238E27FC236}">
                <a16:creationId xmlns:a16="http://schemas.microsoft.com/office/drawing/2014/main" id="{BF0C5049-AC33-BBA8-603C-12C9989D4C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95433" y="950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6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838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1 &amp; 2 Assessment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05A0285D-73F4-CDB1-9B08-F6340029F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0325" y="1525471"/>
            <a:ext cx="81187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Unit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1 – Musculoskeletal system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2 – Laboratory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Unit 1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3200" b="1" dirty="0"/>
              <a:t>Unit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1 – Physical activity and sedentary behavior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2 –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3 – Analysis of contemporary issues in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Unit 2 Exam</a:t>
            </a:r>
          </a:p>
        </p:txBody>
      </p:sp>
      <p:pic>
        <p:nvPicPr>
          <p:cNvPr id="7" name="Audio Recording 18 Jun 2024 at 1:40:42 pm">
            <a:hlinkClick r:id="" action="ppaction://media"/>
            <a:extLst>
              <a:ext uri="{FF2B5EF4-FFF2-40B4-BE49-F238E27FC236}">
                <a16:creationId xmlns:a16="http://schemas.microsoft.com/office/drawing/2014/main" id="{EE451D62-D85F-8A49-C7B2-E64DB56781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0943" y="1215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0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9278CE-B6D0-4C81-9DB3-F384DB9FC68C}"/>
              </a:ext>
            </a:extLst>
          </p:cNvPr>
          <p:cNvSpPr/>
          <p:nvPr/>
        </p:nvSpPr>
        <p:spPr>
          <a:xfrm>
            <a:off x="-2177" y="0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E295F3-FACC-E09B-A16F-0FAA677134EA}"/>
              </a:ext>
            </a:extLst>
          </p:cNvPr>
          <p:cNvSpPr/>
          <p:nvPr/>
        </p:nvSpPr>
        <p:spPr>
          <a:xfrm>
            <a:off x="545432" y="323525"/>
            <a:ext cx="358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INTRO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6" name="Picture 5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350E710F-2F09-5C57-88B9-6A8253C33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55805"/>
            <a:ext cx="12192000" cy="570219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3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255594" y="3396206"/>
            <a:ext cx="9342634" cy="1639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UNIT 3: Movement skills and energy for physical activity, sport and exercise</a:t>
            </a:r>
          </a:p>
          <a:p>
            <a:pPr lvl="1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UNIT 4: Training to improve performance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 Placeholder 70"/>
          <p:cNvSpPr txBox="1">
            <a:spLocks/>
          </p:cNvSpPr>
          <p:nvPr/>
        </p:nvSpPr>
        <p:spPr>
          <a:xfrm>
            <a:off x="1255594" y="1757040"/>
            <a:ext cx="5875734" cy="923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</a:rPr>
              <a:t> UNIT 3 &amp; 4</a:t>
            </a:r>
          </a:p>
        </p:txBody>
      </p:sp>
      <p:pic>
        <p:nvPicPr>
          <p:cNvPr id="3" name="Audio Recording 18 Jun 2024 at 1:41:09 pm">
            <a:hlinkClick r:id="" action="ppaction://media"/>
            <a:extLst>
              <a:ext uri="{FF2B5EF4-FFF2-40B4-BE49-F238E27FC236}">
                <a16:creationId xmlns:a16="http://schemas.microsoft.com/office/drawing/2014/main" id="{A7340ABD-D9BF-C0B2-6421-9227F3D45B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0168" y="2186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d272ca-09c8-4e66-af52-f43572f3dcaa">
      <Terms xmlns="http://schemas.microsoft.com/office/infopath/2007/PartnerControls"/>
    </lcf76f155ced4ddcb4097134ff3c332f>
    <TaxCatchAll xmlns="f1df83aa-51a4-4a62-a357-f95cbe9678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1D0B7B4FF09646A0F20BD720997E84" ma:contentTypeVersion="17" ma:contentTypeDescription="Create a new document." ma:contentTypeScope="" ma:versionID="e49e3702caaf28e28bd94baa75c01884">
  <xsd:schema xmlns:xsd="http://www.w3.org/2001/XMLSchema" xmlns:xs="http://www.w3.org/2001/XMLSchema" xmlns:p="http://schemas.microsoft.com/office/2006/metadata/properties" xmlns:ns2="7dd272ca-09c8-4e66-af52-f43572f3dcaa" xmlns:ns3="f1df83aa-51a4-4a62-a357-f95cbe967878" targetNamespace="http://schemas.microsoft.com/office/2006/metadata/properties" ma:root="true" ma:fieldsID="81ab82ca8d38c7e35449f69c2f28198d" ns2:_="" ns3:_="">
    <xsd:import namespace="7dd272ca-09c8-4e66-af52-f43572f3dcaa"/>
    <xsd:import namespace="f1df83aa-51a4-4a62-a357-f95cbe9678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272ca-09c8-4e66-af52-f43572f3dc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5db9a0a-e9c3-4ed2-a5c4-10b9df93b8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f83aa-51a4-4a62-a357-f95cbe967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b7f5aa1-dc01-4dc6-8e7a-67a7fc249b66}" ma:internalName="TaxCatchAll" ma:showField="CatchAllData" ma:web="f1df83aa-51a4-4a62-a357-f95cbe9678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798034-C626-4387-9F27-C55D871AB3A8}">
  <ds:schemaRefs>
    <ds:schemaRef ds:uri="http://schemas.microsoft.com/office/2006/metadata/properties"/>
    <ds:schemaRef ds:uri="http://purl.org/dc/elements/1.1/"/>
    <ds:schemaRef ds:uri="f6baea9f-91d5-4093-9759-8fe63dfee2f6"/>
    <ds:schemaRef ds:uri="http://purl.org/dc/terms/"/>
    <ds:schemaRef ds:uri="83bedef8-b978-4aa7-93f1-a34f55bdd75b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73B01A-4D48-4389-B377-00E92F06EDA1}"/>
</file>

<file path=customXml/itemProps3.xml><?xml version="1.0" encoding="utf-8"?>
<ds:datastoreItem xmlns:ds="http://schemas.openxmlformats.org/officeDocument/2006/customXml" ds:itemID="{170B7953-2CE1-4AE7-95F2-7B4CF00FB0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877</Words>
  <Application>Microsoft Macintosh PowerPoint</Application>
  <PresentationFormat>Widescreen</PresentationFormat>
  <Paragraphs>176</Paragraphs>
  <Slides>17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Devanagari</vt:lpstr>
      <vt:lpstr>Arial</vt:lpstr>
      <vt:lpstr>Calibri</vt:lpstr>
      <vt:lpstr>Calibri Light</vt:lpstr>
      <vt:lpstr>Europa-Bold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and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Dixon</dc:creator>
  <cp:lastModifiedBy>Natasha Simpson</cp:lastModifiedBy>
  <cp:revision>74</cp:revision>
  <dcterms:created xsi:type="dcterms:W3CDTF">2021-09-03T00:41:33Z</dcterms:created>
  <dcterms:modified xsi:type="dcterms:W3CDTF">2024-06-18T04:04:07Z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0x0101000C1D0B7B4FF09646A0F20BD720997E84</vt:lpwstr>
  </property>
</Properties>
</file>