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CC99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158D-4199-1B49-AA74-E91A7F9C9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74292-D210-CA36-73E8-EB4BB1E5C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12F7F-6092-12FC-E4B2-F02E001A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72DA-5AFA-60E2-77CA-ED39F83B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8F9A4-9424-4923-5696-79C45785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56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AD4E3-9EB3-B727-1253-47DA5F597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EA146-DAF2-6FFE-DFB1-3EE898234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474CF-B3A6-5162-BA22-D9D82434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2700F-16BB-1C36-8D9B-1E0112AF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B2177-F7ED-759D-97DF-7D4EAD7E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0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A14C71-33B5-590D-3B3C-E871B8C82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562A7-BB4E-EFAA-490F-6EA519517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91501-B520-2CF8-A6DF-1C437D6F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7B023-6CB9-3B66-F976-314BAD81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5BEB2-5D88-BE23-AE01-6686C08B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829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DAF8-9909-3530-B191-25288EDB8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73D-9EB4-13DB-3DE6-DD7E71725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255E-B2D5-429A-B022-3DE728FE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A8C0-7929-E8D8-D483-DE1E7D1D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481D7-069F-0EB3-D755-1493A113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28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7DDB4-1F62-FB37-FE1B-63DACD21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F18F7-84C7-E76A-27E4-9F917E011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33441-E190-C239-7F1E-BEB6C054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3D57-73E2-8A54-7FF2-41B5EFFB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EEA8-6D23-DA8C-F3F4-5866D787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63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A438-D749-0BFA-28F6-4635AE2E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0725D-5BA9-C1EC-24AE-DF1DFD2E9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33973-3EAD-3913-C27A-FCEBDE0E2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64768-FFFA-013B-E36C-3595ABEC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419C4-5541-4E3E-E30F-9840CAE8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BF4A-854F-1DEE-51E0-5DC5EF0CF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36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84A05-52DA-CA27-11D6-FF066298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1EE2B-E9FF-6E66-4BA0-3741F730F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6454D-1E69-15D1-CC53-BBBCE97C0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D2B0F-7B6F-0B3B-50BF-F57A91907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7B969-74D8-CABA-73FF-543F3170E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66F9C-8517-9884-EC1B-51A3A07E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16320-88D1-60A6-3C75-0AB6558D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36ED8-E500-E588-C999-AD7A8227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43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0B35-4210-0555-2C86-529E16AC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15A33-7B21-44D0-C74E-57C7415D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51560-17A0-9ED7-9DB7-EBAD328A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B3BA4-FAE1-BFEC-3260-3C45A85A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28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30E37-3E25-07D5-1FC4-07F65BC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8CBB72-B1CE-C09A-5E16-02CE76C1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C1614-E7D3-B96B-CD68-A46EB686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00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8F4E-A6C1-FCB6-ED0F-03B2D58B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087EE-34D8-6460-DA77-14A2C9816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FA3A-0EB0-B326-3D0B-B0F0F2DCD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9F246-977E-276F-1997-B3D7E766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6C6C0-AEBC-004C-844C-44CEA070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CE284-889A-CF6D-6C22-1D08F9FE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46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5D3B6-3328-BA75-278F-20DE6BD19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49248-824E-3031-D7F2-4A55B234F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8C0FC-8A3D-37F0-F748-33C436F45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30A73-01D5-476D-E279-F303F7CF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5DF56-C6D9-52BA-E848-7E962336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C3C82-3E5B-2643-8553-DC86933B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7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A65F4-7DF3-035A-C595-7966BC05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5907-02F2-750D-A58A-CE578F27D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12A72-4587-5A44-7461-162A860E5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7137-8B59-4A29-A7D1-3BEADCABDB70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9D615-B02E-4AB6-6F5A-8833062BA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AD605-6C8E-970B-C24F-3EF6A350D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B050-4C61-4B24-90D6-4FF009280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1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nline.updf.com/index/share/en-US?shareId=3ce864fb-7479-429d-b858-4f6db4b77799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online.updf.com/index/share/en-US?shareId=59d87ae6-b199-4f6c-ac2a-97f5fa66bdd8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6.png"/><Relationship Id="rId5" Type="http://schemas.openxmlformats.org/officeDocument/2006/relationships/image" Target="../media/image4.jpeg"/><Relationship Id="rId15" Type="http://schemas.openxmlformats.org/officeDocument/2006/relationships/image" Target="../media/image10.png"/><Relationship Id="rId10" Type="http://schemas.openxmlformats.org/officeDocument/2006/relationships/hyperlink" Target="https://online.updf.com/index/share/en-US?shareId=ba8aed2c-412a-4ec6-b8e8-9eaab4150ea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online.updf.com/index/share/en-US?shareId=f33d9f6d-4726-4566-a209-f7807f72a497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umbrella, accessory&#10;&#10;Description automatically generated">
            <a:extLst>
              <a:ext uri="{FF2B5EF4-FFF2-40B4-BE49-F238E27FC236}">
                <a16:creationId xmlns:a16="http://schemas.microsoft.com/office/drawing/2014/main" id="{E9396CD2-8F58-A68D-E596-9F5F76A0C0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4" t="17051" r="18169" b="26059"/>
          <a:stretch/>
        </p:blipFill>
        <p:spPr>
          <a:xfrm>
            <a:off x="2576305" y="1"/>
            <a:ext cx="6928552" cy="51883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760721-CA0F-D98F-3D04-20138845F40D}"/>
              </a:ext>
            </a:extLst>
          </p:cNvPr>
          <p:cNvSpPr txBox="1"/>
          <p:nvPr/>
        </p:nvSpPr>
        <p:spPr>
          <a:xfrm>
            <a:off x="3782288" y="156008"/>
            <a:ext cx="46274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/>
              <a:t>Inquiry </a:t>
            </a:r>
          </a:p>
          <a:p>
            <a:pPr algn="ctr"/>
            <a:endParaRPr lang="en-AU" sz="2800" dirty="0"/>
          </a:p>
          <a:p>
            <a:pPr algn="ctr"/>
            <a:r>
              <a:rPr lang="en-AU" sz="2800" b="1" i="1" dirty="0"/>
              <a:t>Deep Thinking- Deep Learning </a:t>
            </a:r>
          </a:p>
        </p:txBody>
      </p:sp>
      <p:pic>
        <p:nvPicPr>
          <p:cNvPr id="1026" name="Picture 2" descr="How to Draw a Cartoon Car in 12 Steps - EasyLineDrawing">
            <a:extLst>
              <a:ext uri="{FF2B5EF4-FFF2-40B4-BE49-F238E27FC236}">
                <a16:creationId xmlns:a16="http://schemas.microsoft.com/office/drawing/2014/main" id="{1753C925-E81B-7863-9C3D-048C2C4F7E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" t="12244" b="18112"/>
          <a:stretch/>
        </p:blipFill>
        <p:spPr bwMode="auto">
          <a:xfrm>
            <a:off x="0" y="4827664"/>
            <a:ext cx="1891444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Draw a Cartoon Car Step by Step - Easy Drawing Tutorial For Kids">
            <a:extLst>
              <a:ext uri="{FF2B5EF4-FFF2-40B4-BE49-F238E27FC236}">
                <a16:creationId xmlns:a16="http://schemas.microsoft.com/office/drawing/2014/main" id="{83B73D07-039E-C7AB-585E-36D62896CB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" t="9359" r="331" b="-1684"/>
          <a:stretch/>
        </p:blipFill>
        <p:spPr bwMode="auto">
          <a:xfrm>
            <a:off x="2297189" y="4792549"/>
            <a:ext cx="1702165" cy="117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ellow car in cartoon style Royalty Free Vector Image">
            <a:extLst>
              <a:ext uri="{FF2B5EF4-FFF2-40B4-BE49-F238E27FC236}">
                <a16:creationId xmlns:a16="http://schemas.microsoft.com/office/drawing/2014/main" id="{AA3A3F2C-7F52-E8E4-093F-F22AE59B5B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2" t="9846" r="6430" b="17128"/>
          <a:stretch/>
        </p:blipFill>
        <p:spPr bwMode="auto">
          <a:xfrm>
            <a:off x="6698350" y="4812179"/>
            <a:ext cx="1787239" cy="119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ector Cartoon Car, Cartoon Clipart, Car Clipart PNG Transparent Clipart  Image and PSD File for Free Download | Car cartoon, Cartoons png, Cars  cartoon disney">
            <a:extLst>
              <a:ext uri="{FF2B5EF4-FFF2-40B4-BE49-F238E27FC236}">
                <a16:creationId xmlns:a16="http://schemas.microsoft.com/office/drawing/2014/main" id="{08942D74-1A45-964E-04C3-098DF9409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24671" r="6825" b="20388"/>
          <a:stretch/>
        </p:blipFill>
        <p:spPr bwMode="auto">
          <a:xfrm>
            <a:off x="9730502" y="4792549"/>
            <a:ext cx="1959051" cy="127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C4FD1B-3AEE-FF10-4103-36176B70BB90}"/>
              </a:ext>
            </a:extLst>
          </p:cNvPr>
          <p:cNvSpPr txBox="1"/>
          <p:nvPr/>
        </p:nvSpPr>
        <p:spPr>
          <a:xfrm>
            <a:off x="4374678" y="2414084"/>
            <a:ext cx="325398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</a:rPr>
              <a:t>Vehicles for inquiry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33448C-5FB7-40D0-2923-1F964BDF16B9}"/>
              </a:ext>
            </a:extLst>
          </p:cNvPr>
          <p:cNvSpPr txBox="1"/>
          <p:nvPr/>
        </p:nvSpPr>
        <p:spPr>
          <a:xfrm>
            <a:off x="107926" y="3875009"/>
            <a:ext cx="1714401" cy="9233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hlinkClick r:id="rId7"/>
              </a:rPr>
              <a:t>Kindergarten</a:t>
            </a:r>
            <a:endParaRPr lang="en-AU" b="1" dirty="0"/>
          </a:p>
          <a:p>
            <a:pPr algn="ctr"/>
            <a:r>
              <a:rPr lang="en-AU" b="1" dirty="0"/>
              <a:t>Learning Centres</a:t>
            </a:r>
            <a:r>
              <a:rPr lang="en-AU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B0AF68-9780-55FB-FBD2-69AD8C8E3AD8}"/>
              </a:ext>
            </a:extLst>
          </p:cNvPr>
          <p:cNvSpPr txBox="1"/>
          <p:nvPr/>
        </p:nvSpPr>
        <p:spPr>
          <a:xfrm>
            <a:off x="2350660" y="3888849"/>
            <a:ext cx="1668089" cy="92333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hlinkClick r:id="rId8"/>
              </a:rPr>
              <a:t>Year  1</a:t>
            </a:r>
            <a:endParaRPr lang="en-AU" b="1" dirty="0"/>
          </a:p>
          <a:p>
            <a:pPr algn="ctr"/>
            <a:r>
              <a:rPr lang="en-AU" b="1" dirty="0"/>
              <a:t>Learning Centres</a:t>
            </a:r>
            <a:endParaRPr lang="en-A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C39014-8539-709D-0813-205966A73227}"/>
              </a:ext>
            </a:extLst>
          </p:cNvPr>
          <p:cNvSpPr txBox="1"/>
          <p:nvPr/>
        </p:nvSpPr>
        <p:spPr>
          <a:xfrm>
            <a:off x="6817500" y="3877750"/>
            <a:ext cx="1668089" cy="923330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Stage 2 “</a:t>
            </a:r>
            <a:r>
              <a:rPr lang="en-AU" b="1" dirty="0">
                <a:hlinkClick r:id="rId9"/>
              </a:rPr>
              <a:t>CTC</a:t>
            </a:r>
            <a:r>
              <a:rPr lang="en-AU" b="1" dirty="0"/>
              <a:t>”</a:t>
            </a:r>
          </a:p>
          <a:p>
            <a:pPr algn="ctr"/>
            <a:r>
              <a:rPr lang="en-AU" b="1" dirty="0"/>
              <a:t>Problem Based Learning </a:t>
            </a:r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E38FF6-D432-79F4-11B6-0615212DB259}"/>
              </a:ext>
            </a:extLst>
          </p:cNvPr>
          <p:cNvSpPr txBox="1"/>
          <p:nvPr/>
        </p:nvSpPr>
        <p:spPr>
          <a:xfrm>
            <a:off x="9730503" y="3875009"/>
            <a:ext cx="1871690" cy="923330"/>
          </a:xfrm>
          <a:prstGeom prst="rect">
            <a:avLst/>
          </a:prstGeom>
          <a:solidFill>
            <a:srgbClr val="CC99FF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Stage 3 “</a:t>
            </a:r>
            <a:r>
              <a:rPr lang="en-AU" b="1" dirty="0">
                <a:hlinkClick r:id="rId10"/>
              </a:rPr>
              <a:t>Grapple</a:t>
            </a:r>
            <a:r>
              <a:rPr lang="en-AU" b="1" dirty="0"/>
              <a:t>”</a:t>
            </a:r>
          </a:p>
          <a:p>
            <a:pPr algn="ctr"/>
            <a:r>
              <a:rPr lang="en-AU" b="1" dirty="0"/>
              <a:t>Project based learning </a:t>
            </a:r>
            <a:endParaRPr lang="en-A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A810A6-B013-B149-C61C-1AEC0E1B8DF9}"/>
              </a:ext>
            </a:extLst>
          </p:cNvPr>
          <p:cNvSpPr txBox="1"/>
          <p:nvPr/>
        </p:nvSpPr>
        <p:spPr>
          <a:xfrm>
            <a:off x="6596270" y="6119449"/>
            <a:ext cx="2131469" cy="36933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Design Thinking </a:t>
            </a:r>
            <a:endParaRPr lang="en-A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23914E-29AE-5D44-8CD3-8037F7D188DC}"/>
              </a:ext>
            </a:extLst>
          </p:cNvPr>
          <p:cNvSpPr txBox="1"/>
          <p:nvPr/>
        </p:nvSpPr>
        <p:spPr>
          <a:xfrm>
            <a:off x="9827114" y="6147993"/>
            <a:ext cx="1862439" cy="369332"/>
          </a:xfrm>
          <a:prstGeom prst="rect">
            <a:avLst/>
          </a:prstGeom>
          <a:solidFill>
            <a:srgbClr val="CC99FF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Spirals of Inquiry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386B9-9E34-46FD-B087-45107A7A6DFA}"/>
              </a:ext>
            </a:extLst>
          </p:cNvPr>
          <p:cNvSpPr txBox="1"/>
          <p:nvPr/>
        </p:nvSpPr>
        <p:spPr>
          <a:xfrm>
            <a:off x="1335324" y="3399425"/>
            <a:ext cx="2202847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From play to inquiry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C4F5E22-30A9-4994-B933-3D0D046729C3}"/>
              </a:ext>
            </a:extLst>
          </p:cNvPr>
          <p:cNvCxnSpPr>
            <a:cxnSpLocks/>
          </p:cNvCxnSpPr>
          <p:nvPr/>
        </p:nvCxnSpPr>
        <p:spPr>
          <a:xfrm flipV="1">
            <a:off x="299258" y="3781557"/>
            <a:ext cx="4998720" cy="201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42EE54C-E77F-30D8-77E7-538196044283}"/>
              </a:ext>
            </a:extLst>
          </p:cNvPr>
          <p:cNvSpPr txBox="1"/>
          <p:nvPr/>
        </p:nvSpPr>
        <p:spPr>
          <a:xfrm>
            <a:off x="85856" y="5811096"/>
            <a:ext cx="2081219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Use my imagination- use new words in play- share my learning – think about my learning </a:t>
            </a:r>
            <a:endParaRPr lang="en-AU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97E526-A572-C09B-0339-A449F8F1DE27}"/>
              </a:ext>
            </a:extLst>
          </p:cNvPr>
          <p:cNvSpPr txBox="1"/>
          <p:nvPr/>
        </p:nvSpPr>
        <p:spPr>
          <a:xfrm>
            <a:off x="2370054" y="5855606"/>
            <a:ext cx="1668090" cy="95410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Plan- create – reflect (think about what’s next) - share </a:t>
            </a:r>
          </a:p>
          <a:p>
            <a:pPr algn="ctr"/>
            <a:endParaRPr lang="en-AU" sz="1400" dirty="0"/>
          </a:p>
        </p:txBody>
      </p:sp>
      <p:pic>
        <p:nvPicPr>
          <p:cNvPr id="1034" name="Picture 10" descr="Car Orange Cartoon PNG, SVG Clip art for Web - Download Clip Art, PNG Icon  Arts">
            <a:extLst>
              <a:ext uri="{FF2B5EF4-FFF2-40B4-BE49-F238E27FC236}">
                <a16:creationId xmlns:a16="http://schemas.microsoft.com/office/drawing/2014/main" id="{48097599-6F88-A535-F46A-A090F5E35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764" y="4131522"/>
            <a:ext cx="2678191" cy="267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84B88BE-1F62-8A23-8B0B-B2425F6271E8}"/>
              </a:ext>
            </a:extLst>
          </p:cNvPr>
          <p:cNvSpPr txBox="1"/>
          <p:nvPr/>
        </p:nvSpPr>
        <p:spPr>
          <a:xfrm>
            <a:off x="4243378" y="3888849"/>
            <a:ext cx="1668089" cy="92333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hlinkClick r:id="rId8"/>
              </a:rPr>
              <a:t>Year  2</a:t>
            </a:r>
            <a:endParaRPr lang="en-AU" b="1" dirty="0"/>
          </a:p>
          <a:p>
            <a:pPr algn="ctr"/>
            <a:r>
              <a:rPr lang="en-AU" b="1" dirty="0"/>
              <a:t>Learning Centres</a:t>
            </a:r>
            <a:endParaRPr lang="en-A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6A5AB-6EF1-7126-7557-44E2DFE55923}"/>
              </a:ext>
            </a:extLst>
          </p:cNvPr>
          <p:cNvSpPr txBox="1"/>
          <p:nvPr/>
        </p:nvSpPr>
        <p:spPr>
          <a:xfrm>
            <a:off x="4303474" y="5845973"/>
            <a:ext cx="166809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Wonder- Investigate- Discover- Reflect</a:t>
            </a:r>
          </a:p>
          <a:p>
            <a:pPr algn="ctr"/>
            <a:endParaRPr lang="en-AU" sz="1400" dirty="0"/>
          </a:p>
        </p:txBody>
      </p:sp>
      <p:pic>
        <p:nvPicPr>
          <p:cNvPr id="5" name="Picture 4" descr="A green and yellow shield with text&#10;&#10;Description automatically generated">
            <a:extLst>
              <a:ext uri="{FF2B5EF4-FFF2-40B4-BE49-F238E27FC236}">
                <a16:creationId xmlns:a16="http://schemas.microsoft.com/office/drawing/2014/main" id="{30A075E2-B5FC-CB01-297F-E30C4AA375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8" y="92797"/>
            <a:ext cx="843828" cy="9638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CB8393-0406-827E-602F-C9120AB220B7}"/>
              </a:ext>
            </a:extLst>
          </p:cNvPr>
          <p:cNvSpPr/>
          <p:nvPr/>
        </p:nvSpPr>
        <p:spPr>
          <a:xfrm>
            <a:off x="164908" y="1046608"/>
            <a:ext cx="6539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CEE5FB-3EDE-F543-2BDC-C2B6BF3D41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85686" y="4383882"/>
            <a:ext cx="887563" cy="887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7CD078-3CF8-FB5E-B41D-2FFE38CB5F6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303777" y="4455531"/>
            <a:ext cx="839425" cy="839425"/>
          </a:xfrm>
          <a:prstGeom prst="rect">
            <a:avLst/>
          </a:prstGeom>
        </p:spPr>
      </p:pic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6044B47-1CB5-F65A-A8A3-2F13F85CE6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944" y="4455520"/>
            <a:ext cx="923471" cy="9234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C27CC2-A2C5-7549-DC3E-E94E634516B3}"/>
              </a:ext>
            </a:extLst>
          </p:cNvPr>
          <p:cNvSpPr txBox="1"/>
          <p:nvPr/>
        </p:nvSpPr>
        <p:spPr>
          <a:xfrm>
            <a:off x="9051939" y="92797"/>
            <a:ext cx="3110042" cy="1439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2021</a:t>
            </a:r>
            <a:r>
              <a:rPr lang="en-AU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 50% of students had opportunities to engage in authentic play-based learning inquiry.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something happened</a:t>
            </a:r>
            <a:r>
              <a:rPr lang="en-AU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developed a vision (and program logic) to have the entire school engaged in tailor-made Inquiry opportunities as a vehicle to deepen student thinking.</a:t>
            </a:r>
          </a:p>
          <a:p>
            <a:endParaRPr lang="en-AU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E4D0CF-D627-BA9B-ECD8-0630F5927749}"/>
              </a:ext>
            </a:extLst>
          </p:cNvPr>
          <p:cNvSpPr txBox="1"/>
          <p:nvPr/>
        </p:nvSpPr>
        <p:spPr>
          <a:xfrm>
            <a:off x="9349552" y="1254190"/>
            <a:ext cx="2842448" cy="1998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n-AU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we’ve tripled the opportunities for students to engage in play-based, problem-based and project-based learning every week. Planning for these experiences is deeper, more explicit and more supportive. And students are sharing their learning with more authentic audiences in expo-style celebrations.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</a:t>
            </a:r>
            <a:r>
              <a:rPr lang="en-AU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coming years when this rich learning is reflected in student reports and portfolios. Imagine all students confident, capable thinkers who can deploy critical thinking skills across disciplines.</a:t>
            </a:r>
          </a:p>
        </p:txBody>
      </p:sp>
      <p:pic>
        <p:nvPicPr>
          <p:cNvPr id="16" name="Picture 1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848E7D6-33C9-3804-5ED7-C3DB9899B0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21" y="4390181"/>
            <a:ext cx="804736" cy="80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1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204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</dc:title>
  <dc:creator>Amanda Delvecchio</dc:creator>
  <cp:lastModifiedBy>Lisa Ryan</cp:lastModifiedBy>
  <cp:revision>9</cp:revision>
  <cp:lastPrinted>2023-11-19T23:55:03Z</cp:lastPrinted>
  <dcterms:created xsi:type="dcterms:W3CDTF">2022-05-11T12:06:21Z</dcterms:created>
  <dcterms:modified xsi:type="dcterms:W3CDTF">2024-02-27T10:54:03Z</dcterms:modified>
</cp:coreProperties>
</file>