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8" r:id="rId6"/>
    <p:sldId id="263" r:id="rId7"/>
    <p:sldId id="270" r:id="rId8"/>
    <p:sldId id="265" r:id="rId9"/>
    <p:sldId id="259" r:id="rId10"/>
    <p:sldId id="260" r:id="rId11"/>
    <p:sldId id="266" r:id="rId12"/>
    <p:sldId id="262" r:id="rId13"/>
    <p:sldId id="268" r:id="rId14"/>
    <p:sldId id="267" r:id="rId15"/>
    <p:sldId id="261"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7CDD5-F7A8-477C-82DE-A5D72B9D01C8}" v="25" dt="2021-10-20T02:17:35.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9A2B6-5136-42F5-8185-1268300A5C7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CE3404-AB41-494B-9A0E-325D43FBCDC6}">
      <dgm:prSet custT="1"/>
      <dgm:spPr/>
      <dgm:t>
        <a:bodyPr/>
        <a:lstStyle/>
        <a:p>
          <a:pPr>
            <a:defRPr cap="all"/>
          </a:pPr>
          <a:r>
            <a:rPr lang="en-AU" sz="1600" b="1" dirty="0">
              <a:solidFill>
                <a:schemeClr val="bg1"/>
              </a:solidFill>
            </a:rPr>
            <a:t>No sharing of water bottles or using school drink fountains (only to refill) </a:t>
          </a:r>
          <a:endParaRPr lang="en-US" sz="1600" b="1" dirty="0">
            <a:solidFill>
              <a:schemeClr val="bg1"/>
            </a:solidFill>
          </a:endParaRPr>
        </a:p>
      </dgm:t>
    </dgm:pt>
    <dgm:pt modelId="{3FFAAEA6-52C2-469F-A6D9-06319DF3BE97}" type="parTrans" cxnId="{65B46D7D-3DE8-41AC-B970-64499B0F6517}">
      <dgm:prSet/>
      <dgm:spPr/>
      <dgm:t>
        <a:bodyPr/>
        <a:lstStyle/>
        <a:p>
          <a:endParaRPr lang="en-US"/>
        </a:p>
      </dgm:t>
    </dgm:pt>
    <dgm:pt modelId="{DA6251D5-381F-446F-91D9-6A7EFA758A67}" type="sibTrans" cxnId="{65B46D7D-3DE8-41AC-B970-64499B0F6517}">
      <dgm:prSet/>
      <dgm:spPr/>
      <dgm:t>
        <a:bodyPr/>
        <a:lstStyle/>
        <a:p>
          <a:endParaRPr lang="en-US"/>
        </a:p>
      </dgm:t>
    </dgm:pt>
    <dgm:pt modelId="{D5A1EDFD-2301-4FF6-95A1-9951252E9E99}">
      <dgm:prSet custT="1"/>
      <dgm:spPr/>
      <dgm:t>
        <a:bodyPr/>
        <a:lstStyle/>
        <a:p>
          <a:pPr>
            <a:defRPr cap="all"/>
          </a:pPr>
          <a:r>
            <a:rPr lang="en-AU" sz="1600" b="1" dirty="0">
              <a:solidFill>
                <a:schemeClr val="bg1"/>
              </a:solidFill>
            </a:rPr>
            <a:t>Students are Encouraged not to share any of their belongings including pens, books etc. </a:t>
          </a:r>
          <a:endParaRPr lang="en-US" sz="1600" b="1" dirty="0">
            <a:solidFill>
              <a:schemeClr val="bg1"/>
            </a:solidFill>
          </a:endParaRPr>
        </a:p>
      </dgm:t>
    </dgm:pt>
    <dgm:pt modelId="{C2CA4694-80B9-49A7-8FAF-D1EB2930F0C3}" type="parTrans" cxnId="{0B6231AF-2209-4E56-80BC-90D86DB60B99}">
      <dgm:prSet/>
      <dgm:spPr/>
      <dgm:t>
        <a:bodyPr/>
        <a:lstStyle/>
        <a:p>
          <a:endParaRPr lang="en-US"/>
        </a:p>
      </dgm:t>
    </dgm:pt>
    <dgm:pt modelId="{33240AD5-338E-4CAE-BC23-FC5C622F9D3A}" type="sibTrans" cxnId="{0B6231AF-2209-4E56-80BC-90D86DB60B99}">
      <dgm:prSet/>
      <dgm:spPr/>
      <dgm:t>
        <a:bodyPr/>
        <a:lstStyle/>
        <a:p>
          <a:endParaRPr lang="en-US"/>
        </a:p>
      </dgm:t>
    </dgm:pt>
    <dgm:pt modelId="{C349F7D2-A15A-4884-B699-F8501B0CAAA4}">
      <dgm:prSet custT="1"/>
      <dgm:spPr/>
      <dgm:t>
        <a:bodyPr/>
        <a:lstStyle/>
        <a:p>
          <a:pPr>
            <a:defRPr cap="all"/>
          </a:pPr>
          <a:r>
            <a:rPr lang="en-AU" sz="1600" b="1" dirty="0">
              <a:solidFill>
                <a:schemeClr val="bg1"/>
              </a:solidFill>
            </a:rPr>
            <a:t>No sharing of any food e.g. lunch/snacks</a:t>
          </a:r>
          <a:endParaRPr lang="en-US" sz="1600" b="1" dirty="0">
            <a:solidFill>
              <a:schemeClr val="bg1"/>
            </a:solidFill>
          </a:endParaRPr>
        </a:p>
      </dgm:t>
    </dgm:pt>
    <dgm:pt modelId="{1E5FAC73-3C4C-445A-944E-05B26FB46766}" type="parTrans" cxnId="{72E910AC-DDF8-4669-BC39-10CC47B208EC}">
      <dgm:prSet/>
      <dgm:spPr/>
      <dgm:t>
        <a:bodyPr/>
        <a:lstStyle/>
        <a:p>
          <a:endParaRPr lang="en-US"/>
        </a:p>
      </dgm:t>
    </dgm:pt>
    <dgm:pt modelId="{655DEAA2-2F8F-406F-A9EE-502657CCE7BE}" type="sibTrans" cxnId="{72E910AC-DDF8-4669-BC39-10CC47B208EC}">
      <dgm:prSet/>
      <dgm:spPr/>
      <dgm:t>
        <a:bodyPr/>
        <a:lstStyle/>
        <a:p>
          <a:endParaRPr lang="en-US"/>
        </a:p>
      </dgm:t>
    </dgm:pt>
    <dgm:pt modelId="{E6763021-6EE2-4AC3-BA0E-CF0489E23414}">
      <dgm:prSet custT="1"/>
      <dgm:spPr/>
      <dgm:t>
        <a:bodyPr/>
        <a:lstStyle/>
        <a:p>
          <a:pPr>
            <a:defRPr cap="all"/>
          </a:pPr>
          <a:r>
            <a:rPr lang="en-AU" sz="1600" b="1" dirty="0">
              <a:solidFill>
                <a:schemeClr val="bg1"/>
              </a:solidFill>
            </a:rPr>
            <a:t>Please wash your uniform regularly</a:t>
          </a:r>
          <a:endParaRPr lang="en-US" sz="1600" b="1" dirty="0">
            <a:solidFill>
              <a:schemeClr val="bg1"/>
            </a:solidFill>
          </a:endParaRPr>
        </a:p>
      </dgm:t>
    </dgm:pt>
    <dgm:pt modelId="{0C5807F3-7A4D-4918-B036-51DCB7AF0C87}" type="parTrans" cxnId="{2B5E81A2-7E7C-4570-80A1-07F3D76E73C3}">
      <dgm:prSet/>
      <dgm:spPr/>
      <dgm:t>
        <a:bodyPr/>
        <a:lstStyle/>
        <a:p>
          <a:endParaRPr lang="en-US"/>
        </a:p>
      </dgm:t>
    </dgm:pt>
    <dgm:pt modelId="{67B474AE-8934-4899-98FB-778212FAA870}" type="sibTrans" cxnId="{2B5E81A2-7E7C-4570-80A1-07F3D76E73C3}">
      <dgm:prSet/>
      <dgm:spPr/>
      <dgm:t>
        <a:bodyPr/>
        <a:lstStyle/>
        <a:p>
          <a:endParaRPr lang="en-US"/>
        </a:p>
      </dgm:t>
    </dgm:pt>
    <dgm:pt modelId="{160575AE-52E5-4532-AC67-A9E29D30BF64}" type="pres">
      <dgm:prSet presAssocID="{D479A2B6-5136-42F5-8185-1268300A5C7A}" presName="root" presStyleCnt="0">
        <dgm:presLayoutVars>
          <dgm:dir/>
          <dgm:resizeHandles val="exact"/>
        </dgm:presLayoutVars>
      </dgm:prSet>
      <dgm:spPr/>
    </dgm:pt>
    <dgm:pt modelId="{C9D30915-FCF5-4FD7-8515-96A0D776A231}" type="pres">
      <dgm:prSet presAssocID="{32CE3404-AB41-494B-9A0E-325D43FBCDC6}" presName="compNode" presStyleCnt="0"/>
      <dgm:spPr/>
    </dgm:pt>
    <dgm:pt modelId="{971F70DB-A29E-4291-A898-562EF47C2F6E}" type="pres">
      <dgm:prSet presAssocID="{32CE3404-AB41-494B-9A0E-325D43FBCDC6}" presName="iconBgRect" presStyleLbl="bgShp" presStyleIdx="0" presStyleCnt="4"/>
      <dgm:spPr>
        <a:prstGeom prst="round2DiagRect">
          <a:avLst>
            <a:gd name="adj1" fmla="val 29727"/>
            <a:gd name="adj2" fmla="val 0"/>
          </a:avLst>
        </a:prstGeom>
      </dgm:spPr>
    </dgm:pt>
    <dgm:pt modelId="{D72462AE-3CBD-40D0-AA5A-F9E6260E17F5}" type="pres">
      <dgm:prSet presAssocID="{32CE3404-AB41-494B-9A0E-325D43FBCD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35E9A1BE-E4F0-4601-82D5-B9751112783B}" type="pres">
      <dgm:prSet presAssocID="{32CE3404-AB41-494B-9A0E-325D43FBCDC6}" presName="spaceRect" presStyleCnt="0"/>
      <dgm:spPr/>
    </dgm:pt>
    <dgm:pt modelId="{218721E2-5A03-46CD-AE35-1BE400B77537}" type="pres">
      <dgm:prSet presAssocID="{32CE3404-AB41-494B-9A0E-325D43FBCDC6}" presName="textRect" presStyleLbl="revTx" presStyleIdx="0" presStyleCnt="4">
        <dgm:presLayoutVars>
          <dgm:chMax val="1"/>
          <dgm:chPref val="1"/>
        </dgm:presLayoutVars>
      </dgm:prSet>
      <dgm:spPr/>
    </dgm:pt>
    <dgm:pt modelId="{C9DD21FA-6C11-4E49-B8FC-6D411C6C7DE3}" type="pres">
      <dgm:prSet presAssocID="{DA6251D5-381F-446F-91D9-6A7EFA758A67}" presName="sibTrans" presStyleCnt="0"/>
      <dgm:spPr/>
    </dgm:pt>
    <dgm:pt modelId="{9268E614-DA37-4C9C-A41D-8F15E6FB2EF5}" type="pres">
      <dgm:prSet presAssocID="{D5A1EDFD-2301-4FF6-95A1-9951252E9E99}" presName="compNode" presStyleCnt="0"/>
      <dgm:spPr/>
    </dgm:pt>
    <dgm:pt modelId="{B4734C68-460D-4BD0-AF4B-43E76CFBCA31}" type="pres">
      <dgm:prSet presAssocID="{D5A1EDFD-2301-4FF6-95A1-9951252E9E99}" presName="iconBgRect" presStyleLbl="bgShp" presStyleIdx="1" presStyleCnt="4"/>
      <dgm:spPr>
        <a:prstGeom prst="round2DiagRect">
          <a:avLst>
            <a:gd name="adj1" fmla="val 29727"/>
            <a:gd name="adj2" fmla="val 0"/>
          </a:avLst>
        </a:prstGeom>
      </dgm:spPr>
    </dgm:pt>
    <dgm:pt modelId="{13842BF1-C6DF-413E-8A7D-82973EBE9A9A}" type="pres">
      <dgm:prSet presAssocID="{D5A1EDFD-2301-4FF6-95A1-9951252E9E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755F135-B5A5-44B4-81E7-53A53D15929E}" type="pres">
      <dgm:prSet presAssocID="{D5A1EDFD-2301-4FF6-95A1-9951252E9E99}" presName="spaceRect" presStyleCnt="0"/>
      <dgm:spPr/>
    </dgm:pt>
    <dgm:pt modelId="{88FF33E4-0BC3-47B6-BE5D-DA809309D80F}" type="pres">
      <dgm:prSet presAssocID="{D5A1EDFD-2301-4FF6-95A1-9951252E9E99}" presName="textRect" presStyleLbl="revTx" presStyleIdx="1" presStyleCnt="4" custScaleY="132285">
        <dgm:presLayoutVars>
          <dgm:chMax val="1"/>
          <dgm:chPref val="1"/>
        </dgm:presLayoutVars>
      </dgm:prSet>
      <dgm:spPr/>
    </dgm:pt>
    <dgm:pt modelId="{BCEBEC5C-C70B-4DC9-BEA7-BCDFC94A024A}" type="pres">
      <dgm:prSet presAssocID="{33240AD5-338E-4CAE-BC23-FC5C622F9D3A}" presName="sibTrans" presStyleCnt="0"/>
      <dgm:spPr/>
    </dgm:pt>
    <dgm:pt modelId="{0758A136-FC3E-4195-BA80-C7A963EC5ADA}" type="pres">
      <dgm:prSet presAssocID="{C349F7D2-A15A-4884-B699-F8501B0CAAA4}" presName="compNode" presStyleCnt="0"/>
      <dgm:spPr/>
    </dgm:pt>
    <dgm:pt modelId="{EDDD2A69-D571-456D-8F2D-D78847592217}" type="pres">
      <dgm:prSet presAssocID="{C349F7D2-A15A-4884-B699-F8501B0CAAA4}" presName="iconBgRect" presStyleLbl="bgShp" presStyleIdx="2" presStyleCnt="4"/>
      <dgm:spPr>
        <a:prstGeom prst="round2DiagRect">
          <a:avLst>
            <a:gd name="adj1" fmla="val 29727"/>
            <a:gd name="adj2" fmla="val 0"/>
          </a:avLst>
        </a:prstGeom>
      </dgm:spPr>
    </dgm:pt>
    <dgm:pt modelId="{99E50DA0-C161-4D31-8E2D-D84046DB5D94}" type="pres">
      <dgm:prSet presAssocID="{C349F7D2-A15A-4884-B699-F8501B0CAA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Eating"/>
        </a:ext>
      </dgm:extLst>
    </dgm:pt>
    <dgm:pt modelId="{9FB71FB5-17C0-42FA-AF67-219F60E99A7F}" type="pres">
      <dgm:prSet presAssocID="{C349F7D2-A15A-4884-B699-F8501B0CAAA4}" presName="spaceRect" presStyleCnt="0"/>
      <dgm:spPr/>
    </dgm:pt>
    <dgm:pt modelId="{B7E58A6B-47E7-4C9A-A93A-953C24D00761}" type="pres">
      <dgm:prSet presAssocID="{C349F7D2-A15A-4884-B699-F8501B0CAAA4}" presName="textRect" presStyleLbl="revTx" presStyleIdx="2" presStyleCnt="4">
        <dgm:presLayoutVars>
          <dgm:chMax val="1"/>
          <dgm:chPref val="1"/>
        </dgm:presLayoutVars>
      </dgm:prSet>
      <dgm:spPr/>
    </dgm:pt>
    <dgm:pt modelId="{D1737740-CBDF-4C41-88A2-3C08F7F9599B}" type="pres">
      <dgm:prSet presAssocID="{655DEAA2-2F8F-406F-A9EE-502657CCE7BE}" presName="sibTrans" presStyleCnt="0"/>
      <dgm:spPr/>
    </dgm:pt>
    <dgm:pt modelId="{C2F5C4AA-07DB-4E6D-B6B8-FFA89EC240FB}" type="pres">
      <dgm:prSet presAssocID="{E6763021-6EE2-4AC3-BA0E-CF0489E23414}" presName="compNode" presStyleCnt="0"/>
      <dgm:spPr/>
    </dgm:pt>
    <dgm:pt modelId="{D880FCA2-6D80-4E7B-803E-A7B092E79264}" type="pres">
      <dgm:prSet presAssocID="{E6763021-6EE2-4AC3-BA0E-CF0489E23414}" presName="iconBgRect" presStyleLbl="bgShp" presStyleIdx="3" presStyleCnt="4"/>
      <dgm:spPr>
        <a:prstGeom prst="round2DiagRect">
          <a:avLst>
            <a:gd name="adj1" fmla="val 29727"/>
            <a:gd name="adj2" fmla="val 0"/>
          </a:avLst>
        </a:prstGeom>
      </dgm:spPr>
    </dgm:pt>
    <dgm:pt modelId="{5F94378B-411D-40EB-A26B-6A4355223B5E}" type="pres">
      <dgm:prSet presAssocID="{E6763021-6EE2-4AC3-BA0E-CF0489E23414}" presName="iconRect" presStyleLbl="node1" presStyleIdx="3" presStyleCnt="4" custLinFactNeighborX="6048" custLinFactNeighborY="98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313B266-AA1B-4E3A-B971-5946C517E2EB}" type="pres">
      <dgm:prSet presAssocID="{E6763021-6EE2-4AC3-BA0E-CF0489E23414}" presName="spaceRect" presStyleCnt="0"/>
      <dgm:spPr/>
    </dgm:pt>
    <dgm:pt modelId="{A1A1EA9A-6829-4F5E-86DE-85AA208AF368}" type="pres">
      <dgm:prSet presAssocID="{E6763021-6EE2-4AC3-BA0E-CF0489E23414}" presName="textRect" presStyleLbl="revTx" presStyleIdx="3" presStyleCnt="4">
        <dgm:presLayoutVars>
          <dgm:chMax val="1"/>
          <dgm:chPref val="1"/>
        </dgm:presLayoutVars>
      </dgm:prSet>
      <dgm:spPr/>
    </dgm:pt>
  </dgm:ptLst>
  <dgm:cxnLst>
    <dgm:cxn modelId="{6823D01C-57E9-482A-AD1C-F2D396FEB7BD}" type="presOf" srcId="{E6763021-6EE2-4AC3-BA0E-CF0489E23414}" destId="{A1A1EA9A-6829-4F5E-86DE-85AA208AF368}" srcOrd="0" destOrd="0" presId="urn:microsoft.com/office/officeart/2018/5/layout/IconLeafLabelList"/>
    <dgm:cxn modelId="{EB36602F-52BA-4AC6-8734-CC6AFE70B072}" type="presOf" srcId="{C349F7D2-A15A-4884-B699-F8501B0CAAA4}" destId="{B7E58A6B-47E7-4C9A-A93A-953C24D00761}" srcOrd="0" destOrd="0" presId="urn:microsoft.com/office/officeart/2018/5/layout/IconLeafLabelList"/>
    <dgm:cxn modelId="{45147458-172A-4461-85E6-6BA075865B5D}" type="presOf" srcId="{32CE3404-AB41-494B-9A0E-325D43FBCDC6}" destId="{218721E2-5A03-46CD-AE35-1BE400B77537}" srcOrd="0" destOrd="0" presId="urn:microsoft.com/office/officeart/2018/5/layout/IconLeafLabelList"/>
    <dgm:cxn modelId="{65B46D7D-3DE8-41AC-B970-64499B0F6517}" srcId="{D479A2B6-5136-42F5-8185-1268300A5C7A}" destId="{32CE3404-AB41-494B-9A0E-325D43FBCDC6}" srcOrd="0" destOrd="0" parTransId="{3FFAAEA6-52C2-469F-A6D9-06319DF3BE97}" sibTransId="{DA6251D5-381F-446F-91D9-6A7EFA758A67}"/>
    <dgm:cxn modelId="{2B5E81A2-7E7C-4570-80A1-07F3D76E73C3}" srcId="{D479A2B6-5136-42F5-8185-1268300A5C7A}" destId="{E6763021-6EE2-4AC3-BA0E-CF0489E23414}" srcOrd="3" destOrd="0" parTransId="{0C5807F3-7A4D-4918-B036-51DCB7AF0C87}" sibTransId="{67B474AE-8934-4899-98FB-778212FAA870}"/>
    <dgm:cxn modelId="{72E910AC-DDF8-4669-BC39-10CC47B208EC}" srcId="{D479A2B6-5136-42F5-8185-1268300A5C7A}" destId="{C349F7D2-A15A-4884-B699-F8501B0CAAA4}" srcOrd="2" destOrd="0" parTransId="{1E5FAC73-3C4C-445A-944E-05B26FB46766}" sibTransId="{655DEAA2-2F8F-406F-A9EE-502657CCE7BE}"/>
    <dgm:cxn modelId="{0B6231AF-2209-4E56-80BC-90D86DB60B99}" srcId="{D479A2B6-5136-42F5-8185-1268300A5C7A}" destId="{D5A1EDFD-2301-4FF6-95A1-9951252E9E99}" srcOrd="1" destOrd="0" parTransId="{C2CA4694-80B9-49A7-8FAF-D1EB2930F0C3}" sibTransId="{33240AD5-338E-4CAE-BC23-FC5C622F9D3A}"/>
    <dgm:cxn modelId="{72AC85DA-2E21-4E35-A675-9374532B817D}" type="presOf" srcId="{D479A2B6-5136-42F5-8185-1268300A5C7A}" destId="{160575AE-52E5-4532-AC67-A9E29D30BF64}" srcOrd="0" destOrd="0" presId="urn:microsoft.com/office/officeart/2018/5/layout/IconLeafLabelList"/>
    <dgm:cxn modelId="{C9CBD0F1-1622-47A6-BD69-6F3D7EE60258}" type="presOf" srcId="{D5A1EDFD-2301-4FF6-95A1-9951252E9E99}" destId="{88FF33E4-0BC3-47B6-BE5D-DA809309D80F}" srcOrd="0" destOrd="0" presId="urn:microsoft.com/office/officeart/2018/5/layout/IconLeafLabelList"/>
    <dgm:cxn modelId="{B175E31C-2AE5-4D5A-B1D4-2212D00F8489}" type="presParOf" srcId="{160575AE-52E5-4532-AC67-A9E29D30BF64}" destId="{C9D30915-FCF5-4FD7-8515-96A0D776A231}" srcOrd="0" destOrd="0" presId="urn:microsoft.com/office/officeart/2018/5/layout/IconLeafLabelList"/>
    <dgm:cxn modelId="{25E92CE6-7C98-4CC8-9734-6E566E253901}" type="presParOf" srcId="{C9D30915-FCF5-4FD7-8515-96A0D776A231}" destId="{971F70DB-A29E-4291-A898-562EF47C2F6E}" srcOrd="0" destOrd="0" presId="urn:microsoft.com/office/officeart/2018/5/layout/IconLeafLabelList"/>
    <dgm:cxn modelId="{B080D793-18D3-4364-A3AA-8AABCB7B9617}" type="presParOf" srcId="{C9D30915-FCF5-4FD7-8515-96A0D776A231}" destId="{D72462AE-3CBD-40D0-AA5A-F9E6260E17F5}" srcOrd="1" destOrd="0" presId="urn:microsoft.com/office/officeart/2018/5/layout/IconLeafLabelList"/>
    <dgm:cxn modelId="{BAD63BB7-5880-436A-B432-B5B5D13773B2}" type="presParOf" srcId="{C9D30915-FCF5-4FD7-8515-96A0D776A231}" destId="{35E9A1BE-E4F0-4601-82D5-B9751112783B}" srcOrd="2" destOrd="0" presId="urn:microsoft.com/office/officeart/2018/5/layout/IconLeafLabelList"/>
    <dgm:cxn modelId="{0CDC2C94-520B-42CA-8594-5E61C2EA1906}" type="presParOf" srcId="{C9D30915-FCF5-4FD7-8515-96A0D776A231}" destId="{218721E2-5A03-46CD-AE35-1BE400B77537}" srcOrd="3" destOrd="0" presId="urn:microsoft.com/office/officeart/2018/5/layout/IconLeafLabelList"/>
    <dgm:cxn modelId="{6E8B4655-8658-441A-8530-AE8965DD795D}" type="presParOf" srcId="{160575AE-52E5-4532-AC67-A9E29D30BF64}" destId="{C9DD21FA-6C11-4E49-B8FC-6D411C6C7DE3}" srcOrd="1" destOrd="0" presId="urn:microsoft.com/office/officeart/2018/5/layout/IconLeafLabelList"/>
    <dgm:cxn modelId="{10C18AE4-02E0-4D9E-B04A-65AD8B9E780A}" type="presParOf" srcId="{160575AE-52E5-4532-AC67-A9E29D30BF64}" destId="{9268E614-DA37-4C9C-A41D-8F15E6FB2EF5}" srcOrd="2" destOrd="0" presId="urn:microsoft.com/office/officeart/2018/5/layout/IconLeafLabelList"/>
    <dgm:cxn modelId="{F18671AD-0E1F-42EA-9F45-678D1A88F2D0}" type="presParOf" srcId="{9268E614-DA37-4C9C-A41D-8F15E6FB2EF5}" destId="{B4734C68-460D-4BD0-AF4B-43E76CFBCA31}" srcOrd="0" destOrd="0" presId="urn:microsoft.com/office/officeart/2018/5/layout/IconLeafLabelList"/>
    <dgm:cxn modelId="{1E24106A-D2AE-4661-805A-56706CD193BC}" type="presParOf" srcId="{9268E614-DA37-4C9C-A41D-8F15E6FB2EF5}" destId="{13842BF1-C6DF-413E-8A7D-82973EBE9A9A}" srcOrd="1" destOrd="0" presId="urn:microsoft.com/office/officeart/2018/5/layout/IconLeafLabelList"/>
    <dgm:cxn modelId="{6448E7D3-C26E-437B-8FDF-46524C07C838}" type="presParOf" srcId="{9268E614-DA37-4C9C-A41D-8F15E6FB2EF5}" destId="{4755F135-B5A5-44B4-81E7-53A53D15929E}" srcOrd="2" destOrd="0" presId="urn:microsoft.com/office/officeart/2018/5/layout/IconLeafLabelList"/>
    <dgm:cxn modelId="{6DD2CE72-51B4-42C1-B71C-90FEF0E99134}" type="presParOf" srcId="{9268E614-DA37-4C9C-A41D-8F15E6FB2EF5}" destId="{88FF33E4-0BC3-47B6-BE5D-DA809309D80F}" srcOrd="3" destOrd="0" presId="urn:microsoft.com/office/officeart/2018/5/layout/IconLeafLabelList"/>
    <dgm:cxn modelId="{DFC004AE-18E8-4410-91A3-4DD1B38F67E3}" type="presParOf" srcId="{160575AE-52E5-4532-AC67-A9E29D30BF64}" destId="{BCEBEC5C-C70B-4DC9-BEA7-BCDFC94A024A}" srcOrd="3" destOrd="0" presId="urn:microsoft.com/office/officeart/2018/5/layout/IconLeafLabelList"/>
    <dgm:cxn modelId="{8D373BDD-5D56-4ACA-9D33-C32FDB9EC641}" type="presParOf" srcId="{160575AE-52E5-4532-AC67-A9E29D30BF64}" destId="{0758A136-FC3E-4195-BA80-C7A963EC5ADA}" srcOrd="4" destOrd="0" presId="urn:microsoft.com/office/officeart/2018/5/layout/IconLeafLabelList"/>
    <dgm:cxn modelId="{258377D2-F2C4-43B8-89EE-AFDD71CB31DB}" type="presParOf" srcId="{0758A136-FC3E-4195-BA80-C7A963EC5ADA}" destId="{EDDD2A69-D571-456D-8F2D-D78847592217}" srcOrd="0" destOrd="0" presId="urn:microsoft.com/office/officeart/2018/5/layout/IconLeafLabelList"/>
    <dgm:cxn modelId="{A6333DDA-FD05-4290-B0BD-D34A921E1DF5}" type="presParOf" srcId="{0758A136-FC3E-4195-BA80-C7A963EC5ADA}" destId="{99E50DA0-C161-4D31-8E2D-D84046DB5D94}" srcOrd="1" destOrd="0" presId="urn:microsoft.com/office/officeart/2018/5/layout/IconLeafLabelList"/>
    <dgm:cxn modelId="{4A5A1292-6999-4EFB-BA94-06BF3EB44A60}" type="presParOf" srcId="{0758A136-FC3E-4195-BA80-C7A963EC5ADA}" destId="{9FB71FB5-17C0-42FA-AF67-219F60E99A7F}" srcOrd="2" destOrd="0" presId="urn:microsoft.com/office/officeart/2018/5/layout/IconLeafLabelList"/>
    <dgm:cxn modelId="{B96E131D-BD21-40E4-BD74-E93863C66209}" type="presParOf" srcId="{0758A136-FC3E-4195-BA80-C7A963EC5ADA}" destId="{B7E58A6B-47E7-4C9A-A93A-953C24D00761}" srcOrd="3" destOrd="0" presId="urn:microsoft.com/office/officeart/2018/5/layout/IconLeafLabelList"/>
    <dgm:cxn modelId="{DEA8233B-E334-4D0F-92D6-CA61A74C0F0D}" type="presParOf" srcId="{160575AE-52E5-4532-AC67-A9E29D30BF64}" destId="{D1737740-CBDF-4C41-88A2-3C08F7F9599B}" srcOrd="5" destOrd="0" presId="urn:microsoft.com/office/officeart/2018/5/layout/IconLeafLabelList"/>
    <dgm:cxn modelId="{B6A2F7F5-72DA-4A61-899F-068A5B4A28A5}" type="presParOf" srcId="{160575AE-52E5-4532-AC67-A9E29D30BF64}" destId="{C2F5C4AA-07DB-4E6D-B6B8-FFA89EC240FB}" srcOrd="6" destOrd="0" presId="urn:microsoft.com/office/officeart/2018/5/layout/IconLeafLabelList"/>
    <dgm:cxn modelId="{834442CE-C462-461B-A005-862AB1D1321D}" type="presParOf" srcId="{C2F5C4AA-07DB-4E6D-B6B8-FFA89EC240FB}" destId="{D880FCA2-6D80-4E7B-803E-A7B092E79264}" srcOrd="0" destOrd="0" presId="urn:microsoft.com/office/officeart/2018/5/layout/IconLeafLabelList"/>
    <dgm:cxn modelId="{7E01B0CB-F9B5-47ED-85FF-EBD5171B9C87}" type="presParOf" srcId="{C2F5C4AA-07DB-4E6D-B6B8-FFA89EC240FB}" destId="{5F94378B-411D-40EB-A26B-6A4355223B5E}" srcOrd="1" destOrd="0" presId="urn:microsoft.com/office/officeart/2018/5/layout/IconLeafLabelList"/>
    <dgm:cxn modelId="{28CC07C8-2928-4FEB-8E71-D33962586F4C}" type="presParOf" srcId="{C2F5C4AA-07DB-4E6D-B6B8-FFA89EC240FB}" destId="{C313B266-AA1B-4E3A-B971-5946C517E2EB}" srcOrd="2" destOrd="0" presId="urn:microsoft.com/office/officeart/2018/5/layout/IconLeafLabelList"/>
    <dgm:cxn modelId="{A431B615-9C03-4B42-B30F-FA5E5D91CA71}" type="presParOf" srcId="{C2F5C4AA-07DB-4E6D-B6B8-FFA89EC240FB}" destId="{A1A1EA9A-6829-4F5E-86DE-85AA208AF36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70DB-A29E-4291-A898-562EF47C2F6E}">
      <dsp:nvSpPr>
        <dsp:cNvPr id="0" name=""/>
        <dsp:cNvSpPr/>
      </dsp:nvSpPr>
      <dsp:spPr>
        <a:xfrm>
          <a:off x="334921" y="1417491"/>
          <a:ext cx="1037953" cy="10379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462AE-3CBD-40D0-AA5A-F9E6260E17F5}">
      <dsp:nvSpPr>
        <dsp:cNvPr id="0" name=""/>
        <dsp:cNvSpPr/>
      </dsp:nvSpPr>
      <dsp:spPr>
        <a:xfrm>
          <a:off x="556124" y="1638694"/>
          <a:ext cx="595546" cy="595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8721E2-5A03-46CD-AE35-1BE400B77537}">
      <dsp:nvSpPr>
        <dsp:cNvPr id="0" name=""/>
        <dsp:cNvSpPr/>
      </dsp:nvSpPr>
      <dsp:spPr>
        <a:xfrm>
          <a:off x="3116" y="2778741"/>
          <a:ext cx="1701562"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solidFill>
                <a:schemeClr val="bg1"/>
              </a:solidFill>
            </a:rPr>
            <a:t>No sharing of water bottles or using school drink fountains (only to refill) </a:t>
          </a:r>
          <a:endParaRPr lang="en-US" sz="1600" b="1" kern="1200" dirty="0">
            <a:solidFill>
              <a:schemeClr val="bg1"/>
            </a:solidFill>
          </a:endParaRPr>
        </a:p>
      </dsp:txBody>
      <dsp:txXfrm>
        <a:off x="3116" y="2778741"/>
        <a:ext cx="1701562" cy="1515454"/>
      </dsp:txXfrm>
    </dsp:sp>
    <dsp:sp modelId="{B4734C68-460D-4BD0-AF4B-43E76CFBCA31}">
      <dsp:nvSpPr>
        <dsp:cNvPr id="0" name=""/>
        <dsp:cNvSpPr/>
      </dsp:nvSpPr>
      <dsp:spPr>
        <a:xfrm>
          <a:off x="2334256" y="1295175"/>
          <a:ext cx="1037953" cy="10379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42BF1-C6DF-413E-8A7D-82973EBE9A9A}">
      <dsp:nvSpPr>
        <dsp:cNvPr id="0" name=""/>
        <dsp:cNvSpPr/>
      </dsp:nvSpPr>
      <dsp:spPr>
        <a:xfrm>
          <a:off x="2555460" y="1516378"/>
          <a:ext cx="595546" cy="595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FF33E4-0BC3-47B6-BE5D-DA809309D80F}">
      <dsp:nvSpPr>
        <dsp:cNvPr id="0" name=""/>
        <dsp:cNvSpPr/>
      </dsp:nvSpPr>
      <dsp:spPr>
        <a:xfrm>
          <a:off x="2002452" y="2411793"/>
          <a:ext cx="1701562" cy="200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solidFill>
                <a:schemeClr val="bg1"/>
              </a:solidFill>
            </a:rPr>
            <a:t>Students are Encouraged not to share any of their belongings including pens, books etc. </a:t>
          </a:r>
          <a:endParaRPr lang="en-US" sz="1600" b="1" kern="1200" dirty="0">
            <a:solidFill>
              <a:schemeClr val="bg1"/>
            </a:solidFill>
          </a:endParaRPr>
        </a:p>
      </dsp:txBody>
      <dsp:txXfrm>
        <a:off x="2002452" y="2411793"/>
        <a:ext cx="1701562" cy="2004718"/>
      </dsp:txXfrm>
    </dsp:sp>
    <dsp:sp modelId="{EDDD2A69-D571-456D-8F2D-D78847592217}">
      <dsp:nvSpPr>
        <dsp:cNvPr id="0" name=""/>
        <dsp:cNvSpPr/>
      </dsp:nvSpPr>
      <dsp:spPr>
        <a:xfrm>
          <a:off x="4333592" y="1417491"/>
          <a:ext cx="1037953" cy="10379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50DA0-C161-4D31-8E2D-D84046DB5D94}">
      <dsp:nvSpPr>
        <dsp:cNvPr id="0" name=""/>
        <dsp:cNvSpPr/>
      </dsp:nvSpPr>
      <dsp:spPr>
        <a:xfrm>
          <a:off x="4554796" y="1638694"/>
          <a:ext cx="595546" cy="595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58A6B-47E7-4C9A-A93A-953C24D00761}">
      <dsp:nvSpPr>
        <dsp:cNvPr id="0" name=""/>
        <dsp:cNvSpPr/>
      </dsp:nvSpPr>
      <dsp:spPr>
        <a:xfrm>
          <a:off x="4001788" y="2778741"/>
          <a:ext cx="1701562"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solidFill>
                <a:schemeClr val="bg1"/>
              </a:solidFill>
            </a:rPr>
            <a:t>No sharing of any food e.g. lunch/snacks</a:t>
          </a:r>
          <a:endParaRPr lang="en-US" sz="1600" b="1" kern="1200" dirty="0">
            <a:solidFill>
              <a:schemeClr val="bg1"/>
            </a:solidFill>
          </a:endParaRPr>
        </a:p>
      </dsp:txBody>
      <dsp:txXfrm>
        <a:off x="4001788" y="2778741"/>
        <a:ext cx="1701562" cy="1515454"/>
      </dsp:txXfrm>
    </dsp:sp>
    <dsp:sp modelId="{D880FCA2-6D80-4E7B-803E-A7B092E79264}">
      <dsp:nvSpPr>
        <dsp:cNvPr id="0" name=""/>
        <dsp:cNvSpPr/>
      </dsp:nvSpPr>
      <dsp:spPr>
        <a:xfrm>
          <a:off x="6332928" y="1417491"/>
          <a:ext cx="1037953" cy="103795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4378B-411D-40EB-A26B-6A4355223B5E}">
      <dsp:nvSpPr>
        <dsp:cNvPr id="0" name=""/>
        <dsp:cNvSpPr/>
      </dsp:nvSpPr>
      <dsp:spPr>
        <a:xfrm>
          <a:off x="6590150" y="1644554"/>
          <a:ext cx="595546" cy="5955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A1EA9A-6829-4F5E-86DE-85AA208AF368}">
      <dsp:nvSpPr>
        <dsp:cNvPr id="0" name=""/>
        <dsp:cNvSpPr/>
      </dsp:nvSpPr>
      <dsp:spPr>
        <a:xfrm>
          <a:off x="6001124" y="2778741"/>
          <a:ext cx="1701562"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solidFill>
                <a:schemeClr val="bg1"/>
              </a:solidFill>
            </a:rPr>
            <a:t>Please wash your uniform regularly</a:t>
          </a:r>
          <a:endParaRPr lang="en-US" sz="1600" b="1" kern="1200" dirty="0">
            <a:solidFill>
              <a:schemeClr val="bg1"/>
            </a:solidFill>
          </a:endParaRPr>
        </a:p>
      </dsp:txBody>
      <dsp:txXfrm>
        <a:off x="6001124" y="2778741"/>
        <a:ext cx="1701562" cy="151545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08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5DED657-4203-4096-BF01-98E83EFEBE7A}" type="datetimeFigureOut">
              <a:rPr lang="en-AU" smtClean="0"/>
              <a:t>22/10/2021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41098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64657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294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197689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72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1786251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155573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42939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88300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22/10/2021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7820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ED657-4203-4096-BF01-98E83EFEBE7A}" type="datetimeFigureOut">
              <a:rPr lang="en-AU" smtClean="0"/>
              <a:t>22/10/2021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20367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ED657-4203-4096-BF01-98E83EFEBE7A}" type="datetimeFigureOut">
              <a:rPr lang="en-AU" smtClean="0"/>
              <a:t>22/10/2021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236408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ED657-4203-4096-BF01-98E83EFEBE7A}" type="datetimeFigureOut">
              <a:rPr lang="en-AU" smtClean="0"/>
              <a:t>22/10/2021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81014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ED657-4203-4096-BF01-98E83EFEBE7A}" type="datetimeFigureOut">
              <a:rPr lang="en-AU" smtClean="0"/>
              <a:t>22/10/2021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260690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ED657-4203-4096-BF01-98E83EFEBE7A}" type="datetimeFigureOut">
              <a:rPr lang="en-AU" smtClean="0"/>
              <a:t>22/10/2021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2358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ED657-4203-4096-BF01-98E83EFEBE7A}" type="datetimeFigureOut">
              <a:rPr lang="en-AU" smtClean="0"/>
              <a:t>22/10/2021</a:t>
            </a:fld>
            <a:endParaRPr lang="en-A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45421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5DED657-4203-4096-BF01-98E83EFEBE7A}" type="datetimeFigureOut">
              <a:rPr lang="en-AU" smtClean="0"/>
              <a:t>22/10/2021</a:t>
            </a:fld>
            <a:endParaRPr lang="en-A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CDF0BD9-9556-4A99-88AA-3765EC98C9B8}" type="slidenum">
              <a:rPr lang="en-AU" smtClean="0"/>
              <a:t>‹#›</a:t>
            </a:fld>
            <a:endParaRPr lang="en-AU"/>
          </a:p>
        </p:txBody>
      </p:sp>
    </p:spTree>
    <p:extLst>
      <p:ext uri="{BB962C8B-B14F-4D97-AF65-F5344CB8AC3E}">
        <p14:creationId xmlns:p14="http://schemas.microsoft.com/office/powerpoint/2010/main" val="130951269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ronavirus.vic.gov.au/book-your-vaccine-appointment"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coronavirus.vic.gov.au/translated-information-about-covid-19-vaccines?utm_source=email+marketing+Mailigen&amp;utm_campaign=EmergencySchools22Sep2021&amp;utm_medium=emai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2.health.vic.gov.au/about/publications/policiesandguidelines/cover-your-cough-sneeze-poster" TargetMode="External"/><Relationship Id="rId7" Type="http://schemas.openxmlformats.org/officeDocument/2006/relationships/hyperlink" Target="https://www.betterhealth.vic.gov.au/soapy-hero" TargetMode="External"/><Relationship Id="rId2" Type="http://schemas.openxmlformats.org/officeDocument/2006/relationships/hyperlink" Target="https://www.education.vic.gov.au/about/department/Pages/coronavirus.aspx" TargetMode="External"/><Relationship Id="rId1" Type="http://schemas.openxmlformats.org/officeDocument/2006/relationships/slideLayout" Target="../slideLayouts/slideLayout2.xml"/><Relationship Id="rId6" Type="http://schemas.openxmlformats.org/officeDocument/2006/relationships/hyperlink" Target="https://www.beyondblue.org.au/the-facts/looking-after-your-mental-health-during-the-coronavirus-outbreak" TargetMode="External"/><Relationship Id="rId5" Type="http://schemas.openxmlformats.org/officeDocument/2006/relationships/hyperlink" Target="https://www2.health.vic.gov.au/about/publications/policiesandguidelines/wash-your-hands-regularly-poster" TargetMode="External"/><Relationship Id="rId4" Type="http://schemas.openxmlformats.org/officeDocument/2006/relationships/hyperlink" Target="https://www.dhhs.vic.gov.au/sites/default/files/documents/202003/Reduce%20your%20risk%20of%20coronavirus_Poster.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dhhs.vic.gov.au/sites/default/files/documents/202007/Design%20and%20preparation%20of%20cloth%20mask_0.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idshelpline.com.au/get-help/webchat-counsel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441DF-2F49-4E3D-9134-354F9FC317CE}"/>
              </a:ext>
            </a:extLst>
          </p:cNvPr>
          <p:cNvSpPr>
            <a:spLocks noGrp="1"/>
          </p:cNvSpPr>
          <p:nvPr>
            <p:ph type="ctrTitle"/>
          </p:nvPr>
        </p:nvSpPr>
        <p:spPr>
          <a:xfrm>
            <a:off x="7532710" y="628617"/>
            <a:ext cx="3971902" cy="4036148"/>
          </a:xfrm>
        </p:spPr>
        <p:txBody>
          <a:bodyPr>
            <a:normAutofit/>
          </a:bodyPr>
          <a:lstStyle/>
          <a:p>
            <a:r>
              <a:rPr lang="en-AU" b="1" dirty="0">
                <a:solidFill>
                  <a:srgbClr val="FFFFFF"/>
                </a:solidFill>
              </a:rPr>
              <a:t>GOOD HYGIENE &amp;</a:t>
            </a:r>
            <a:br>
              <a:rPr lang="en-AU" b="1" dirty="0">
                <a:solidFill>
                  <a:srgbClr val="FFFFFF"/>
                </a:solidFill>
              </a:rPr>
            </a:br>
            <a:r>
              <a:rPr lang="en-AU" b="1" dirty="0">
                <a:solidFill>
                  <a:srgbClr val="FFFFFF"/>
                </a:solidFill>
              </a:rPr>
              <a:t> INFECTION CONTROL</a:t>
            </a:r>
          </a:p>
        </p:txBody>
      </p:sp>
      <p:sp useBgFill="1">
        <p:nvSpPr>
          <p:cNvPr id="1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31C888-3CC8-4F17-AC69-68F60EA1A4FB}"/>
              </a:ext>
            </a:extLst>
          </p:cNvPr>
          <p:cNvPicPr>
            <a:picLocks noChangeAspect="1"/>
          </p:cNvPicPr>
          <p:nvPr/>
        </p:nvPicPr>
        <p:blipFill rotWithShape="1">
          <a:blip r:embed="rId2"/>
          <a:srcRect l="59762" t="14162" r="25952" b="39042"/>
          <a:stretch/>
        </p:blipFill>
        <p:spPr>
          <a:xfrm>
            <a:off x="2650309" y="1097060"/>
            <a:ext cx="2352252" cy="4334162"/>
          </a:xfrm>
          <a:prstGeom prst="rect">
            <a:avLst/>
          </a:prstGeom>
        </p:spPr>
      </p:pic>
      <p:grpSp>
        <p:nvGrpSpPr>
          <p:cNvPr id="13" name="Group 1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537685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6F65FFB-C03F-4A63-A529-D73254E0A469}"/>
              </a:ext>
            </a:extLst>
          </p:cNvPr>
          <p:cNvPicPr>
            <a:picLocks noChangeAspect="1"/>
          </p:cNvPicPr>
          <p:nvPr/>
        </p:nvPicPr>
        <p:blipFill rotWithShape="1">
          <a:blip r:embed="rId2"/>
          <a:srcRect t="8572" r="-2" b="1086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9" name="Content Placeholder 8">
            <a:extLst>
              <a:ext uri="{FF2B5EF4-FFF2-40B4-BE49-F238E27FC236}">
                <a16:creationId xmlns:a16="http://schemas.microsoft.com/office/drawing/2014/main" id="{D8D1DD93-1BAA-4877-899B-A86A0A328934}"/>
              </a:ext>
            </a:extLst>
          </p:cNvPr>
          <p:cNvSpPr>
            <a:spLocks noGrp="1"/>
          </p:cNvSpPr>
          <p:nvPr>
            <p:ph idx="1"/>
          </p:nvPr>
        </p:nvSpPr>
        <p:spPr>
          <a:xfrm>
            <a:off x="7545672" y="503583"/>
            <a:ext cx="4221968" cy="5950226"/>
          </a:xfrm>
        </p:spPr>
        <p:txBody>
          <a:bodyPr anchor="t">
            <a:normAutofit fontScale="62500" lnSpcReduction="20000"/>
          </a:bodyPr>
          <a:lstStyle/>
          <a:p>
            <a:pPr>
              <a:lnSpc>
                <a:spcPct val="107000"/>
              </a:lnSpc>
              <a:spcAft>
                <a:spcPts val="800"/>
              </a:spcAft>
            </a:pP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 and parents can book and/or change a vaccination appointment at a vaccination centre through </a:t>
            </a:r>
            <a:r>
              <a:rPr lang="en-AU" sz="25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Book your vaccine appointment | Coronavirus Victoria</a:t>
            </a: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or contact the Coronavirus hotline by phoning 1800 675 398. </a:t>
            </a:r>
          </a:p>
          <a:p>
            <a:pPr>
              <a:lnSpc>
                <a:spcPct val="107000"/>
              </a:lnSpc>
              <a:spcAft>
                <a:spcPts val="800"/>
              </a:spcAft>
            </a:pP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find a vaccination centre and opening times, visit </a:t>
            </a:r>
            <a:r>
              <a:rPr lang="en-AU" sz="25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Book your vaccine appointment | Coronavirus Victoria</a:t>
            </a: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You can get your COVID-19 vaccine at a state vaccination clinic, a Commonwealth vaccination centre, or through a GP clinic, pharmacy, or community health service. You can book your appointment online or by calling the vaccine provider nearest to you. For information about the COVID-19 vaccine rollout, visit </a:t>
            </a:r>
            <a:r>
              <a:rPr lang="en-AU" sz="25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Book your vaccine appointment | Coronavirus Victoria</a:t>
            </a: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Victorian Government’s coronavirus website has information about COVID-19 vaccines in 63 community languages at </a:t>
            </a:r>
            <a:r>
              <a:rPr lang="en-AU" sz="25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Translated information about COVID-19 vaccines | Coronavirus Victoria</a:t>
            </a:r>
            <a:endParaRPr lang="en-AU"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grpSp>
        <p:nvGrpSpPr>
          <p:cNvPr id="16" name="Group 15">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98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0A61A-C0A9-4D20-A6F9-4C6DF2E1CDDB}"/>
              </a:ext>
            </a:extLst>
          </p:cNvPr>
          <p:cNvSpPr>
            <a:spLocks noGrp="1"/>
          </p:cNvSpPr>
          <p:nvPr>
            <p:ph idx="1"/>
          </p:nvPr>
        </p:nvSpPr>
        <p:spPr>
          <a:xfrm>
            <a:off x="1534696" y="1627464"/>
            <a:ext cx="9520158" cy="3838881"/>
          </a:xfrm>
        </p:spPr>
        <p:txBody>
          <a:bodyPr>
            <a:normAutofit fontScale="92500" lnSpcReduction="10000"/>
          </a:bodyPr>
          <a:lstStyle/>
          <a:p>
            <a:pPr marL="0" indent="0">
              <a:buNone/>
            </a:pPr>
            <a:r>
              <a:rPr lang="en-AU" sz="4400" dirty="0"/>
              <a:t>          </a:t>
            </a:r>
            <a:r>
              <a:rPr lang="en-AU" sz="4400" b="1" dirty="0">
                <a:solidFill>
                  <a:schemeClr val="tx1"/>
                </a:solidFill>
              </a:rPr>
              <a:t>Thank you &amp; stay safe </a:t>
            </a:r>
            <a:r>
              <a:rPr lang="en-AU" sz="6000" dirty="0">
                <a:highlight>
                  <a:srgbClr val="FFFF00"/>
                </a:highlight>
                <a:sym typeface="Wingdings" panose="05000000000000000000" pitchFamily="2" charset="2"/>
              </a:rPr>
              <a:t></a:t>
            </a:r>
            <a:endParaRPr lang="en-AU" sz="6000" dirty="0">
              <a:highlight>
                <a:srgbClr val="FFFF00"/>
              </a:highlight>
            </a:endParaRPr>
          </a:p>
          <a:p>
            <a:pPr marL="0" indent="0">
              <a:buNone/>
            </a:pPr>
            <a:r>
              <a:rPr lang="en-AU" b="1" dirty="0">
                <a:solidFill>
                  <a:schemeClr val="tx1"/>
                </a:solidFill>
              </a:rPr>
              <a:t>The Department of Education Coronavirus (COVID-19) hotline 1800 338 663   </a:t>
            </a:r>
          </a:p>
          <a:p>
            <a:pPr marL="0" indent="0">
              <a:buNone/>
            </a:pPr>
            <a:r>
              <a:rPr lang="en-AU" b="1" dirty="0">
                <a:solidFill>
                  <a:schemeClr val="tx1"/>
                </a:solidFill>
              </a:rPr>
              <a:t>The Department of Human Services Coronavirus (COVID-19) hotline </a:t>
            </a:r>
          </a:p>
          <a:p>
            <a:pPr marL="0" indent="0">
              <a:buNone/>
            </a:pPr>
            <a:r>
              <a:rPr lang="en-AU" b="1" dirty="0">
                <a:solidFill>
                  <a:schemeClr val="tx1"/>
                </a:solidFill>
              </a:rPr>
              <a:t>1800 675 398                </a:t>
            </a:r>
          </a:p>
          <a:p>
            <a:pPr marL="0" indent="0">
              <a:buNone/>
            </a:pPr>
            <a:endParaRPr lang="en-AU" b="1" dirty="0">
              <a:solidFill>
                <a:schemeClr val="tx1"/>
              </a:solidFill>
            </a:endParaRPr>
          </a:p>
          <a:p>
            <a:pPr marL="0" indent="0">
              <a:buNone/>
            </a:pPr>
            <a:r>
              <a:rPr lang="en-AU" b="1" dirty="0">
                <a:solidFill>
                  <a:schemeClr val="tx1"/>
                </a:solidFill>
              </a:rPr>
              <a:t>By Christalia Formoso</a:t>
            </a:r>
          </a:p>
          <a:p>
            <a:pPr marL="0" indent="0">
              <a:buNone/>
            </a:pPr>
            <a:r>
              <a:rPr lang="en-AU" b="1" dirty="0">
                <a:solidFill>
                  <a:schemeClr val="tx1"/>
                </a:solidFill>
              </a:rPr>
              <a:t>Endorsed by Cathy Griffin</a:t>
            </a:r>
          </a:p>
          <a:p>
            <a:pPr marL="0" indent="0">
              <a:buNone/>
            </a:pPr>
            <a:r>
              <a:rPr lang="en-AU" b="1" dirty="0">
                <a:solidFill>
                  <a:schemeClr val="tx1"/>
                </a:solidFill>
              </a:rPr>
              <a:t>Adolescent Health Nurses</a:t>
            </a:r>
          </a:p>
        </p:txBody>
      </p:sp>
    </p:spTree>
    <p:extLst>
      <p:ext uri="{BB962C8B-B14F-4D97-AF65-F5344CB8AC3E}">
        <p14:creationId xmlns:p14="http://schemas.microsoft.com/office/powerpoint/2010/main" val="105317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325C-0E7E-4986-8477-12E3E15A3351}"/>
              </a:ext>
            </a:extLst>
          </p:cNvPr>
          <p:cNvSpPr>
            <a:spLocks noGrp="1"/>
          </p:cNvSpPr>
          <p:nvPr>
            <p:ph type="title"/>
          </p:nvPr>
        </p:nvSpPr>
        <p:spPr/>
        <p:txBody>
          <a:bodyPr/>
          <a:lstStyle/>
          <a:p>
            <a:pPr algn="ctr"/>
            <a:r>
              <a:rPr lang="en-AU" dirty="0"/>
              <a:t>REFERENCES</a:t>
            </a:r>
          </a:p>
        </p:txBody>
      </p:sp>
      <p:sp>
        <p:nvSpPr>
          <p:cNvPr id="3" name="Content Placeholder 2">
            <a:extLst>
              <a:ext uri="{FF2B5EF4-FFF2-40B4-BE49-F238E27FC236}">
                <a16:creationId xmlns:a16="http://schemas.microsoft.com/office/drawing/2014/main" id="{38159D63-AE50-4CC4-B265-761E7895B524}"/>
              </a:ext>
            </a:extLst>
          </p:cNvPr>
          <p:cNvSpPr>
            <a:spLocks noGrp="1"/>
          </p:cNvSpPr>
          <p:nvPr>
            <p:ph idx="1"/>
          </p:nvPr>
        </p:nvSpPr>
        <p:spPr>
          <a:xfrm>
            <a:off x="684212" y="685800"/>
            <a:ext cx="8534400" cy="3801532"/>
          </a:xfrm>
        </p:spPr>
        <p:txBody>
          <a:bodyPr>
            <a:normAutofit fontScale="85000" lnSpcReduction="20000"/>
          </a:bodyPr>
          <a:lstStyle/>
          <a:p>
            <a:pPr marL="457200" indent="-457200">
              <a:buAutoNum type="arabicPeriod"/>
            </a:pPr>
            <a:endParaRPr lang="en-AU" dirty="0">
              <a:hlinkClick r:id="rId2"/>
            </a:endParaRPr>
          </a:p>
          <a:p>
            <a:pPr marL="457200" indent="-457200">
              <a:buAutoNum type="arabicPeriod"/>
            </a:pPr>
            <a:endParaRPr lang="en-AU" dirty="0">
              <a:hlinkClick r:id="rId2"/>
            </a:endParaRPr>
          </a:p>
          <a:p>
            <a:pPr marL="457200" indent="-457200">
              <a:buAutoNum type="arabicPeriod"/>
            </a:pPr>
            <a:r>
              <a:rPr lang="en-AU" dirty="0">
                <a:hlinkClick r:id="rId2"/>
              </a:rPr>
              <a:t>https://www.education.vic.gov.au/about/department/Pages/coronavirus.aspx</a:t>
            </a:r>
            <a:endParaRPr lang="en-AU" dirty="0"/>
          </a:p>
          <a:p>
            <a:pPr marL="457200" indent="-457200">
              <a:buAutoNum type="arabicPeriod"/>
            </a:pPr>
            <a:r>
              <a:rPr lang="en-AU" dirty="0">
                <a:hlinkClick r:id="rId3"/>
              </a:rPr>
              <a:t>https://www2.health.vic.gov.au/about/publications/policiesandguidelines/cover-your-cough-sneeze-poster</a:t>
            </a:r>
            <a:endParaRPr lang="en-AU" dirty="0"/>
          </a:p>
          <a:p>
            <a:pPr marL="457200" indent="-457200">
              <a:buAutoNum type="arabicPeriod"/>
            </a:pPr>
            <a:r>
              <a:rPr lang="en-AU" dirty="0">
                <a:hlinkClick r:id="rId4"/>
              </a:rPr>
              <a:t>https://www.dhhs.vic.gov.au/sites/default/files/documents/202003/Reduce%20your%20risk%20of%20coronavirus_Poster.pdf</a:t>
            </a:r>
            <a:endParaRPr lang="en-AU" dirty="0"/>
          </a:p>
          <a:p>
            <a:pPr marL="457200" indent="-457200">
              <a:buAutoNum type="arabicPeriod"/>
            </a:pPr>
            <a:r>
              <a:rPr lang="en-AU" dirty="0">
                <a:hlinkClick r:id="rId5"/>
              </a:rPr>
              <a:t>https://www2.health.vic.gov.au/about/publications/policiesandguidelines/wash-your-hands-regularly-poster</a:t>
            </a:r>
            <a:endParaRPr lang="en-AU" dirty="0"/>
          </a:p>
          <a:p>
            <a:pPr marL="457200" indent="-457200">
              <a:buAutoNum type="arabicPeriod"/>
            </a:pPr>
            <a:r>
              <a:rPr lang="en-AU" dirty="0">
                <a:hlinkClick r:id="rId6"/>
              </a:rPr>
              <a:t>https://www.beyondblue.org.au/the-facts/looking-after-your-mental-health-during-the-coronavirus-outbreak</a:t>
            </a:r>
            <a:endParaRPr lang="en-AU" dirty="0"/>
          </a:p>
          <a:p>
            <a:pPr marL="457200" indent="-457200">
              <a:buAutoNum type="arabicPeriod"/>
            </a:pPr>
            <a:r>
              <a:rPr lang="en-AU" dirty="0">
                <a:hlinkClick r:id="rId7"/>
              </a:rPr>
              <a:t>https://www.betterhealth.vic.gov.au/soapy-hero</a:t>
            </a:r>
            <a:endParaRPr lang="en-AU" dirty="0"/>
          </a:p>
          <a:p>
            <a:pPr marL="0" indent="0">
              <a:buNone/>
            </a:pPr>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spTree>
    <p:extLst>
      <p:ext uri="{BB962C8B-B14F-4D97-AF65-F5344CB8AC3E}">
        <p14:creationId xmlns:p14="http://schemas.microsoft.com/office/powerpoint/2010/main" val="288286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5C05-D47C-47F2-B15C-54B20E155D12}"/>
              </a:ext>
            </a:extLst>
          </p:cNvPr>
          <p:cNvSpPr>
            <a:spLocks noGrp="1"/>
          </p:cNvSpPr>
          <p:nvPr>
            <p:ph type="title"/>
          </p:nvPr>
        </p:nvSpPr>
        <p:spPr>
          <a:xfrm>
            <a:off x="684212" y="4487332"/>
            <a:ext cx="8534400" cy="1507067"/>
          </a:xfrm>
        </p:spPr>
        <p:txBody>
          <a:bodyPr>
            <a:normAutofit/>
          </a:bodyPr>
          <a:lstStyle/>
          <a:p>
            <a:r>
              <a:rPr lang="en-AU"/>
              <a:t>COUGHING &amp; </a:t>
            </a:r>
            <a:br>
              <a:rPr lang="en-AU"/>
            </a:br>
            <a:r>
              <a:rPr lang="en-AU"/>
              <a:t>SNEEZING </a:t>
            </a:r>
          </a:p>
        </p:txBody>
      </p:sp>
      <p:pic>
        <p:nvPicPr>
          <p:cNvPr id="4" name="Picture 3">
            <a:extLst>
              <a:ext uri="{FF2B5EF4-FFF2-40B4-BE49-F238E27FC236}">
                <a16:creationId xmlns:a16="http://schemas.microsoft.com/office/drawing/2014/main" id="{B56ACB98-2F40-40CF-B01B-84056150196E}"/>
              </a:ext>
            </a:extLst>
          </p:cNvPr>
          <p:cNvPicPr>
            <a:picLocks noChangeAspect="1"/>
          </p:cNvPicPr>
          <p:nvPr/>
        </p:nvPicPr>
        <p:blipFill rotWithShape="1">
          <a:blip r:embed="rId2"/>
          <a:srcRect l="25714" t="31737" r="43929" b="14480"/>
          <a:stretch/>
        </p:blipFill>
        <p:spPr>
          <a:xfrm>
            <a:off x="1649527" y="733647"/>
            <a:ext cx="3588183" cy="357588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08D79C4-528B-48F6-A2C3-14C8547D7724}"/>
              </a:ext>
            </a:extLst>
          </p:cNvPr>
          <p:cNvSpPr>
            <a:spLocks noGrp="1"/>
          </p:cNvSpPr>
          <p:nvPr>
            <p:ph idx="1"/>
          </p:nvPr>
        </p:nvSpPr>
        <p:spPr>
          <a:xfrm>
            <a:off x="6499654" y="733647"/>
            <a:ext cx="5453807" cy="5260752"/>
          </a:xfrm>
        </p:spPr>
        <p:txBody>
          <a:bodyPr>
            <a:noAutofit/>
          </a:bodyPr>
          <a:lstStyle/>
          <a:p>
            <a:pPr>
              <a:lnSpc>
                <a:spcPct val="90000"/>
              </a:lnSpc>
            </a:pPr>
            <a:r>
              <a:rPr lang="en-AU" sz="1800" b="1" dirty="0">
                <a:solidFill>
                  <a:schemeClr val="bg1"/>
                </a:solidFill>
              </a:rPr>
              <a:t>Help protect yourself, your family and people at school by covering your cough or sneeze. </a:t>
            </a:r>
          </a:p>
          <a:p>
            <a:pPr>
              <a:lnSpc>
                <a:spcPct val="90000"/>
              </a:lnSpc>
            </a:pPr>
            <a:r>
              <a:rPr lang="en-AU" sz="1800" b="1" dirty="0">
                <a:solidFill>
                  <a:schemeClr val="bg1"/>
                </a:solidFill>
              </a:rPr>
              <a:t>If you cough or sneeze, turn and face away from any people near you so you don’t cough or sneeze in their direction. </a:t>
            </a:r>
          </a:p>
          <a:p>
            <a:pPr>
              <a:lnSpc>
                <a:spcPct val="90000"/>
              </a:lnSpc>
            </a:pPr>
            <a:r>
              <a:rPr lang="en-AU" sz="1800" b="1" dirty="0">
                <a:solidFill>
                  <a:schemeClr val="bg1"/>
                </a:solidFill>
              </a:rPr>
              <a:t>Saliva droplets from coughing and sneezing can be transmitted through the air over 1 metre, that’s why it’s really important to try to keep a distance of 1.5 metres between yourself and others where possible.</a:t>
            </a:r>
          </a:p>
          <a:p>
            <a:pPr>
              <a:lnSpc>
                <a:spcPct val="90000"/>
              </a:lnSpc>
            </a:pPr>
            <a:r>
              <a:rPr lang="en-AU" sz="1800" b="1" dirty="0">
                <a:solidFill>
                  <a:schemeClr val="bg1"/>
                </a:solidFill>
              </a:rPr>
              <a:t>PLEASE READ STEPS 1- 4 IN THE PICTURE.</a:t>
            </a:r>
          </a:p>
          <a:p>
            <a:pPr>
              <a:lnSpc>
                <a:spcPct val="90000"/>
              </a:lnSpc>
            </a:pPr>
            <a:r>
              <a:rPr lang="en-AU" sz="1800" b="1" dirty="0">
                <a:solidFill>
                  <a:schemeClr val="bg1"/>
                </a:solidFill>
              </a:rPr>
              <a:t>If you don’t already practise covering your cough and sneeze, please start doing so; and if you don’t have a tissue, you always use your elbow!</a:t>
            </a:r>
          </a:p>
        </p:txBody>
      </p:sp>
    </p:spTree>
    <p:extLst>
      <p:ext uri="{BB962C8B-B14F-4D97-AF65-F5344CB8AC3E}">
        <p14:creationId xmlns:p14="http://schemas.microsoft.com/office/powerpoint/2010/main" val="398085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6EC90-3BBC-44C8-ABD5-DA87E3E7C320}"/>
              </a:ext>
            </a:extLst>
          </p:cNvPr>
          <p:cNvSpPr>
            <a:spLocks noGrp="1"/>
          </p:cNvSpPr>
          <p:nvPr>
            <p:ph type="title"/>
          </p:nvPr>
        </p:nvSpPr>
        <p:spPr>
          <a:xfrm>
            <a:off x="6084114" y="4487332"/>
            <a:ext cx="4205003" cy="1507067"/>
          </a:xfrm>
        </p:spPr>
        <p:txBody>
          <a:bodyPr>
            <a:normAutofit/>
          </a:bodyPr>
          <a:lstStyle/>
          <a:p>
            <a:r>
              <a:rPr lang="en-AU" sz="3200">
                <a:solidFill>
                  <a:srgbClr val="FFFFFF"/>
                </a:solidFill>
              </a:rPr>
              <a:t>HAND WASHING</a:t>
            </a:r>
          </a:p>
        </p:txBody>
      </p:sp>
      <p:pic>
        <p:nvPicPr>
          <p:cNvPr id="4" name="Picture 3">
            <a:extLst>
              <a:ext uri="{FF2B5EF4-FFF2-40B4-BE49-F238E27FC236}">
                <a16:creationId xmlns:a16="http://schemas.microsoft.com/office/drawing/2014/main" id="{AC44D710-7994-49FB-92AA-0D2C6254B7B7}"/>
              </a:ext>
            </a:extLst>
          </p:cNvPr>
          <p:cNvPicPr>
            <a:picLocks noChangeAspect="1"/>
          </p:cNvPicPr>
          <p:nvPr/>
        </p:nvPicPr>
        <p:blipFill rotWithShape="1">
          <a:blip r:embed="rId2"/>
          <a:srcRect l="25834" t="32584" r="43809" b="14269"/>
          <a:stretch/>
        </p:blipFill>
        <p:spPr>
          <a:xfrm>
            <a:off x="717551" y="912378"/>
            <a:ext cx="4887466" cy="4813108"/>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95B8BA92-687F-4446-AC87-EA5340C663DE}"/>
              </a:ext>
            </a:extLst>
          </p:cNvPr>
          <p:cNvSpPr>
            <a:spLocks noGrp="1"/>
          </p:cNvSpPr>
          <p:nvPr>
            <p:ph idx="1"/>
          </p:nvPr>
        </p:nvSpPr>
        <p:spPr>
          <a:xfrm>
            <a:off x="6095998" y="1676400"/>
            <a:ext cx="4819653" cy="3276600"/>
          </a:xfrm>
        </p:spPr>
        <p:txBody>
          <a:bodyPr>
            <a:normAutofit fontScale="92500" lnSpcReduction="20000"/>
          </a:bodyPr>
          <a:lstStyle/>
          <a:p>
            <a:pPr>
              <a:lnSpc>
                <a:spcPct val="90000"/>
              </a:lnSpc>
            </a:pPr>
            <a:r>
              <a:rPr lang="en-AU" sz="1800" b="1" dirty="0">
                <a:solidFill>
                  <a:schemeClr val="tx1"/>
                </a:solidFill>
              </a:rPr>
              <a:t>Washing your hands regularly is one of the best ways to remove germs (e.g. bacteria and viruses) and prevent getting sick.</a:t>
            </a:r>
          </a:p>
          <a:p>
            <a:pPr>
              <a:lnSpc>
                <a:spcPct val="90000"/>
              </a:lnSpc>
            </a:pPr>
            <a:r>
              <a:rPr lang="en-AU" sz="1800" b="1" dirty="0">
                <a:solidFill>
                  <a:schemeClr val="tx1"/>
                </a:solidFill>
              </a:rPr>
              <a:t>PLEASE READ STEPS 1- 5 IN THE PICTURE.</a:t>
            </a:r>
          </a:p>
          <a:p>
            <a:pPr>
              <a:lnSpc>
                <a:spcPct val="90000"/>
              </a:lnSpc>
            </a:pPr>
            <a:r>
              <a:rPr lang="en-AU" sz="1800" b="1" dirty="0">
                <a:solidFill>
                  <a:schemeClr val="tx1"/>
                </a:solidFill>
              </a:rPr>
              <a:t>Make sure you wash over all parts of your hands (including the fronts and backs, between fingers, and around fingernails).</a:t>
            </a:r>
          </a:p>
          <a:p>
            <a:pPr>
              <a:lnSpc>
                <a:spcPct val="90000"/>
              </a:lnSpc>
            </a:pPr>
            <a:r>
              <a:rPr lang="en-AU" sz="1800" b="1" dirty="0">
                <a:solidFill>
                  <a:schemeClr val="tx1"/>
                </a:solidFill>
              </a:rPr>
              <a:t>Wash for 20 secs (you can sing ‘Happy Birthday’ in your head or out loud x 2 = 20 secs)</a:t>
            </a:r>
          </a:p>
          <a:p>
            <a:pPr>
              <a:lnSpc>
                <a:spcPct val="90000"/>
              </a:lnSpc>
            </a:pPr>
            <a:r>
              <a:rPr lang="en-AU" sz="1800" b="1" dirty="0">
                <a:solidFill>
                  <a:schemeClr val="tx1"/>
                </a:solidFill>
              </a:rPr>
              <a:t>Also, try not to touch your eyes, nose or mouth as much as possible to help prevent germs from entering your body.</a:t>
            </a:r>
          </a:p>
          <a:p>
            <a:pPr>
              <a:lnSpc>
                <a:spcPct val="90000"/>
              </a:lnSpc>
            </a:pPr>
            <a:endParaRPr lang="en-AU" sz="1500" dirty="0">
              <a:solidFill>
                <a:srgbClr val="0F496F"/>
              </a:solidFill>
            </a:endParaRPr>
          </a:p>
          <a:p>
            <a:pPr>
              <a:lnSpc>
                <a:spcPct val="90000"/>
              </a:lnSpc>
            </a:pPr>
            <a:endParaRPr lang="en-AU" sz="1500" dirty="0">
              <a:solidFill>
                <a:srgbClr val="0F496F"/>
              </a:solidFill>
            </a:endParaRPr>
          </a:p>
          <a:p>
            <a:pPr>
              <a:lnSpc>
                <a:spcPct val="90000"/>
              </a:lnSpc>
            </a:pPr>
            <a:endParaRPr lang="en-AU" sz="1500" dirty="0">
              <a:solidFill>
                <a:srgbClr val="0F496F"/>
              </a:solidFill>
            </a:endParaRPr>
          </a:p>
        </p:txBody>
      </p:sp>
      <p:grpSp>
        <p:nvGrpSpPr>
          <p:cNvPr id="11" name="Group 10">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81897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AF03-7871-412C-B00F-2B1ADF8556A9}"/>
              </a:ext>
            </a:extLst>
          </p:cNvPr>
          <p:cNvSpPr>
            <a:spLocks noGrp="1"/>
          </p:cNvSpPr>
          <p:nvPr>
            <p:ph type="title"/>
          </p:nvPr>
        </p:nvSpPr>
        <p:spPr>
          <a:xfrm>
            <a:off x="7085012" y="119271"/>
            <a:ext cx="3657600" cy="795130"/>
          </a:xfrm>
        </p:spPr>
        <p:txBody>
          <a:bodyPr>
            <a:normAutofit fontScale="90000"/>
          </a:bodyPr>
          <a:lstStyle/>
          <a:p>
            <a:pPr algn="ctr"/>
            <a:r>
              <a:rPr lang="en-AU" b="1" dirty="0">
                <a:solidFill>
                  <a:schemeClr val="bg1"/>
                </a:solidFill>
              </a:rPr>
              <a:t>How to use a Hand Sanitiser</a:t>
            </a:r>
          </a:p>
        </p:txBody>
      </p:sp>
      <p:pic>
        <p:nvPicPr>
          <p:cNvPr id="6" name="Content Placeholder 5" descr="Logo, company name&#10;&#10;Description automatically generated">
            <a:extLst>
              <a:ext uri="{FF2B5EF4-FFF2-40B4-BE49-F238E27FC236}">
                <a16:creationId xmlns:a16="http://schemas.microsoft.com/office/drawing/2014/main" id="{EA216D62-790D-4FFE-A151-FAB9AB991D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227" y="685800"/>
            <a:ext cx="3753571" cy="5308600"/>
          </a:xfrm>
        </p:spPr>
      </p:pic>
      <p:sp>
        <p:nvSpPr>
          <p:cNvPr id="4" name="Text Placeholder 3">
            <a:extLst>
              <a:ext uri="{FF2B5EF4-FFF2-40B4-BE49-F238E27FC236}">
                <a16:creationId xmlns:a16="http://schemas.microsoft.com/office/drawing/2014/main" id="{DBDE57CA-DCB3-4B71-8647-038D71DED8FF}"/>
              </a:ext>
            </a:extLst>
          </p:cNvPr>
          <p:cNvSpPr>
            <a:spLocks noGrp="1"/>
          </p:cNvSpPr>
          <p:nvPr>
            <p:ph type="body" sz="half" idx="2"/>
          </p:nvPr>
        </p:nvSpPr>
        <p:spPr>
          <a:xfrm>
            <a:off x="7085012" y="1139688"/>
            <a:ext cx="3657600" cy="4707440"/>
          </a:xfrm>
        </p:spPr>
        <p:txBody>
          <a:bodyPr>
            <a:normAutofit fontScale="55000" lnSpcReduction="20000"/>
          </a:bodyPr>
          <a:lstStyle/>
          <a:p>
            <a:r>
              <a:rPr lang="en-AU" sz="2300" b="1" i="0" dirty="0">
                <a:solidFill>
                  <a:schemeClr val="bg1"/>
                </a:solidFill>
                <a:effectLst/>
              </a:rPr>
              <a:t>If soap and water are not readily available, hand sanitiser that contains at least 60 per cent alcohol should be made accessible.</a:t>
            </a:r>
          </a:p>
          <a:p>
            <a:r>
              <a:rPr lang="en-AU" sz="2300" b="1" i="0" dirty="0">
                <a:solidFill>
                  <a:schemeClr val="bg1"/>
                </a:solidFill>
                <a:effectLst/>
              </a:rPr>
              <a:t>Hand hygiene remains one of the critical measures to reduce COVID-19 transmission. Hands should be cleaned with an alcohol-based hand sanitiser or washed with soap and water for 20 seconds.</a:t>
            </a:r>
          </a:p>
          <a:p>
            <a:pPr algn="l"/>
            <a:r>
              <a:rPr lang="en-AU" sz="2300" b="1" i="0" dirty="0">
                <a:solidFill>
                  <a:schemeClr val="bg1"/>
                </a:solidFill>
                <a:effectLst/>
              </a:rPr>
              <a:t>All staff, students and visitors to schools should undertake regular hand hygiene, particularly on arrival to school, before and after eating, after blowing their nose, coughing, sneezing or using the toilet. </a:t>
            </a:r>
          </a:p>
          <a:p>
            <a:r>
              <a:rPr lang="en-AU" sz="2300" b="1" i="0" dirty="0">
                <a:solidFill>
                  <a:schemeClr val="bg1"/>
                </a:solidFill>
                <a:effectLst/>
              </a:rPr>
              <a:t>Age-appropriate education and reminders about hand hygiene should be provided. Staff should direct or supervise young students where required.</a:t>
            </a:r>
          </a:p>
          <a:p>
            <a:r>
              <a:rPr lang="en-AU" sz="2300" b="1" i="0" dirty="0">
                <a:solidFill>
                  <a:schemeClr val="bg1"/>
                </a:solidFill>
                <a:effectLst/>
              </a:rPr>
              <a:t>Hand sanitiser should be made available at entry points to the school,  classrooms and in every occupied room, particularly where access to running water and soap is not readily available.</a:t>
            </a:r>
          </a:p>
          <a:p>
            <a:pPr algn="l"/>
            <a:endParaRPr lang="en-AU" b="0" i="0" dirty="0">
              <a:solidFill>
                <a:schemeClr val="tx1"/>
              </a:solidFill>
              <a:effectLst/>
              <a:latin typeface="Century" panose="02040604050505020304" pitchFamily="18" charset="0"/>
            </a:endParaRPr>
          </a:p>
          <a:p>
            <a:pPr algn="l"/>
            <a:r>
              <a:rPr lang="en-AU" sz="1300" b="0" i="0" dirty="0">
                <a:solidFill>
                  <a:schemeClr val="tx1"/>
                </a:solidFill>
                <a:effectLst/>
                <a:latin typeface="Century" panose="02040604050505020304" pitchFamily="18" charset="0"/>
              </a:rPr>
              <a:t>Source: Operations Guide - Victorian government schools. October 2021</a:t>
            </a:r>
          </a:p>
          <a:p>
            <a:endParaRPr lang="en-AU" b="0" i="0" dirty="0">
              <a:solidFill>
                <a:schemeClr val="tx1"/>
              </a:solidFill>
              <a:effectLst/>
            </a:endParaRPr>
          </a:p>
        </p:txBody>
      </p:sp>
    </p:spTree>
    <p:extLst>
      <p:ext uri="{BB962C8B-B14F-4D97-AF65-F5344CB8AC3E}">
        <p14:creationId xmlns:p14="http://schemas.microsoft.com/office/powerpoint/2010/main" val="148555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19C5FBF2-BA14-4249-A74A-1483D3A0E5AC}"/>
              </a:ext>
            </a:extLst>
          </p:cNvPr>
          <p:cNvSpPr>
            <a:spLocks noGrp="1"/>
          </p:cNvSpPr>
          <p:nvPr>
            <p:ph type="title"/>
          </p:nvPr>
        </p:nvSpPr>
        <p:spPr>
          <a:xfrm>
            <a:off x="7964013" y="941424"/>
            <a:ext cx="3668544" cy="3248611"/>
          </a:xfrm>
        </p:spPr>
        <p:txBody>
          <a:bodyPr>
            <a:normAutofit/>
          </a:bodyPr>
          <a:lstStyle/>
          <a:p>
            <a:r>
              <a:rPr lang="en-AU" dirty="0">
                <a:solidFill>
                  <a:srgbClr val="FFFFFF"/>
                </a:solidFill>
              </a:rPr>
              <a:t>                               </a:t>
            </a:r>
            <a:r>
              <a:rPr lang="en-AU" b="1" dirty="0">
                <a:solidFill>
                  <a:srgbClr val="FFFFFF"/>
                </a:solidFill>
              </a:rPr>
              <a:t>NO SHARING !!!</a:t>
            </a:r>
          </a:p>
        </p:txBody>
      </p:sp>
      <p:graphicFrame>
        <p:nvGraphicFramePr>
          <p:cNvPr id="5" name="Content Placeholder 2">
            <a:extLst>
              <a:ext uri="{FF2B5EF4-FFF2-40B4-BE49-F238E27FC236}">
                <a16:creationId xmlns:a16="http://schemas.microsoft.com/office/drawing/2014/main" id="{DE34AECC-3A15-4595-84A0-F6F307BFC9A5}"/>
              </a:ext>
            </a:extLst>
          </p:cNvPr>
          <p:cNvGraphicFramePr>
            <a:graphicFrameLocks noGrp="1"/>
          </p:cNvGraphicFramePr>
          <p:nvPr>
            <p:ph idx="1"/>
            <p:extLst>
              <p:ext uri="{D42A27DB-BD31-4B8C-83A1-F6EECF244321}">
                <p14:modId xmlns:p14="http://schemas.microsoft.com/office/powerpoint/2010/main" val="3515723631"/>
              </p:ext>
            </p:extLst>
          </p:nvPr>
        </p:nvGraphicFramePr>
        <p:xfrm>
          <a:off x="424070" y="702364"/>
          <a:ext cx="7705803" cy="571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12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EA2555-DB29-43C9-AC7E-000C2F092FC4}"/>
              </a:ext>
            </a:extLst>
          </p:cNvPr>
          <p:cNvSpPr>
            <a:spLocks noGrp="1"/>
          </p:cNvSpPr>
          <p:nvPr>
            <p:ph type="title"/>
          </p:nvPr>
        </p:nvSpPr>
        <p:spPr>
          <a:xfrm>
            <a:off x="6084114" y="4487332"/>
            <a:ext cx="5418773" cy="1507067"/>
          </a:xfrm>
        </p:spPr>
        <p:txBody>
          <a:bodyPr>
            <a:normAutofit/>
          </a:bodyPr>
          <a:lstStyle/>
          <a:p>
            <a:r>
              <a:rPr lang="en-AU" sz="3200" b="1" dirty="0">
                <a:solidFill>
                  <a:srgbClr val="FFFFFF"/>
                </a:solidFill>
              </a:rPr>
              <a:t>SOCIAL DISTANCING</a:t>
            </a:r>
          </a:p>
        </p:txBody>
      </p:sp>
      <p:pic>
        <p:nvPicPr>
          <p:cNvPr id="6" name="Picture 5">
            <a:extLst>
              <a:ext uri="{FF2B5EF4-FFF2-40B4-BE49-F238E27FC236}">
                <a16:creationId xmlns:a16="http://schemas.microsoft.com/office/drawing/2014/main" id="{154CB697-BC80-43CC-BFF6-04157BA9B74D}"/>
              </a:ext>
            </a:extLst>
          </p:cNvPr>
          <p:cNvPicPr>
            <a:picLocks noChangeAspect="1"/>
          </p:cNvPicPr>
          <p:nvPr/>
        </p:nvPicPr>
        <p:blipFill rotWithShape="1">
          <a:blip r:embed="rId2"/>
          <a:srcRect l="44881" t="57993" r="38929" b="9399"/>
          <a:stretch/>
        </p:blipFill>
        <p:spPr>
          <a:xfrm>
            <a:off x="799723" y="643467"/>
            <a:ext cx="4723123" cy="5350931"/>
          </a:xfrm>
          <a:prstGeom prst="rect">
            <a:avLst/>
          </a:prstGeom>
          <a:effectLst>
            <a:innerShdw blurRad="57150" dist="38100" dir="14460000">
              <a:prstClr val="black">
                <a:alpha val="70000"/>
              </a:prstClr>
            </a:innerShdw>
          </a:effectLst>
        </p:spPr>
      </p:pic>
      <p:sp>
        <p:nvSpPr>
          <p:cNvPr id="5" name="Content Placeholder 4">
            <a:extLst>
              <a:ext uri="{FF2B5EF4-FFF2-40B4-BE49-F238E27FC236}">
                <a16:creationId xmlns:a16="http://schemas.microsoft.com/office/drawing/2014/main" id="{0737EA5E-C7BC-4B9B-BCB1-2799239BB9FA}"/>
              </a:ext>
            </a:extLst>
          </p:cNvPr>
          <p:cNvSpPr>
            <a:spLocks noGrp="1"/>
          </p:cNvSpPr>
          <p:nvPr>
            <p:ph idx="1"/>
          </p:nvPr>
        </p:nvSpPr>
        <p:spPr>
          <a:xfrm>
            <a:off x="6095998" y="685800"/>
            <a:ext cx="4819653" cy="3615267"/>
          </a:xfrm>
        </p:spPr>
        <p:txBody>
          <a:bodyPr>
            <a:normAutofit fontScale="92500" lnSpcReduction="20000"/>
          </a:bodyPr>
          <a:lstStyle/>
          <a:p>
            <a:pPr>
              <a:lnSpc>
                <a:spcPct val="90000"/>
              </a:lnSpc>
            </a:pPr>
            <a:r>
              <a:rPr lang="en-AU" sz="1900" b="1" dirty="0">
                <a:solidFill>
                  <a:schemeClr val="tx1"/>
                </a:solidFill>
              </a:rPr>
              <a:t>Social distancing is important to prevent the spread of coronavirus (COVID-19).</a:t>
            </a:r>
          </a:p>
          <a:p>
            <a:pPr>
              <a:lnSpc>
                <a:spcPct val="90000"/>
              </a:lnSpc>
            </a:pPr>
            <a:r>
              <a:rPr lang="en-AU" sz="1900" b="1" dirty="0">
                <a:solidFill>
                  <a:schemeClr val="tx1"/>
                </a:solidFill>
              </a:rPr>
              <a:t>Social distancing basically means keeping further apart from other people.</a:t>
            </a:r>
          </a:p>
          <a:p>
            <a:pPr>
              <a:lnSpc>
                <a:spcPct val="90000"/>
              </a:lnSpc>
            </a:pPr>
            <a:r>
              <a:rPr lang="en-AU" sz="1900" b="1" dirty="0">
                <a:solidFill>
                  <a:schemeClr val="tx1"/>
                </a:solidFill>
              </a:rPr>
              <a:t>Health authorities recommend that people should try to keep a distance of 1.5 metres between themselves and others. </a:t>
            </a:r>
          </a:p>
          <a:p>
            <a:pPr>
              <a:lnSpc>
                <a:spcPct val="90000"/>
              </a:lnSpc>
            </a:pPr>
            <a:r>
              <a:rPr lang="en-AU" sz="1900" b="1" dirty="0">
                <a:solidFill>
                  <a:schemeClr val="tx1"/>
                </a:solidFill>
              </a:rPr>
              <a:t>At school:  Where possible, staff and students should try to keep 1.5 metres distance from each other both inside and outside of the classrooms.</a:t>
            </a:r>
          </a:p>
          <a:p>
            <a:pPr>
              <a:lnSpc>
                <a:spcPct val="90000"/>
              </a:lnSpc>
            </a:pPr>
            <a:endParaRPr lang="en-AU" sz="1700" dirty="0">
              <a:solidFill>
                <a:srgbClr val="0F496F"/>
              </a:solidFill>
            </a:endParaRPr>
          </a:p>
        </p:txBody>
      </p:sp>
      <p:grpSp>
        <p:nvGrpSpPr>
          <p:cNvPr id="13" name="Group 12">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32674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F94FD-820F-4BDA-A51D-60EDCB676B98}"/>
              </a:ext>
            </a:extLst>
          </p:cNvPr>
          <p:cNvSpPr>
            <a:spLocks noGrp="1"/>
          </p:cNvSpPr>
          <p:nvPr>
            <p:ph type="title"/>
          </p:nvPr>
        </p:nvSpPr>
        <p:spPr>
          <a:xfrm>
            <a:off x="4661860" y="4487332"/>
            <a:ext cx="5627258" cy="1507067"/>
          </a:xfrm>
        </p:spPr>
        <p:txBody>
          <a:bodyPr>
            <a:normAutofit/>
          </a:bodyPr>
          <a:lstStyle/>
          <a:p>
            <a:r>
              <a:rPr lang="en-AU" b="1" dirty="0"/>
              <a:t>SOCIAL DISTANCING</a:t>
            </a:r>
          </a:p>
        </p:txBody>
      </p:sp>
      <p:sp>
        <p:nvSpPr>
          <p:cNvPr id="13"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888F20-D129-4AFC-A076-80DAAA9FB30B}"/>
              </a:ext>
            </a:extLst>
          </p:cNvPr>
          <p:cNvPicPr>
            <a:picLocks noChangeAspect="1"/>
          </p:cNvPicPr>
          <p:nvPr/>
        </p:nvPicPr>
        <p:blipFill rotWithShape="1">
          <a:blip r:embed="rId2"/>
          <a:srcRect l="27024" t="38937" r="56785" b="32901"/>
          <a:stretch/>
        </p:blipFill>
        <p:spPr>
          <a:xfrm>
            <a:off x="1217191" y="942456"/>
            <a:ext cx="2497259" cy="2443296"/>
          </a:xfrm>
          <a:prstGeom prst="rect">
            <a:avLst/>
          </a:prstGeom>
        </p:spPr>
      </p:pic>
      <p:pic>
        <p:nvPicPr>
          <p:cNvPr id="6" name="Picture 5">
            <a:extLst>
              <a:ext uri="{FF2B5EF4-FFF2-40B4-BE49-F238E27FC236}">
                <a16:creationId xmlns:a16="http://schemas.microsoft.com/office/drawing/2014/main" id="{B042AD2E-844D-4C21-BEBF-25990948DE3C}"/>
              </a:ext>
            </a:extLst>
          </p:cNvPr>
          <p:cNvPicPr>
            <a:picLocks noChangeAspect="1"/>
          </p:cNvPicPr>
          <p:nvPr/>
        </p:nvPicPr>
        <p:blipFill rotWithShape="1">
          <a:blip r:embed="rId2"/>
          <a:srcRect l="33691" t="15856" r="50118" b="55982"/>
          <a:stretch/>
        </p:blipFill>
        <p:spPr>
          <a:xfrm>
            <a:off x="1431707" y="3563552"/>
            <a:ext cx="2066939" cy="2022275"/>
          </a:xfrm>
          <a:prstGeom prst="rect">
            <a:avLst/>
          </a:prstGeom>
        </p:spPr>
      </p:pic>
      <p:sp>
        <p:nvSpPr>
          <p:cNvPr id="3" name="Content Placeholder 2">
            <a:extLst>
              <a:ext uri="{FF2B5EF4-FFF2-40B4-BE49-F238E27FC236}">
                <a16:creationId xmlns:a16="http://schemas.microsoft.com/office/drawing/2014/main" id="{9B1AF2EF-15E1-4DA9-96D9-06C240464995}"/>
              </a:ext>
            </a:extLst>
          </p:cNvPr>
          <p:cNvSpPr>
            <a:spLocks noGrp="1"/>
          </p:cNvSpPr>
          <p:nvPr>
            <p:ph idx="1"/>
          </p:nvPr>
        </p:nvSpPr>
        <p:spPr>
          <a:xfrm>
            <a:off x="4661860" y="685800"/>
            <a:ext cx="6253792" cy="3615267"/>
          </a:xfrm>
        </p:spPr>
        <p:txBody>
          <a:bodyPr>
            <a:normAutofit/>
          </a:bodyPr>
          <a:lstStyle/>
          <a:p>
            <a:r>
              <a:rPr lang="en-AU" b="1" dirty="0">
                <a:solidFill>
                  <a:schemeClr val="bg1"/>
                </a:solidFill>
              </a:rPr>
              <a:t>Greetings should take the form of non-contact greetings (i.e. no touching)</a:t>
            </a:r>
          </a:p>
          <a:p>
            <a:r>
              <a:rPr lang="en-AU" b="1" dirty="0">
                <a:solidFill>
                  <a:schemeClr val="bg1"/>
                </a:solidFill>
              </a:rPr>
              <a:t>Try not to do handshakes, hugs, kisses, high 5s.</a:t>
            </a:r>
          </a:p>
          <a:p>
            <a:r>
              <a:rPr lang="en-AU" b="1" dirty="0">
                <a:solidFill>
                  <a:schemeClr val="bg1"/>
                </a:solidFill>
              </a:rPr>
              <a:t>Instead smile and wave.</a:t>
            </a:r>
          </a:p>
        </p:txBody>
      </p:sp>
      <p:grpSp>
        <p:nvGrpSpPr>
          <p:cNvPr id="15" name="Group 14">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948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7CA406-1C21-4D86-8B1B-2C0B6D07CA17}"/>
              </a:ext>
            </a:extLst>
          </p:cNvPr>
          <p:cNvSpPr>
            <a:spLocks noGrp="1"/>
          </p:cNvSpPr>
          <p:nvPr>
            <p:ph type="title"/>
          </p:nvPr>
        </p:nvSpPr>
        <p:spPr>
          <a:xfrm>
            <a:off x="6400556" y="1020416"/>
            <a:ext cx="4665906" cy="4298203"/>
          </a:xfrm>
        </p:spPr>
        <p:txBody>
          <a:bodyPr>
            <a:normAutofit fontScale="90000"/>
          </a:bodyPr>
          <a:lstStyle/>
          <a:p>
            <a:pPr marL="285750" indent="-285750">
              <a:lnSpc>
                <a:spcPct val="107000"/>
              </a:lnSpc>
              <a:spcAft>
                <a:spcPts val="800"/>
              </a:spcAft>
              <a:buFont typeface="Arial" panose="020B0604020202020204" pitchFamily="34" charset="0"/>
              <a:buChar char="•"/>
            </a:pPr>
            <a:br>
              <a:rPr lang="en-AU" sz="1800" dirty="0">
                <a:effectLst/>
                <a:latin typeface="VIC-Regular"/>
                <a:ea typeface="Times New Roman" panose="02020603050405020304" pitchFamily="18" charset="0"/>
                <a:cs typeface="Times New Roman" panose="02020603050405020304" pitchFamily="18" charset="0"/>
              </a:rPr>
            </a:br>
            <a:br>
              <a:rPr lang="en-AU" sz="1800" dirty="0">
                <a:effectLst/>
                <a:latin typeface="VIC-Regular"/>
                <a:ea typeface="Times New Roman" panose="02020603050405020304" pitchFamily="18" charset="0"/>
                <a:cs typeface="Times New Roman" panose="02020603050405020304" pitchFamily="18" charset="0"/>
              </a:rPr>
            </a:br>
            <a:br>
              <a:rPr lang="en-AU" sz="1800" dirty="0">
                <a:effectLst/>
                <a:latin typeface="VIC-Regular"/>
                <a:ea typeface="Times New Roman" panose="02020603050405020304" pitchFamily="18" charset="0"/>
                <a:cs typeface="Times New Roman" panose="02020603050405020304" pitchFamily="18" charset="0"/>
              </a:rPr>
            </a:br>
            <a:br>
              <a:rPr lang="en-AU" sz="1800" dirty="0">
                <a:effectLst/>
                <a:latin typeface="VIC-Regular"/>
                <a:ea typeface="Times New Roman" panose="02020603050405020304" pitchFamily="18" charset="0"/>
                <a:cs typeface="Times New Roman" panose="02020603050405020304" pitchFamily="18" charset="0"/>
              </a:rPr>
            </a:br>
            <a:r>
              <a:rPr lang="en-AU" sz="4400" b="1" dirty="0">
                <a:solidFill>
                  <a:schemeClr val="bg1"/>
                </a:solidFill>
                <a:effectLst/>
                <a:latin typeface="VIC-Regular"/>
                <a:ea typeface="Times New Roman" panose="02020603050405020304" pitchFamily="18" charset="0"/>
                <a:cs typeface="Times New Roman" panose="02020603050405020304" pitchFamily="18" charset="0"/>
              </a:rPr>
              <a:t>wearing a mask</a:t>
            </a:r>
            <a:br>
              <a:rPr lang="en-AU" sz="1800" dirty="0">
                <a:effectLst/>
                <a:latin typeface="VIC-Regular"/>
                <a:ea typeface="Times New Roman" panose="02020603050405020304" pitchFamily="18" charset="0"/>
                <a:cs typeface="Times New Roman" panose="02020603050405020304" pitchFamily="18" charset="0"/>
              </a:rPr>
            </a:br>
            <a:br>
              <a:rPr lang="en-AU" sz="1800" dirty="0">
                <a:effectLst/>
                <a:latin typeface="VIC-Regular"/>
                <a:ea typeface="Times New Roman" panose="02020603050405020304" pitchFamily="18" charset="0"/>
                <a:cs typeface="Times New Roman" panose="02020603050405020304" pitchFamily="18" charset="0"/>
              </a:rPr>
            </a:br>
            <a:r>
              <a:rPr lang="en-AU" sz="1600" b="1" i="0" dirty="0">
                <a:solidFill>
                  <a:schemeClr val="bg1"/>
                </a:solidFill>
                <a:effectLst/>
              </a:rPr>
              <a:t>Anyone 12 years and over must wear a fitted face mask whenever they leave their home, indoors or outdoors, unless lawful exception applies. </a:t>
            </a:r>
            <a:br>
              <a:rPr lang="en-AU" sz="1600" b="1" i="0" dirty="0">
                <a:solidFill>
                  <a:schemeClr val="bg1"/>
                </a:solidFill>
                <a:effectLst/>
              </a:rPr>
            </a:br>
            <a:br>
              <a:rPr lang="en-AU" sz="1600" b="1" dirty="0">
                <a:solidFill>
                  <a:schemeClr val="bg1"/>
                </a:solidFill>
                <a:effectLst/>
                <a:ea typeface="Times New Roman" panose="02020603050405020304" pitchFamily="18" charset="0"/>
                <a:cs typeface="Times New Roman" panose="02020603050405020304" pitchFamily="18" charset="0"/>
              </a:rPr>
            </a:br>
            <a:r>
              <a:rPr lang="en-AU" sz="1600" b="1" dirty="0">
                <a:solidFill>
                  <a:schemeClr val="bg1"/>
                </a:solidFill>
                <a:effectLst/>
                <a:ea typeface="Times New Roman" panose="02020603050405020304" pitchFamily="18" charset="0"/>
                <a:cs typeface="Times New Roman" panose="02020603050405020304" pitchFamily="18" charset="0"/>
              </a:rPr>
              <a:t>You must wear a fitted face mask that covers the nose and mouth, designed to protect you from COVID-19. It does not mean a scarf or bandana or loose snood or loose gaiter.</a:t>
            </a:r>
            <a:br>
              <a:rPr lang="en-AU" sz="1600" b="1" dirty="0">
                <a:solidFill>
                  <a:schemeClr val="bg1"/>
                </a:solidFill>
                <a:effectLst/>
                <a:ea typeface="Times New Roman" panose="02020603050405020304" pitchFamily="18" charset="0"/>
                <a:cs typeface="Times New Roman" panose="02020603050405020304" pitchFamily="18" charset="0"/>
              </a:rPr>
            </a:br>
            <a:br>
              <a:rPr lang="en-AU" sz="1600" b="1" dirty="0">
                <a:solidFill>
                  <a:schemeClr val="bg1"/>
                </a:solidFill>
                <a:effectLst/>
                <a:ea typeface="Calibri" panose="020F0502020204030204" pitchFamily="34" charset="0"/>
                <a:cs typeface="Times New Roman" panose="02020603050405020304" pitchFamily="18" charset="0"/>
              </a:rPr>
            </a:br>
            <a:r>
              <a:rPr lang="en-AU" sz="1600" b="1" dirty="0">
                <a:solidFill>
                  <a:schemeClr val="bg1"/>
                </a:solidFill>
                <a:effectLst/>
                <a:ea typeface="Times New Roman" panose="02020603050405020304" pitchFamily="18" charset="0"/>
                <a:cs typeface="Times New Roman" panose="02020603050405020304" pitchFamily="18" charset="0"/>
              </a:rPr>
              <a:t>The Chief Health Officer recommends a mask </a:t>
            </a:r>
            <a:r>
              <a:rPr lang="en-AU" sz="1600" b="1" u="none" strike="noStrike" dirty="0">
                <a:solidFill>
                  <a:schemeClr val="bg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with 3 layers</a:t>
            </a:r>
            <a:r>
              <a:rPr lang="en-AU" sz="1600" b="1" dirty="0">
                <a:solidFill>
                  <a:schemeClr val="bg1"/>
                </a:solidFill>
                <a:effectLst/>
                <a:ea typeface="Times New Roman" panose="02020603050405020304" pitchFamily="18" charset="0"/>
                <a:cs typeface="Times New Roman" panose="02020603050405020304" pitchFamily="18" charset="0"/>
              </a:rPr>
              <a:t> that fits securely around the face, specifically covering the nose and the mouth. </a:t>
            </a:r>
            <a:br>
              <a:rPr lang="en-AU" sz="1600" b="1" dirty="0">
                <a:solidFill>
                  <a:schemeClr val="bg1"/>
                </a:solidFill>
                <a:effectLst/>
                <a:ea typeface="Times New Roman" panose="02020603050405020304" pitchFamily="18" charset="0"/>
                <a:cs typeface="Times New Roman" panose="02020603050405020304" pitchFamily="18" charset="0"/>
              </a:rPr>
            </a:br>
            <a:br>
              <a:rPr lang="en-AU" sz="1600" b="1" dirty="0">
                <a:solidFill>
                  <a:schemeClr val="bg1"/>
                </a:solidFill>
                <a:effectLst/>
                <a:ea typeface="Times New Roman" panose="02020603050405020304" pitchFamily="18" charset="0"/>
                <a:cs typeface="Times New Roman" panose="02020603050405020304" pitchFamily="18" charset="0"/>
              </a:rPr>
            </a:br>
            <a:r>
              <a:rPr lang="en-AU" sz="1600" b="1" dirty="0">
                <a:solidFill>
                  <a:schemeClr val="bg1"/>
                </a:solidFill>
                <a:effectLst/>
                <a:ea typeface="Times New Roman" panose="02020603050405020304" pitchFamily="18" charset="0"/>
                <a:cs typeface="Times New Roman" panose="02020603050405020304" pitchFamily="18" charset="0"/>
              </a:rPr>
              <a:t>T</a:t>
            </a:r>
            <a:r>
              <a:rPr lang="en-AU" sz="1600" b="1" dirty="0">
                <a:solidFill>
                  <a:schemeClr val="bg1"/>
                </a:solidFill>
              </a:rPr>
              <a:t>here are two types of face masks you can wear: cloth masks and surgical masks with no one-way valves. Cloth masks are made of washable fabric and can be washed and re-used. Surgical masks are single-use masks and cannot be washed or re-used.</a:t>
            </a:r>
            <a:br>
              <a:rPr lang="en-AU" sz="1600" b="1" dirty="0">
                <a:solidFill>
                  <a:schemeClr val="bg1"/>
                </a:solidFill>
                <a:effectLst/>
                <a:ea typeface="Calibri" panose="020F0502020204030204" pitchFamily="34" charset="0"/>
                <a:cs typeface="Times New Roman" panose="02020603050405020304" pitchFamily="18" charset="0"/>
              </a:rPr>
            </a:br>
            <a:br>
              <a:rPr lang="en-AU" sz="1000" dirty="0"/>
            </a:br>
            <a:br>
              <a:rPr lang="en-AU" sz="1000" dirty="0"/>
            </a:br>
            <a:br>
              <a:rPr lang="en-AU" sz="1000" dirty="0"/>
            </a:br>
            <a:r>
              <a:rPr lang="en-AU" sz="800" dirty="0">
                <a:latin typeface="VIC-Regular"/>
              </a:rPr>
              <a:t>Source: Face Masks in Victoria.  Vic.gov.au. Coronavirus.</a:t>
            </a:r>
            <a:r>
              <a:rPr lang="en-AU" sz="800" b="0" i="0" dirty="0">
                <a:effectLst/>
                <a:latin typeface="VIC-Regular"/>
              </a:rPr>
              <a:t> October 2021</a:t>
            </a:r>
            <a:br>
              <a:rPr lang="en-AU" sz="1200" dirty="0"/>
            </a:br>
            <a:br>
              <a:rPr lang="en-AU" sz="1000" dirty="0"/>
            </a:br>
            <a:br>
              <a:rPr lang="en-AU" sz="1000" dirty="0"/>
            </a:br>
            <a:br>
              <a:rPr lang="en-AU" sz="1000" dirty="0"/>
            </a:br>
            <a:endParaRPr lang="en-AU" sz="1000" dirty="0"/>
          </a:p>
        </p:txBody>
      </p:sp>
      <p:sp>
        <p:nvSpPr>
          <p:cNvPr id="73"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Choose the Right Face Mask | Voice of America - English">
            <a:extLst>
              <a:ext uri="{FF2B5EF4-FFF2-40B4-BE49-F238E27FC236}">
                <a16:creationId xmlns:a16="http://schemas.microsoft.com/office/drawing/2014/main" id="{008BC906-4626-418D-AE07-65F70706E3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63" r="16956"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8" name="Straight Connector 77">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1027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2D23-B5EF-4584-BF84-1FA55158804E}"/>
              </a:ext>
            </a:extLst>
          </p:cNvPr>
          <p:cNvSpPr>
            <a:spLocks noGrp="1"/>
          </p:cNvSpPr>
          <p:nvPr>
            <p:ph type="title"/>
          </p:nvPr>
        </p:nvSpPr>
        <p:spPr>
          <a:xfrm>
            <a:off x="684212" y="291549"/>
            <a:ext cx="8534400" cy="649356"/>
          </a:xfrm>
        </p:spPr>
        <p:txBody>
          <a:bodyPr/>
          <a:lstStyle/>
          <a:p>
            <a:pPr algn="ctr"/>
            <a:r>
              <a:rPr lang="en-AU" dirty="0"/>
              <a:t>REMEMBER:</a:t>
            </a:r>
          </a:p>
        </p:txBody>
      </p:sp>
      <p:sp>
        <p:nvSpPr>
          <p:cNvPr id="3" name="Content Placeholder 2">
            <a:extLst>
              <a:ext uri="{FF2B5EF4-FFF2-40B4-BE49-F238E27FC236}">
                <a16:creationId xmlns:a16="http://schemas.microsoft.com/office/drawing/2014/main" id="{ABF3EE4A-166E-48D3-A6E8-B2087C4CF49B}"/>
              </a:ext>
            </a:extLst>
          </p:cNvPr>
          <p:cNvSpPr>
            <a:spLocks noGrp="1"/>
          </p:cNvSpPr>
          <p:nvPr>
            <p:ph idx="1"/>
          </p:nvPr>
        </p:nvSpPr>
        <p:spPr>
          <a:xfrm>
            <a:off x="684212" y="940905"/>
            <a:ext cx="8534400" cy="5917095"/>
          </a:xfrm>
        </p:spPr>
        <p:txBody>
          <a:bodyPr>
            <a:normAutofit fontScale="62500" lnSpcReduction="20000"/>
          </a:bodyPr>
          <a:lstStyle/>
          <a:p>
            <a:pPr marL="0" indent="0">
              <a:buNone/>
            </a:pPr>
            <a:endParaRPr lang="en-AU" sz="3300" b="1" dirty="0">
              <a:solidFill>
                <a:schemeClr val="bg1"/>
              </a:solidFill>
            </a:endParaRPr>
          </a:p>
          <a:p>
            <a:r>
              <a:rPr lang="en-AU" sz="3300" b="1" dirty="0">
                <a:solidFill>
                  <a:schemeClr val="bg1"/>
                </a:solidFill>
              </a:rPr>
              <a:t>STAY at home if you feel sick.</a:t>
            </a:r>
          </a:p>
          <a:p>
            <a:r>
              <a:rPr lang="en-AU" sz="3300" b="1" dirty="0">
                <a:solidFill>
                  <a:schemeClr val="bg1"/>
                </a:solidFill>
              </a:rPr>
              <a:t>If you don’t feel sick, school is still open and you need to COME and LEARN.</a:t>
            </a:r>
          </a:p>
          <a:p>
            <a:r>
              <a:rPr lang="en-AU" sz="3300" b="1" dirty="0">
                <a:solidFill>
                  <a:schemeClr val="bg1"/>
                </a:solidFill>
              </a:rPr>
              <a:t>CONTINUE healthy habits: exercise, drink water, get plenty of sleep.</a:t>
            </a:r>
          </a:p>
          <a:p>
            <a:r>
              <a:rPr lang="en-AU" sz="3300" b="1" dirty="0">
                <a:solidFill>
                  <a:schemeClr val="bg1"/>
                </a:solidFill>
              </a:rPr>
              <a:t>FIND a healthy balance with media coverage - Being exposed to large volumes of negative information can heighten feelings of anxiety. While it’s important to stay informed, you may find it useful to limit your media intake if it is upsetting you or your family. It’s important to get accurate information from credible sources such the World Health Organisation (WHO). </a:t>
            </a:r>
          </a:p>
          <a:p>
            <a:r>
              <a:rPr lang="en-AU" sz="3300" b="1" dirty="0">
                <a:solidFill>
                  <a:schemeClr val="bg1"/>
                </a:solidFill>
              </a:rPr>
              <a:t>TALK to a friend, family member, teacher or a wellbeing staff member about how you’re feeling if you need to.</a:t>
            </a:r>
          </a:p>
          <a:p>
            <a:pPr lvl="0"/>
            <a:r>
              <a:rPr lang="en-AU" sz="3300" b="1" dirty="0">
                <a:solidFill>
                  <a:schemeClr val="bg1"/>
                </a:solidFill>
              </a:rPr>
              <a:t>Kids Help Line  </a:t>
            </a:r>
            <a:r>
              <a:rPr lang="en-AU" sz="3300" b="1" u="sng" dirty="0">
                <a:solidFill>
                  <a:schemeClr val="bg1"/>
                </a:solidFill>
                <a:hlinkClick r:id="rId2">
                  <a:extLst>
                    <a:ext uri="{A12FA001-AC4F-418D-AE19-62706E023703}">
                      <ahyp:hlinkClr xmlns:ahyp="http://schemas.microsoft.com/office/drawing/2018/hyperlinkcolor" val="tx"/>
                    </a:ext>
                  </a:extLst>
                </a:hlinkClick>
              </a:rPr>
              <a:t>https://kidshelpline.com.au/get-help/webchat-counselling</a:t>
            </a:r>
            <a:r>
              <a:rPr lang="en-AU" sz="3300" b="1" dirty="0">
                <a:solidFill>
                  <a:schemeClr val="bg1"/>
                </a:solidFill>
              </a:rPr>
              <a:t>  Offers counselling for kids and adolescents through the telephone, web chat and email.  Phone: 1800 55 1800</a:t>
            </a:r>
          </a:p>
          <a:p>
            <a:endParaRPr lang="en-AU" dirty="0"/>
          </a:p>
          <a:p>
            <a:pPr marL="0" indent="0">
              <a:buNone/>
            </a:pPr>
            <a:endParaRPr lang="en-AU" dirty="0"/>
          </a:p>
        </p:txBody>
      </p:sp>
    </p:spTree>
    <p:extLst>
      <p:ext uri="{BB962C8B-B14F-4D97-AF65-F5344CB8AC3E}">
        <p14:creationId xmlns:p14="http://schemas.microsoft.com/office/powerpoint/2010/main" val="315425649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7DFD52E2E9449A1370DA227C51617" ma:contentTypeVersion="9" ma:contentTypeDescription="Create a new document." ma:contentTypeScope="" ma:versionID="b92e91a7cfb8200014d8086a7ac0e147">
  <xsd:schema xmlns:xsd="http://www.w3.org/2001/XMLSchema" xmlns:xs="http://www.w3.org/2001/XMLSchema" xmlns:p="http://schemas.microsoft.com/office/2006/metadata/properties" xmlns:ns3="c10f4a48-0b78-43ad-8a22-6707c806cbc3" targetNamespace="http://schemas.microsoft.com/office/2006/metadata/properties" ma:root="true" ma:fieldsID="45a23c438800d62f14f22cb22028b4b0" ns3:_="">
    <xsd:import namespace="c10f4a48-0b78-43ad-8a22-6707c806cb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f4a48-0b78-43ad-8a22-6707c806c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5801F-87A8-4A13-A5E6-56044FDA4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f4a48-0b78-43ad-8a22-6707c806c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E319B5-F490-4036-94F7-2ABD78CB3FC9}">
  <ds:schemaRef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c10f4a48-0b78-43ad-8a22-6707c806cbc3"/>
    <ds:schemaRef ds:uri="http://schemas.microsoft.com/office/2006/metadata/properties"/>
  </ds:schemaRefs>
</ds:datastoreItem>
</file>

<file path=customXml/itemProps3.xml><?xml version="1.0" encoding="utf-8"?>
<ds:datastoreItem xmlns:ds="http://schemas.openxmlformats.org/officeDocument/2006/customXml" ds:itemID="{1ED94329-AED2-441C-B8B4-E69A74E972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5563</TotalTime>
  <Words>1201</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vt:lpstr>
      <vt:lpstr>Century Gothic</vt:lpstr>
      <vt:lpstr>VIC-Regular</vt:lpstr>
      <vt:lpstr>Wingdings 3</vt:lpstr>
      <vt:lpstr>Slice</vt:lpstr>
      <vt:lpstr>GOOD HYGIENE &amp;  INFECTION CONTROL</vt:lpstr>
      <vt:lpstr>COUGHING &amp;  SNEEZING </vt:lpstr>
      <vt:lpstr>HAND WASHING</vt:lpstr>
      <vt:lpstr>How to use a Hand Sanitiser</vt:lpstr>
      <vt:lpstr>                               NO SHARING !!!</vt:lpstr>
      <vt:lpstr>SOCIAL DISTANCING</vt:lpstr>
      <vt:lpstr>SOCIAL DISTANCING</vt:lpstr>
      <vt:lpstr>    wearing a mask  Anyone 12 years and over must wear a fitted face mask whenever they leave their home, indoors or outdoors, unless lawful exception applies.   You must wear a fitted face mask that covers the nose and mouth, designed to protect you from COVID-19. It does not mean a scarf or bandana or loose snood or loose gaiter.  The Chief Health Officer recommends a mask  with 3 layers that fits securely around the face, specifically covering the nose and the mouth.   There are two types of face masks you can wear: cloth masks and surgical masks with no one-way valves. Cloth masks are made of washable fabric and can be washed and re-used. Surgical masks are single-use masks and cannot be washed or re-used.    Source: Face Masks in Victoria.  Vic.gov.au. Coronavirus. October 2021    </vt:lpstr>
      <vt:lpstr>REMEMBER:</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HYGIENE &amp;  INFECTION CONTROL</dc:title>
  <dc:creator>Formoso, Christalia C</dc:creator>
  <cp:lastModifiedBy>Penelope Marks</cp:lastModifiedBy>
  <cp:revision>9</cp:revision>
  <dcterms:created xsi:type="dcterms:W3CDTF">2020-09-03T00:36:23Z</dcterms:created>
  <dcterms:modified xsi:type="dcterms:W3CDTF">2021-10-21T22:39:41Z</dcterms:modified>
</cp:coreProperties>
</file>